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842" r:id="rId1"/>
    <p:sldMasterId id="2147483672" r:id="rId2"/>
  </p:sldMasterIdLst>
  <p:notesMasterIdLst>
    <p:notesMasterId r:id="rId8"/>
  </p:notesMasterIdLst>
  <p:sldIdLst>
    <p:sldId id="1436" r:id="rId3"/>
    <p:sldId id="317" r:id="rId4"/>
    <p:sldId id="304" r:id="rId5"/>
    <p:sldId id="334" r:id="rId6"/>
    <p:sldId id="1435" r:id="rId7"/>
  </p:sldIdLst>
  <p:sldSz cx="12192000" cy="6858000"/>
  <p:notesSz cx="6802438" cy="993457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既定のセクション" id="{75591FF1-F4AF-4A23-B0AA-F16A25710ED1}">
          <p14:sldIdLst>
            <p14:sldId id="1436"/>
            <p14:sldId id="317"/>
            <p14:sldId id="304"/>
            <p14:sldId id="334"/>
            <p14:sldId id="1435"/>
          </p14:sldIdLst>
        </p14:section>
      </p14:sectionLst>
    </p:ex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83" roundtripDataSignature="AMtx7mjNHrBdQW5L7hmR5S+hubt8BLJg2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BF571BC-B177-11AD-21BC-05839B40B611}" name="木田 優" initials="木田" userId="S::kida@accelatech.onmicrosoft.com::7c53441e-baec-4524-9ab1-dfebfe23110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萩原 純一"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77B2"/>
    <a:srgbClr val="547593"/>
    <a:srgbClr val="0E2254"/>
    <a:srgbClr val="FF7D7D"/>
    <a:srgbClr val="FFFFFF"/>
    <a:srgbClr val="FE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15" autoAdjust="0"/>
    <p:restoredTop sz="77778" autoAdjust="0"/>
  </p:normalViewPr>
  <p:slideViewPr>
    <p:cSldViewPr snapToGrid="0">
      <p:cViewPr>
        <p:scale>
          <a:sx n="75" d="100"/>
          <a:sy n="75" d="100"/>
        </p:scale>
        <p:origin x="828" y="12"/>
      </p:cViewPr>
      <p:guideLst/>
    </p:cSldViewPr>
  </p:slideViewPr>
  <p:notesTextViewPr>
    <p:cViewPr>
      <p:scale>
        <a:sx n="3" d="2"/>
        <a:sy n="3" d="2"/>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85" Type="http://schemas.openxmlformats.org/officeDocument/2006/relationships/presProps" Target="presProps.xml"/><Relationship Id="rId3" Type="http://schemas.openxmlformats.org/officeDocument/2006/relationships/slide" Target="slides/slide1.xml"/><Relationship Id="rId84" Type="http://schemas.openxmlformats.org/officeDocument/2006/relationships/commentAuthors" Target="commentAuthors.xml"/><Relationship Id="rId89" Type="http://schemas.microsoft.com/office/2018/10/relationships/authors" Target="authors.xml"/><Relationship Id="rId7" Type="http://schemas.openxmlformats.org/officeDocument/2006/relationships/slide" Target="slides/slide5.xml"/><Relationship Id="rId2" Type="http://schemas.openxmlformats.org/officeDocument/2006/relationships/slideMaster" Target="slideMasters/slideMaster2.xml"/><Relationship Id="rId83" Type="http://customschemas.google.com/relationships/presentationmetadata" Target="metadata"/><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87" Type="http://schemas.openxmlformats.org/officeDocument/2006/relationships/theme" Target="theme/theme1.xml"/><Relationship Id="rId5" Type="http://schemas.openxmlformats.org/officeDocument/2006/relationships/slide" Target="slides/slide3.xml"/><Relationship Id="rId86" Type="http://schemas.openxmlformats.org/officeDocument/2006/relationships/viewProps" Target="viewProps.xml"/><Relationship Id="rId4"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7723" cy="498454"/>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53141" y="0"/>
            <a:ext cx="2947723" cy="498454"/>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9436123"/>
            <a:ext cx="2947723" cy="49845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ja-JP"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altLang="ja-JP" sz="1200" b="0" i="0" u="none" strike="noStrike" cap="none" smtClean="0">
                <a:solidFill>
                  <a:schemeClr val="dk1"/>
                </a:solidFill>
                <a:latin typeface="Arial"/>
                <a:ea typeface="Arial"/>
                <a:cs typeface="Arial"/>
                <a:sym typeface="Arial"/>
              </a:rPr>
              <a:t>1</a:t>
            </a:fld>
            <a:endParaRPr lang="ja-JP" alt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651195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lvl="0" indent="0" algn="l" rtl="0">
              <a:lnSpc>
                <a:spcPct val="100000"/>
              </a:lnSpc>
              <a:spcBef>
                <a:spcPts val="0"/>
              </a:spcBef>
              <a:spcAft>
                <a:spcPts val="0"/>
              </a:spcAft>
              <a:buSzPts val="1400"/>
              <a:buNone/>
            </a:pPr>
            <a:r>
              <a:rPr lang="ja-JP" altLang="en-US" dirty="0"/>
              <a:t>まず、業務におけるナレッジとは、どのようなものでしょうか。</a:t>
            </a:r>
            <a:endParaRPr lang="en-US" altLang="ja-JP"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r>
              <a:rPr lang="ja-JP" altLang="en-US" dirty="0"/>
              <a:t>例えば、</a:t>
            </a:r>
            <a:endParaRPr lang="en-US" altLang="ja-JP"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ja-JP" altLang="en-US" dirty="0"/>
              <a:t>★業務の手順や製品の使い方を記した各種マニュアル、</a:t>
            </a:r>
          </a:p>
          <a:p>
            <a:pPr marL="0" lvl="0" indent="0" algn="l" rtl="0">
              <a:lnSpc>
                <a:spcPct val="100000"/>
              </a:lnSpc>
              <a:spcBef>
                <a:spcPts val="0"/>
              </a:spcBef>
              <a:spcAft>
                <a:spcPts val="0"/>
              </a:spcAft>
              <a:buSzPts val="1400"/>
              <a:buNone/>
            </a:pPr>
            <a:r>
              <a:rPr lang="ja-JP" altLang="en-US" dirty="0"/>
              <a:t>★現場で利用している作業標準や</a:t>
            </a:r>
          </a:p>
          <a:p>
            <a:pPr marL="0" lvl="0" indent="0" algn="l" rtl="0">
              <a:lnSpc>
                <a:spcPct val="100000"/>
              </a:lnSpc>
              <a:spcBef>
                <a:spcPts val="0"/>
              </a:spcBef>
              <a:spcAft>
                <a:spcPts val="0"/>
              </a:spcAft>
              <a:buSzPts val="1400"/>
              <a:buNone/>
            </a:pPr>
            <a:r>
              <a:rPr lang="ja-JP" altLang="en-US" dirty="0"/>
              <a:t>★過去トラブル集など、</a:t>
            </a:r>
          </a:p>
          <a:p>
            <a:pPr marL="0" lvl="0" indent="0" algn="l" rtl="0">
              <a:lnSpc>
                <a:spcPct val="100000"/>
              </a:lnSpc>
              <a:spcBef>
                <a:spcPts val="0"/>
              </a:spcBef>
              <a:spcAft>
                <a:spcPts val="0"/>
              </a:spcAft>
              <a:buSzPts val="1400"/>
              <a:buNone/>
            </a:pPr>
            <a:r>
              <a:rPr lang="ja-JP" altLang="en-US" dirty="0"/>
              <a:t>文書の形式でまとまっているものはもちろん、</a:t>
            </a:r>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r>
              <a:rPr lang="ja-JP" altLang="en-US" dirty="0"/>
              <a:t>★案件は</a:t>
            </a:r>
            <a:r>
              <a:rPr lang="en-US" altLang="ja-JP" dirty="0"/>
              <a:t>A</a:t>
            </a:r>
            <a:r>
              <a:rPr lang="ja-JP" altLang="en-US" dirty="0"/>
              <a:t>さんが一番詳しいな、とか、</a:t>
            </a:r>
          </a:p>
          <a:p>
            <a:pPr marL="0" lvl="0" indent="0" algn="l" rtl="0">
              <a:lnSpc>
                <a:spcPct val="100000"/>
              </a:lnSpc>
              <a:spcBef>
                <a:spcPts val="0"/>
              </a:spcBef>
              <a:spcAft>
                <a:spcPts val="0"/>
              </a:spcAft>
              <a:buSzPts val="1400"/>
              <a:buNone/>
            </a:pPr>
            <a:r>
              <a:rPr lang="ja-JP" altLang="en-US" dirty="0"/>
              <a:t>★この業務を進めるには</a:t>
            </a:r>
            <a:r>
              <a:rPr lang="en-US" altLang="ja-JP" dirty="0"/>
              <a:t>B</a:t>
            </a:r>
            <a:r>
              <a:rPr lang="ja-JP" altLang="en-US" dirty="0"/>
              <a:t>さんを巻き込んでおいたほうが仕事がスムーズに進むな。</a:t>
            </a:r>
          </a:p>
          <a:p>
            <a:pPr marL="0" lvl="0" indent="0" algn="l" rtl="0">
              <a:lnSpc>
                <a:spcPct val="100000"/>
              </a:lnSpc>
              <a:spcBef>
                <a:spcPts val="0"/>
              </a:spcBef>
              <a:spcAft>
                <a:spcPts val="0"/>
              </a:spcAft>
              <a:buSzPts val="1400"/>
              <a:buNone/>
            </a:pPr>
            <a:r>
              <a:rPr lang="ja-JP" altLang="en-US" dirty="0"/>
              <a:t>といった仕事を進めるうえでのコツなど、</a:t>
            </a:r>
            <a:endParaRPr lang="en-US" altLang="ja-JP" dirty="0"/>
          </a:p>
          <a:p>
            <a:pPr marL="0" lvl="0" indent="0" algn="l" rtl="0">
              <a:lnSpc>
                <a:spcPct val="100000"/>
              </a:lnSpc>
              <a:spcBef>
                <a:spcPts val="0"/>
              </a:spcBef>
              <a:spcAft>
                <a:spcPts val="0"/>
              </a:spcAft>
              <a:buSzPts val="1400"/>
              <a:buNone/>
            </a:pPr>
            <a:r>
              <a:rPr lang="ja-JP" altLang="en-US" dirty="0"/>
              <a:t>★業務で得た情報、業務内で活用している情報すべてが</a:t>
            </a:r>
            <a:endParaRPr lang="en-US" altLang="ja-JP" dirty="0"/>
          </a:p>
          <a:p>
            <a:pPr marL="0" lvl="0" indent="0" algn="l" rtl="0">
              <a:lnSpc>
                <a:spcPct val="100000"/>
              </a:lnSpc>
              <a:spcBef>
                <a:spcPts val="0"/>
              </a:spcBef>
              <a:spcAft>
                <a:spcPts val="0"/>
              </a:spcAft>
              <a:buSzPts val="1400"/>
              <a:buNone/>
            </a:pPr>
            <a:r>
              <a:rPr lang="ja-JP" altLang="en-US" dirty="0"/>
              <a:t>ナレッジになりえます。</a:t>
            </a:r>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en-US" altLang="ja-JP" dirty="0"/>
          </a:p>
          <a:p>
            <a:pPr marL="0" lvl="0" indent="0" algn="l" rtl="0">
              <a:lnSpc>
                <a:spcPct val="100000"/>
              </a:lnSpc>
              <a:spcBef>
                <a:spcPts val="0"/>
              </a:spcBef>
              <a:spcAft>
                <a:spcPts val="0"/>
              </a:spcAft>
              <a:buSzPts val="1400"/>
              <a:buNone/>
            </a:pPr>
            <a:endParaRPr lang="en-US" altLang="ja-JP" dirty="0"/>
          </a:p>
          <a:p>
            <a:pPr marL="0" lvl="0" indent="0" algn="l" rtl="0">
              <a:lnSpc>
                <a:spcPct val="100000"/>
              </a:lnSpc>
              <a:spcBef>
                <a:spcPts val="0"/>
              </a:spcBef>
              <a:spcAft>
                <a:spcPts val="0"/>
              </a:spcAft>
              <a:buSzPts val="1400"/>
              <a:buNone/>
            </a:pPr>
            <a:endParaRPr lang="en-US" altLang="ja-JP" dirty="0"/>
          </a:p>
          <a:p>
            <a:pPr marL="0" lvl="0" indent="0" algn="l" rtl="0">
              <a:lnSpc>
                <a:spcPct val="100000"/>
              </a:lnSpc>
              <a:spcBef>
                <a:spcPts val="0"/>
              </a:spcBef>
              <a:spcAft>
                <a:spcPts val="0"/>
              </a:spcAft>
              <a:buSzPts val="1400"/>
              <a:buNone/>
            </a:pPr>
            <a:endParaRPr lang="en-US" altLang="ja-JP" dirty="0"/>
          </a:p>
          <a:p>
            <a:pPr marL="0" lvl="0" indent="0" algn="l" rtl="0">
              <a:lnSpc>
                <a:spcPct val="100000"/>
              </a:lnSpc>
              <a:spcBef>
                <a:spcPts val="0"/>
              </a:spcBef>
              <a:spcAft>
                <a:spcPts val="0"/>
              </a:spcAft>
              <a:buSzPts val="1400"/>
              <a:buNone/>
            </a:pPr>
            <a:endParaRPr lang="en-US" altLang="ja-JP" dirty="0"/>
          </a:p>
          <a:p>
            <a:pPr marL="0" lvl="0" indent="0" algn="l" rtl="0">
              <a:lnSpc>
                <a:spcPct val="100000"/>
              </a:lnSpc>
              <a:spcBef>
                <a:spcPts val="0"/>
              </a:spcBef>
              <a:spcAft>
                <a:spcPts val="0"/>
              </a:spcAft>
              <a:buSzPts val="1400"/>
              <a:buNone/>
            </a:pPr>
            <a:endParaRPr lang="en-US" altLang="ja-JP" dirty="0"/>
          </a:p>
          <a:p>
            <a:pPr marL="0" lvl="0" indent="0" algn="l" rtl="0">
              <a:lnSpc>
                <a:spcPct val="100000"/>
              </a:lnSpc>
              <a:spcBef>
                <a:spcPts val="0"/>
              </a:spcBef>
              <a:spcAft>
                <a:spcPts val="0"/>
              </a:spcAft>
              <a:buSzPts val="1400"/>
              <a:buNone/>
            </a:pPr>
            <a:endParaRPr lang="en-US" altLang="ja-JP" dirty="0"/>
          </a:p>
          <a:p>
            <a:pPr marL="0" lvl="0" indent="0" algn="l" rtl="0">
              <a:lnSpc>
                <a:spcPct val="100000"/>
              </a:lnSpc>
              <a:spcBef>
                <a:spcPts val="0"/>
              </a:spcBef>
              <a:spcAft>
                <a:spcPts val="0"/>
              </a:spcAft>
              <a:buSzPts val="1400"/>
              <a:buNone/>
            </a:pPr>
            <a:endParaRPr lang="en-US" altLang="ja-JP" dirty="0"/>
          </a:p>
          <a:p>
            <a:pPr marL="0" lvl="0" indent="0" algn="l" rtl="0">
              <a:lnSpc>
                <a:spcPct val="100000"/>
              </a:lnSpc>
              <a:spcBef>
                <a:spcPts val="0"/>
              </a:spcBef>
              <a:spcAft>
                <a:spcPts val="0"/>
              </a:spcAft>
              <a:buSzPts val="1400"/>
              <a:buNone/>
            </a:pPr>
            <a:endParaRPr lang="en-US" altLang="ja-JP" dirty="0"/>
          </a:p>
          <a:p>
            <a:pPr marL="0" lvl="0" indent="0" algn="l" rtl="0">
              <a:lnSpc>
                <a:spcPct val="100000"/>
              </a:lnSpc>
              <a:spcBef>
                <a:spcPts val="0"/>
              </a:spcBef>
              <a:spcAft>
                <a:spcPts val="0"/>
              </a:spcAft>
              <a:buSzPts val="1400"/>
              <a:buNone/>
            </a:pPr>
            <a:endParaRPr lang="en-US" altLang="ja-JP" dirty="0"/>
          </a:p>
          <a:p>
            <a:pPr marL="0" lvl="0" indent="0" algn="l" rtl="0">
              <a:lnSpc>
                <a:spcPct val="100000"/>
              </a:lnSpc>
              <a:spcBef>
                <a:spcPts val="0"/>
              </a:spcBef>
              <a:spcAft>
                <a:spcPts val="0"/>
              </a:spcAft>
              <a:buSzPts val="1400"/>
              <a:buNone/>
            </a:pPr>
            <a:endParaRPr lang="en-US" altLang="ja-JP"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en-US" altLang="ja-JP" dirty="0"/>
          </a:p>
        </p:txBody>
      </p:sp>
      <p:sp>
        <p:nvSpPr>
          <p:cNvPr id="4" name="スライド番号プレースホルダー 3"/>
          <p:cNvSpPr>
            <a:spLocks noGrp="1"/>
          </p:cNvSpPr>
          <p:nvPr>
            <p:ph type="sldNum" sz="quarter" idx="10"/>
          </p:nvPr>
        </p:nvSpPr>
        <p:spPr/>
        <p:txBody>
          <a:bodyPr/>
          <a:lstStyle/>
          <a:p>
            <a:fld id="{8F9CE59A-34EF-4ACF-B288-5D5071CEEA04}" type="slidenum">
              <a:rPr kumimoji="1" lang="ja-JP" altLang="en-US" smtClean="0"/>
              <a:t>2</a:t>
            </a:fld>
            <a:endParaRPr kumimoji="1" lang="ja-JP" altLang="en-US"/>
          </a:p>
        </p:txBody>
      </p:sp>
    </p:spTree>
    <p:extLst>
      <p:ext uri="{BB962C8B-B14F-4D97-AF65-F5344CB8AC3E}">
        <p14:creationId xmlns:p14="http://schemas.microsoft.com/office/powerpoint/2010/main" val="1626195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lvl="0" indent="0" algn="l" rtl="0">
              <a:lnSpc>
                <a:spcPct val="100000"/>
              </a:lnSpc>
              <a:spcBef>
                <a:spcPts val="0"/>
              </a:spcBef>
              <a:spcAft>
                <a:spcPts val="0"/>
              </a:spcAft>
              <a:buSzPts val="1400"/>
              <a:buNone/>
            </a:pPr>
            <a:r>
              <a:rPr lang="ja-JP" altLang="en-US" dirty="0"/>
              <a:t>これらのナレッジは、二つの種類に分類することができます。</a:t>
            </a:r>
          </a:p>
          <a:p>
            <a:pPr marL="0" lvl="0" indent="0" algn="l" rtl="0">
              <a:lnSpc>
                <a:spcPct val="100000"/>
              </a:lnSpc>
              <a:spcBef>
                <a:spcPts val="0"/>
              </a:spcBef>
              <a:spcAft>
                <a:spcPts val="0"/>
              </a:spcAft>
              <a:buSzPts val="1400"/>
              <a:buNone/>
            </a:pPr>
            <a:r>
              <a:rPr lang="ja-JP" altLang="en-US" dirty="0"/>
              <a:t>★経験や作業のコツなど、</a:t>
            </a:r>
            <a:endParaRPr lang="en-US" altLang="ja-JP" dirty="0"/>
          </a:p>
          <a:p>
            <a:pPr marL="0" lvl="0" indent="0" algn="l" rtl="0">
              <a:lnSpc>
                <a:spcPct val="100000"/>
              </a:lnSpc>
              <a:spcBef>
                <a:spcPts val="0"/>
              </a:spcBef>
              <a:spcAft>
                <a:spcPts val="0"/>
              </a:spcAft>
              <a:buSzPts val="1400"/>
              <a:buNone/>
            </a:pPr>
            <a:r>
              <a:rPr lang="ja-JP" altLang="en-US" dirty="0"/>
              <a:t>個人が蓄積してきて、人に共有できる状態になっていない「暗黙知」と、</a:t>
            </a:r>
          </a:p>
          <a:p>
            <a:pPr marL="0" lvl="0" indent="0" algn="l" rtl="0">
              <a:lnSpc>
                <a:spcPct val="100000"/>
              </a:lnSpc>
              <a:spcBef>
                <a:spcPts val="0"/>
              </a:spcBef>
              <a:spcAft>
                <a:spcPts val="0"/>
              </a:spcAft>
              <a:buSzPts val="1400"/>
              <a:buNone/>
            </a:pPr>
            <a:r>
              <a:rPr lang="ja-JP" altLang="en-US" dirty="0"/>
              <a:t>★マニュアルや作業標準のように、</a:t>
            </a:r>
            <a:endParaRPr lang="en-US" altLang="ja-JP" dirty="0"/>
          </a:p>
          <a:p>
            <a:pPr marL="0" lvl="0" indent="0" algn="l" rtl="0">
              <a:lnSpc>
                <a:spcPct val="100000"/>
              </a:lnSpc>
              <a:spcBef>
                <a:spcPts val="0"/>
              </a:spcBef>
              <a:spcAft>
                <a:spcPts val="0"/>
              </a:spcAft>
              <a:buSzPts val="1400"/>
              <a:buNone/>
            </a:pPr>
            <a:r>
              <a:rPr lang="ja-JP" altLang="en-US" dirty="0"/>
              <a:t>文書や図の形式でまとまっていて、いつでも他者に共有できる「形式知」です。</a:t>
            </a:r>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r>
              <a:rPr lang="ja-JP" altLang="en-US" dirty="0"/>
              <a:t>★業務の現場力の源である、現場でのノウハウやベテランのスキルは</a:t>
            </a:r>
          </a:p>
          <a:p>
            <a:pPr marL="0" lvl="0" indent="0" algn="l" rtl="0">
              <a:lnSpc>
                <a:spcPct val="100000"/>
              </a:lnSpc>
              <a:spcBef>
                <a:spcPts val="0"/>
              </a:spcBef>
              <a:spcAft>
                <a:spcPts val="0"/>
              </a:spcAft>
              <a:buSzPts val="1400"/>
              <a:buNone/>
            </a:pPr>
            <a:r>
              <a:rPr lang="ja-JP" altLang="en-US" dirty="0"/>
              <a:t>そのままでは共有ができない暗黙知です。</a:t>
            </a:r>
          </a:p>
          <a:p>
            <a:pPr marL="0" lvl="0" indent="0" algn="l" rtl="0">
              <a:lnSpc>
                <a:spcPct val="100000"/>
              </a:lnSpc>
              <a:spcBef>
                <a:spcPts val="0"/>
              </a:spcBef>
              <a:spcAft>
                <a:spcPts val="0"/>
              </a:spcAft>
              <a:buSzPts val="1400"/>
              <a:buNone/>
            </a:pPr>
            <a:endParaRPr lang="en-US" altLang="ja-JP" dirty="0"/>
          </a:p>
          <a:p>
            <a:pPr marL="0" lvl="0" indent="0" algn="l" rtl="0">
              <a:lnSpc>
                <a:spcPct val="100000"/>
              </a:lnSpc>
              <a:spcBef>
                <a:spcPts val="0"/>
              </a:spcBef>
              <a:spcAft>
                <a:spcPts val="0"/>
              </a:spcAft>
              <a:buSzPts val="1400"/>
              <a:buNone/>
            </a:pPr>
            <a:r>
              <a:rPr lang="ja-JP" altLang="en-US" dirty="0"/>
              <a:t>そのため、現場力をあげるためには、</a:t>
            </a:r>
          </a:p>
          <a:p>
            <a:pPr marL="0" lvl="0" indent="0" algn="l" rtl="0">
              <a:lnSpc>
                <a:spcPct val="100000"/>
              </a:lnSpc>
              <a:spcBef>
                <a:spcPts val="0"/>
              </a:spcBef>
              <a:spcAft>
                <a:spcPts val="0"/>
              </a:spcAft>
              <a:buSzPts val="1400"/>
              <a:buNone/>
            </a:pPr>
            <a:r>
              <a:rPr lang="ja-JP" altLang="en-US" dirty="0"/>
              <a:t>暗黙知を形式知に変換して蓄える、ナレッジマネジメント活動が重要になってきます。</a:t>
            </a:r>
            <a:endParaRPr lang="en-US" altLang="ja-JP"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en-US" altLang="ja-JP" dirty="0"/>
          </a:p>
        </p:txBody>
      </p:sp>
      <p:sp>
        <p:nvSpPr>
          <p:cNvPr id="4" name="スライド番号プレースホルダー 3"/>
          <p:cNvSpPr>
            <a:spLocks noGrp="1"/>
          </p:cNvSpPr>
          <p:nvPr>
            <p:ph type="sldNum" sz="quarter" idx="10"/>
          </p:nvPr>
        </p:nvSpPr>
        <p:spPr/>
        <p:txBody>
          <a:bodyPr/>
          <a:lstStyle/>
          <a:p>
            <a:fld id="{8F9CE59A-34EF-4ACF-B288-5D5071CEEA04}" type="slidenum">
              <a:rPr kumimoji="1" lang="ja-JP" altLang="en-US" smtClean="0"/>
              <a:t>3</a:t>
            </a:fld>
            <a:endParaRPr kumimoji="1" lang="ja-JP" altLang="en-US"/>
          </a:p>
        </p:txBody>
      </p:sp>
    </p:spTree>
    <p:extLst>
      <p:ext uri="{BB962C8B-B14F-4D97-AF65-F5344CB8AC3E}">
        <p14:creationId xmlns:p14="http://schemas.microsoft.com/office/powerpoint/2010/main" val="783853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lvl="0" indent="0" algn="l" rtl="0">
              <a:lnSpc>
                <a:spcPct val="100000"/>
              </a:lnSpc>
              <a:spcBef>
                <a:spcPts val="0"/>
              </a:spcBef>
              <a:spcAft>
                <a:spcPts val="0"/>
              </a:spcAft>
              <a:buSzPts val="1400"/>
              <a:buNone/>
            </a:pPr>
            <a:r>
              <a:rPr lang="ja-JP" altLang="en-US" dirty="0"/>
              <a:t>この考え方を踏まえて、ナレッジマネジメントの理想的な活動について、ご紹介したいと思います。</a:t>
            </a:r>
            <a:endParaRPr lang="en-US" altLang="ja-JP" dirty="0"/>
          </a:p>
          <a:p>
            <a:pPr marL="0" lvl="0" indent="0" algn="l" rtl="0">
              <a:lnSpc>
                <a:spcPct val="100000"/>
              </a:lnSpc>
              <a:spcBef>
                <a:spcPts val="0"/>
              </a:spcBef>
              <a:spcAft>
                <a:spcPts val="0"/>
              </a:spcAft>
              <a:buSzPts val="1400"/>
              <a:buNone/>
            </a:pPr>
            <a:r>
              <a:rPr lang="ja-JP" altLang="en-US" dirty="0"/>
              <a:t>ナレッジマネジメントの有用なフレームワークとして、多くの企業で実践されているのが </a:t>
            </a:r>
            <a:r>
              <a:rPr lang="en-US" altLang="ja-JP" dirty="0"/>
              <a:t>SECI</a:t>
            </a:r>
            <a:r>
              <a:rPr lang="ja-JP" altLang="en-US" dirty="0"/>
              <a:t>モデルです。</a:t>
            </a:r>
            <a:endParaRPr lang="en-US" altLang="ja-JP"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r>
              <a:rPr lang="en-US" altLang="ja-JP" dirty="0"/>
              <a:t>SECI</a:t>
            </a:r>
            <a:r>
              <a:rPr lang="ja-JP" altLang="en-US" dirty="0"/>
              <a:t>モデルは、教えるのが難しい従業員の勘やコツといった「暗黙知」を、</a:t>
            </a:r>
            <a:endParaRPr lang="en-US" altLang="ja-JP" dirty="0"/>
          </a:p>
          <a:p>
            <a:pPr marL="0" lvl="0" indent="0" algn="l" rtl="0">
              <a:lnSpc>
                <a:spcPct val="100000"/>
              </a:lnSpc>
              <a:spcBef>
                <a:spcPts val="0"/>
              </a:spcBef>
              <a:spcAft>
                <a:spcPts val="0"/>
              </a:spcAft>
              <a:buSzPts val="1400"/>
              <a:buNone/>
            </a:pPr>
            <a:r>
              <a:rPr lang="ja-JP" altLang="en-US" dirty="0"/>
              <a:t>誰でも理解できる「形式知」化するプロセスで、</a:t>
            </a:r>
          </a:p>
          <a:p>
            <a:pPr marL="0" lvl="0" indent="0" algn="l" rtl="0">
              <a:lnSpc>
                <a:spcPct val="100000"/>
              </a:lnSpc>
              <a:spcBef>
                <a:spcPts val="0"/>
              </a:spcBef>
              <a:spcAft>
                <a:spcPts val="0"/>
              </a:spcAft>
              <a:buSzPts val="1400"/>
              <a:buNone/>
            </a:pPr>
            <a:r>
              <a:rPr lang="ja-JP" altLang="en-US" dirty="0"/>
              <a:t>このプロセスを繰り替えしていくことで企業全体へ知識が広がり、</a:t>
            </a:r>
            <a:endParaRPr lang="en-US" altLang="ja-JP" dirty="0"/>
          </a:p>
          <a:p>
            <a:pPr marL="0" lvl="0" indent="0" algn="l" rtl="0">
              <a:lnSpc>
                <a:spcPct val="100000"/>
              </a:lnSpc>
              <a:spcBef>
                <a:spcPts val="0"/>
              </a:spcBef>
              <a:spcAft>
                <a:spcPts val="0"/>
              </a:spcAft>
              <a:buSzPts val="1400"/>
              <a:buNone/>
            </a:pPr>
            <a:r>
              <a:rPr lang="ja-JP" altLang="en-US" dirty="0"/>
              <a:t>従業員全体のスキルアップに繋がると言われています。</a:t>
            </a:r>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r>
              <a:rPr lang="en-US" altLang="ja-JP" dirty="0"/>
              <a:t>SECI</a:t>
            </a:r>
            <a:r>
              <a:rPr lang="ja-JP" altLang="en-US" dirty="0"/>
              <a:t>モデルは</a:t>
            </a:r>
            <a:r>
              <a:rPr lang="en-US" altLang="ja-JP" dirty="0"/>
              <a:t>4</a:t>
            </a:r>
            <a:r>
              <a:rPr lang="ja-JP" altLang="en-US" dirty="0"/>
              <a:t>つのプロセスで構成されています。</a:t>
            </a:r>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r>
              <a:rPr lang="ja-JP" altLang="en-US" dirty="0"/>
              <a:t>★一つ目に、体験や経験によって、暗黙知を他人に共有する「共同化」。</a:t>
            </a:r>
          </a:p>
          <a:p>
            <a:pPr marL="0" lvl="0" indent="0" algn="l" rtl="0">
              <a:lnSpc>
                <a:spcPct val="100000"/>
              </a:lnSpc>
              <a:spcBef>
                <a:spcPts val="0"/>
              </a:spcBef>
              <a:spcAft>
                <a:spcPts val="0"/>
              </a:spcAft>
              <a:buSzPts val="1400"/>
              <a:buNone/>
            </a:pPr>
            <a:r>
              <a:rPr lang="ja-JP" altLang="en-US" dirty="0"/>
              <a:t>こちらは例えば、</a:t>
            </a:r>
            <a:endParaRPr lang="en-US" altLang="ja-JP" dirty="0"/>
          </a:p>
          <a:p>
            <a:pPr marL="0" lvl="0" indent="0" algn="l" rtl="0">
              <a:lnSpc>
                <a:spcPct val="100000"/>
              </a:lnSpc>
              <a:spcBef>
                <a:spcPts val="0"/>
              </a:spcBef>
              <a:spcAft>
                <a:spcPts val="0"/>
              </a:spcAft>
              <a:buSzPts val="1400"/>
              <a:buNone/>
            </a:pPr>
            <a:r>
              <a:rPr lang="ja-JP" altLang="en-US" dirty="0"/>
              <a:t>★「熟練の職人の技能を盗む」「先輩の顧客対応の方法を真似する」といったプロセスです。</a:t>
            </a:r>
          </a:p>
          <a:p>
            <a:pPr marL="0" lvl="0" indent="0" algn="l" rtl="0">
              <a:lnSpc>
                <a:spcPct val="100000"/>
              </a:lnSpc>
              <a:spcBef>
                <a:spcPts val="0"/>
              </a:spcBef>
              <a:spcAft>
                <a:spcPts val="0"/>
              </a:spcAft>
              <a:buSzPts val="1400"/>
              <a:buNone/>
            </a:pPr>
            <a:r>
              <a:rPr lang="ja-JP" altLang="en-US" dirty="0"/>
              <a:t>共同化は打ち合わせ内での会話や、一緒に業務を行うことだけでなく、</a:t>
            </a:r>
          </a:p>
          <a:p>
            <a:pPr marL="0" lvl="0" indent="0" algn="l" rtl="0">
              <a:lnSpc>
                <a:spcPct val="100000"/>
              </a:lnSpc>
              <a:spcBef>
                <a:spcPts val="0"/>
              </a:spcBef>
              <a:spcAft>
                <a:spcPts val="0"/>
              </a:spcAft>
              <a:buSzPts val="1400"/>
              <a:buNone/>
            </a:pPr>
            <a:r>
              <a:rPr lang="ja-JP" altLang="en-US" dirty="0"/>
              <a:t>飲み会や喫煙所での会話など、あらゆるコミュニケーションの場で行われます。</a:t>
            </a:r>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r>
              <a:rPr lang="ja-JP" altLang="en-US" dirty="0"/>
              <a:t>★二つ目に、共同化で学んだ暗黙知を見える化する「表出化」</a:t>
            </a:r>
          </a:p>
          <a:p>
            <a:pPr marL="0" lvl="0" indent="0" algn="l" rtl="0">
              <a:lnSpc>
                <a:spcPct val="100000"/>
              </a:lnSpc>
              <a:spcBef>
                <a:spcPts val="0"/>
              </a:spcBef>
              <a:spcAft>
                <a:spcPts val="0"/>
              </a:spcAft>
              <a:buSzPts val="1400"/>
              <a:buNone/>
            </a:pPr>
            <a:r>
              <a:rPr lang="ja-JP" altLang="en-US" dirty="0"/>
              <a:t>見える化というと身構えてしまいますが、</a:t>
            </a:r>
            <a:endParaRPr lang="en-US" altLang="ja-JP" dirty="0"/>
          </a:p>
          <a:p>
            <a:pPr marL="0" lvl="0" indent="0" algn="l" rtl="0">
              <a:lnSpc>
                <a:spcPct val="100000"/>
              </a:lnSpc>
              <a:spcBef>
                <a:spcPts val="0"/>
              </a:spcBef>
              <a:spcAft>
                <a:spcPts val="0"/>
              </a:spcAft>
              <a:buSzPts val="1400"/>
              <a:buNone/>
            </a:pPr>
            <a:r>
              <a:rPr lang="ja-JP" altLang="en-US" dirty="0"/>
              <a:t>★マニュアル等にまとめることをはじめ、</a:t>
            </a:r>
            <a:endParaRPr lang="en-US" altLang="ja-JP" dirty="0"/>
          </a:p>
          <a:p>
            <a:pPr marL="0" lvl="0" indent="0" algn="l" rtl="0">
              <a:lnSpc>
                <a:spcPct val="100000"/>
              </a:lnSpc>
              <a:spcBef>
                <a:spcPts val="0"/>
              </a:spcBef>
              <a:spcAft>
                <a:spcPts val="0"/>
              </a:spcAft>
              <a:buSzPts val="1400"/>
              <a:buNone/>
            </a:pPr>
            <a:r>
              <a:rPr lang="ja-JP" altLang="en-US" dirty="0"/>
              <a:t>上司へ報告したり、データ化して他社へ共有するなど、</a:t>
            </a:r>
          </a:p>
          <a:p>
            <a:pPr marL="0" lvl="0" indent="0" algn="l" rtl="0">
              <a:lnSpc>
                <a:spcPct val="100000"/>
              </a:lnSpc>
              <a:spcBef>
                <a:spcPts val="0"/>
              </a:spcBef>
              <a:spcAft>
                <a:spcPts val="0"/>
              </a:spcAft>
              <a:buSzPts val="1400"/>
              <a:buNone/>
            </a:pPr>
            <a:r>
              <a:rPr lang="ja-JP" altLang="en-US" dirty="0"/>
              <a:t>皆さんも普段の業務の中で行っている事だと思います。</a:t>
            </a:r>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r>
              <a:rPr lang="ja-JP" altLang="en-US" dirty="0"/>
              <a:t>★三つ目に、表出化した形式知を組み合わせ、新しい知を想像する「結合化」。</a:t>
            </a:r>
          </a:p>
          <a:p>
            <a:pPr marL="0" lvl="0" indent="0" algn="l" rtl="0">
              <a:lnSpc>
                <a:spcPct val="100000"/>
              </a:lnSpc>
              <a:spcBef>
                <a:spcPts val="0"/>
              </a:spcBef>
              <a:spcAft>
                <a:spcPts val="0"/>
              </a:spcAft>
              <a:buSzPts val="1400"/>
              <a:buNone/>
            </a:pPr>
            <a:r>
              <a:rPr lang="ja-JP" altLang="en-US" dirty="0"/>
              <a:t>こちらは例えば、</a:t>
            </a:r>
            <a:endParaRPr lang="en-US" altLang="ja-JP" dirty="0"/>
          </a:p>
          <a:p>
            <a:pPr marL="0" lvl="0" indent="0" algn="l" rtl="0">
              <a:lnSpc>
                <a:spcPct val="100000"/>
              </a:lnSpc>
              <a:spcBef>
                <a:spcPts val="0"/>
              </a:spcBef>
              <a:spcAft>
                <a:spcPts val="0"/>
              </a:spcAft>
              <a:buSzPts val="1400"/>
              <a:buNone/>
            </a:pPr>
            <a:r>
              <a:rPr lang="ja-JP" altLang="en-US" dirty="0"/>
              <a:t>★部署のメンバーや他部署の知見をすり合わせて</a:t>
            </a:r>
            <a:endParaRPr lang="en-US" altLang="ja-JP" dirty="0"/>
          </a:p>
          <a:p>
            <a:pPr marL="0" lvl="0" indent="0" algn="l" rtl="0">
              <a:lnSpc>
                <a:spcPct val="100000"/>
              </a:lnSpc>
              <a:spcBef>
                <a:spcPts val="0"/>
              </a:spcBef>
              <a:spcAft>
                <a:spcPts val="0"/>
              </a:spcAft>
              <a:buSzPts val="1400"/>
              <a:buNone/>
            </a:pPr>
            <a:r>
              <a:rPr lang="ja-JP" altLang="en-US" dirty="0"/>
              <a:t>知識をブラッシュアップするプロセスです。</a:t>
            </a:r>
          </a:p>
          <a:p>
            <a:pPr marL="0" lvl="0" indent="0" algn="l" rtl="0">
              <a:lnSpc>
                <a:spcPct val="100000"/>
              </a:lnSpc>
              <a:spcBef>
                <a:spcPts val="0"/>
              </a:spcBef>
              <a:spcAft>
                <a:spcPts val="0"/>
              </a:spcAft>
              <a:buSzPts val="1400"/>
              <a:buNone/>
            </a:pPr>
            <a:r>
              <a:rPr lang="ja-JP" altLang="en-US" dirty="0"/>
              <a:t>「結合化」には、それぞれの形式知を組織内の誰もが確認しやすい形式で閲覧できる</a:t>
            </a:r>
          </a:p>
          <a:p>
            <a:pPr marL="0" lvl="0" indent="0" algn="l" rtl="0">
              <a:lnSpc>
                <a:spcPct val="100000"/>
              </a:lnSpc>
              <a:spcBef>
                <a:spcPts val="0"/>
              </a:spcBef>
              <a:spcAft>
                <a:spcPts val="0"/>
              </a:spcAft>
              <a:buSzPts val="1400"/>
              <a:buNone/>
            </a:pPr>
            <a:r>
              <a:rPr lang="ja-JP" altLang="en-US" dirty="0"/>
              <a:t>「システムの場」が利用されます。</a:t>
            </a:r>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r>
              <a:rPr lang="ja-JP" altLang="en-US" dirty="0"/>
              <a:t>★最後に、個々のメンバーが形式知を暗黙知として習得する「内面化」。</a:t>
            </a:r>
          </a:p>
          <a:p>
            <a:pPr marL="0" lvl="0" indent="0" algn="l" rtl="0">
              <a:lnSpc>
                <a:spcPct val="100000"/>
              </a:lnSpc>
              <a:spcBef>
                <a:spcPts val="0"/>
              </a:spcBef>
              <a:spcAft>
                <a:spcPts val="0"/>
              </a:spcAft>
              <a:buSzPts val="1400"/>
              <a:buNone/>
            </a:pPr>
            <a:r>
              <a:rPr lang="ja-JP" altLang="en-US" dirty="0"/>
              <a:t>こちらは、</a:t>
            </a:r>
            <a:endParaRPr lang="en-US" altLang="ja-JP" dirty="0"/>
          </a:p>
          <a:p>
            <a:pPr marL="0" lvl="0" indent="0" algn="l" rtl="0">
              <a:lnSpc>
                <a:spcPct val="100000"/>
              </a:lnSpc>
              <a:spcBef>
                <a:spcPts val="0"/>
              </a:spcBef>
              <a:spcAft>
                <a:spcPts val="0"/>
              </a:spcAft>
              <a:buSzPts val="1400"/>
              <a:buNone/>
            </a:pPr>
            <a:r>
              <a:rPr lang="ja-JP" altLang="en-US" dirty="0"/>
              <a:t>★マニュアル化や標準化された手順などを頭で理解し、</a:t>
            </a:r>
            <a:endParaRPr lang="en-US" altLang="ja-JP" dirty="0"/>
          </a:p>
          <a:p>
            <a:pPr marL="0" lvl="0" indent="0" algn="l" rtl="0">
              <a:lnSpc>
                <a:spcPct val="100000"/>
              </a:lnSpc>
              <a:spcBef>
                <a:spcPts val="0"/>
              </a:spcBef>
              <a:spcAft>
                <a:spcPts val="0"/>
              </a:spcAft>
              <a:buSzPts val="1400"/>
              <a:buNone/>
            </a:pPr>
            <a:r>
              <a:rPr lang="ja-JP" altLang="en-US" dirty="0"/>
              <a:t>実践することで自分のものとするプロセスです。</a:t>
            </a:r>
          </a:p>
          <a:p>
            <a:pPr marL="0" lvl="0" indent="0" algn="l" rtl="0">
              <a:lnSpc>
                <a:spcPct val="100000"/>
              </a:lnSpc>
              <a:spcBef>
                <a:spcPts val="0"/>
              </a:spcBef>
              <a:spcAft>
                <a:spcPts val="0"/>
              </a:spcAft>
              <a:buSzPts val="1400"/>
              <a:buNone/>
            </a:pPr>
            <a:r>
              <a:rPr lang="ja-JP" altLang="en-US" dirty="0"/>
              <a:t>このような実践の中で、コツやノウハウなど新たな暗黙知が生まれてきます。</a:t>
            </a:r>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r>
              <a:rPr lang="ja-JP" altLang="en-US" dirty="0"/>
              <a:t>このプロセスを繰り替えしていくことで、個人で持っていたノウハウが後輩、部署、</a:t>
            </a:r>
            <a:endParaRPr lang="en-US" altLang="ja-JP" dirty="0"/>
          </a:p>
          <a:p>
            <a:pPr marL="0" lvl="0" indent="0" algn="l" rtl="0">
              <a:lnSpc>
                <a:spcPct val="100000"/>
              </a:lnSpc>
              <a:spcBef>
                <a:spcPts val="0"/>
              </a:spcBef>
              <a:spcAft>
                <a:spcPts val="0"/>
              </a:spcAft>
              <a:buSzPts val="1400"/>
              <a:buNone/>
            </a:pPr>
            <a:r>
              <a:rPr lang="ja-JP" altLang="en-US" dirty="0"/>
              <a:t>やがては企業全体へ広がり、</a:t>
            </a:r>
          </a:p>
          <a:p>
            <a:pPr marL="0" lvl="0" indent="0" algn="l" rtl="0">
              <a:lnSpc>
                <a:spcPct val="100000"/>
              </a:lnSpc>
              <a:spcBef>
                <a:spcPts val="0"/>
              </a:spcBef>
              <a:spcAft>
                <a:spcPts val="0"/>
              </a:spcAft>
              <a:buSzPts val="1400"/>
              <a:buNone/>
            </a:pPr>
            <a:r>
              <a:rPr lang="ja-JP" altLang="en-US" dirty="0"/>
              <a:t>従業員全体のスキルアップ、組織の生産性向上に繋がると言われています。</a:t>
            </a:r>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p:txBody>
      </p:sp>
      <p:sp>
        <p:nvSpPr>
          <p:cNvPr id="4" name="スライド番号プレースホルダー 3"/>
          <p:cNvSpPr>
            <a:spLocks noGrp="1"/>
          </p:cNvSpPr>
          <p:nvPr>
            <p:ph type="sldNum" sz="quarter" idx="10"/>
          </p:nvPr>
        </p:nvSpPr>
        <p:spPr/>
        <p:txBody>
          <a:bodyPr/>
          <a:lstStyle/>
          <a:p>
            <a:fld id="{8F9CE59A-34EF-4ACF-B288-5D5071CEEA04}" type="slidenum">
              <a:rPr kumimoji="1" lang="ja-JP" altLang="en-US" smtClean="0"/>
              <a:t>4</a:t>
            </a:fld>
            <a:endParaRPr kumimoji="1" lang="ja-JP" altLang="en-US"/>
          </a:p>
        </p:txBody>
      </p:sp>
    </p:spTree>
    <p:extLst>
      <p:ext uri="{BB962C8B-B14F-4D97-AF65-F5344CB8AC3E}">
        <p14:creationId xmlns:p14="http://schemas.microsoft.com/office/powerpoint/2010/main" val="1483859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lvl="0" indent="0" algn="l" rtl="0">
              <a:lnSpc>
                <a:spcPct val="100000"/>
              </a:lnSpc>
              <a:spcBef>
                <a:spcPts val="0"/>
              </a:spcBef>
              <a:spcAft>
                <a:spcPts val="0"/>
              </a:spcAft>
              <a:buSzPts val="1400"/>
              <a:buNone/>
            </a:pPr>
            <a:r>
              <a:rPr lang="ja-JP" altLang="en-US" dirty="0"/>
              <a:t>このナレッジマネジメントの実践を強力にサポートするのが、</a:t>
            </a:r>
            <a:endParaRPr lang="en-US" altLang="ja-JP" dirty="0"/>
          </a:p>
          <a:p>
            <a:pPr marL="0" lvl="0" indent="0" algn="l" rtl="0">
              <a:lnSpc>
                <a:spcPct val="100000"/>
              </a:lnSpc>
              <a:spcBef>
                <a:spcPts val="0"/>
              </a:spcBef>
              <a:spcAft>
                <a:spcPts val="0"/>
              </a:spcAft>
              <a:buSzPts val="1400"/>
              <a:buNone/>
            </a:pPr>
            <a:r>
              <a:rPr lang="ja-JP" altLang="en-US" dirty="0"/>
              <a:t>★</a:t>
            </a:r>
            <a:r>
              <a:rPr lang="en-US" altLang="ja-JP" dirty="0"/>
              <a:t>ChatGPT</a:t>
            </a:r>
            <a:r>
              <a:rPr lang="ja-JP" altLang="en-US" dirty="0"/>
              <a:t>に代表される生成</a:t>
            </a:r>
            <a:r>
              <a:rPr lang="en-US" altLang="ja-JP" dirty="0"/>
              <a:t>AI</a:t>
            </a:r>
            <a:r>
              <a:rPr lang="ja-JP" altLang="en-US" dirty="0"/>
              <a:t>です。</a:t>
            </a:r>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r>
              <a:rPr lang="ja-JP" altLang="en-US" dirty="0"/>
              <a:t>生成</a:t>
            </a:r>
            <a:r>
              <a:rPr lang="en-US" altLang="ja-JP" dirty="0"/>
              <a:t>AI</a:t>
            </a:r>
            <a:r>
              <a:rPr lang="ja-JP" altLang="en-US" dirty="0"/>
              <a:t>は、生成という言葉がつくとおり、</a:t>
            </a:r>
            <a:endParaRPr lang="en-US" altLang="ja-JP" dirty="0"/>
          </a:p>
          <a:p>
            <a:pPr marL="0" lvl="0" indent="0" algn="l" rtl="0">
              <a:lnSpc>
                <a:spcPct val="100000"/>
              </a:lnSpc>
              <a:spcBef>
                <a:spcPts val="0"/>
              </a:spcBef>
              <a:spcAft>
                <a:spcPts val="0"/>
              </a:spcAft>
              <a:buSzPts val="1400"/>
              <a:buNone/>
            </a:pPr>
            <a:r>
              <a:rPr lang="ja-JP" altLang="en-US" dirty="0"/>
              <a:t>例えば分厚いマニュアルを要約したり、</a:t>
            </a:r>
            <a:endParaRPr lang="en-US" altLang="ja-JP" dirty="0"/>
          </a:p>
          <a:p>
            <a:pPr marL="0" lvl="0" indent="0" algn="l" rtl="0">
              <a:lnSpc>
                <a:spcPct val="100000"/>
              </a:lnSpc>
              <a:spcBef>
                <a:spcPts val="0"/>
              </a:spcBef>
              <a:spcAft>
                <a:spcPts val="0"/>
              </a:spcAft>
              <a:buSzPts val="1400"/>
              <a:buNone/>
            </a:pPr>
            <a:r>
              <a:rPr lang="ja-JP" altLang="en-US" dirty="0"/>
              <a:t>メモやノウハウを人と共有できる文章にまとめたりすることが</a:t>
            </a:r>
            <a:endParaRPr lang="en-US" altLang="ja-JP" dirty="0"/>
          </a:p>
          <a:p>
            <a:pPr marL="0" lvl="0" indent="0" algn="l" rtl="0">
              <a:lnSpc>
                <a:spcPct val="100000"/>
              </a:lnSpc>
              <a:spcBef>
                <a:spcPts val="0"/>
              </a:spcBef>
              <a:spcAft>
                <a:spcPts val="0"/>
              </a:spcAft>
              <a:buSzPts val="1400"/>
              <a:buNone/>
            </a:pPr>
            <a:r>
              <a:rPr lang="ja-JP" altLang="en-US" dirty="0"/>
              <a:t>非常に得意です。</a:t>
            </a:r>
          </a:p>
          <a:p>
            <a:pPr marL="0" lvl="0" indent="0" algn="l" rtl="0">
              <a:lnSpc>
                <a:spcPct val="100000"/>
              </a:lnSpc>
              <a:spcBef>
                <a:spcPts val="0"/>
              </a:spcBef>
              <a:spcAft>
                <a:spcPts val="0"/>
              </a:spcAft>
              <a:buSzPts val="1400"/>
              <a:buNone/>
            </a:pPr>
            <a:r>
              <a:rPr lang="ja-JP" altLang="en-US" dirty="0"/>
              <a:t>これが、今説明したナレッジマネジメントをうまく回すための、</a:t>
            </a:r>
            <a:endParaRPr lang="en-US" altLang="ja-JP" dirty="0"/>
          </a:p>
          <a:p>
            <a:pPr marL="0" lvl="0" indent="0" algn="l" rtl="0">
              <a:lnSpc>
                <a:spcPct val="100000"/>
              </a:lnSpc>
              <a:spcBef>
                <a:spcPts val="0"/>
              </a:spcBef>
              <a:spcAft>
                <a:spcPts val="0"/>
              </a:spcAft>
              <a:buSzPts val="1400"/>
              <a:buNone/>
            </a:pPr>
            <a:r>
              <a:rPr lang="ja-JP" altLang="en-US" dirty="0"/>
              <a:t>協力な武器になるのです。</a:t>
            </a:r>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r>
              <a:rPr lang="ja-JP" altLang="en-US" dirty="0"/>
              <a:t>この図でいうと、</a:t>
            </a:r>
            <a:endParaRPr lang="en-US" altLang="ja-JP" dirty="0"/>
          </a:p>
          <a:p>
            <a:pPr marL="0" lvl="0" indent="0" algn="l" rtl="0">
              <a:lnSpc>
                <a:spcPct val="100000"/>
              </a:lnSpc>
              <a:spcBef>
                <a:spcPts val="0"/>
              </a:spcBef>
              <a:spcAft>
                <a:spcPts val="0"/>
              </a:spcAft>
              <a:buSzPts val="1400"/>
              <a:buNone/>
            </a:pPr>
            <a:r>
              <a:rPr lang="ja-JP" altLang="en-US" dirty="0"/>
              <a:t>★共同化・表出化における暗黙知から形式知をつくるところ、</a:t>
            </a:r>
          </a:p>
          <a:p>
            <a:pPr marL="0" lvl="0" indent="0" algn="l" rtl="0">
              <a:lnSpc>
                <a:spcPct val="100000"/>
              </a:lnSpc>
              <a:spcBef>
                <a:spcPts val="0"/>
              </a:spcBef>
              <a:spcAft>
                <a:spcPts val="0"/>
              </a:spcAft>
              <a:buSzPts val="1400"/>
              <a:buNone/>
            </a:pPr>
            <a:r>
              <a:rPr lang="ja-JP" altLang="en-US" dirty="0"/>
              <a:t>★結合化・内面化における形式知を組織で活用するところ、</a:t>
            </a:r>
          </a:p>
          <a:p>
            <a:pPr marL="0" lvl="0" indent="0" algn="l" rtl="0">
              <a:lnSpc>
                <a:spcPct val="100000"/>
              </a:lnSpc>
              <a:spcBef>
                <a:spcPts val="0"/>
              </a:spcBef>
              <a:spcAft>
                <a:spcPts val="0"/>
              </a:spcAft>
              <a:buSzPts val="1400"/>
              <a:buNone/>
            </a:pPr>
            <a:r>
              <a:rPr lang="ja-JP" altLang="en-US" dirty="0"/>
              <a:t>この双方で生成</a:t>
            </a:r>
            <a:r>
              <a:rPr lang="en-US" altLang="ja-JP" dirty="0"/>
              <a:t>AI</a:t>
            </a:r>
            <a:r>
              <a:rPr lang="ja-JP" altLang="en-US" dirty="0"/>
              <a:t>が強力な武器になります。</a:t>
            </a:r>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r>
              <a:rPr lang="ja-JP" altLang="en-US" dirty="0"/>
              <a:t>このように、ナレッジマネジメントを軸に</a:t>
            </a:r>
            <a:r>
              <a:rPr lang="en-US" altLang="ja-JP" dirty="0"/>
              <a:t>AI</a:t>
            </a:r>
            <a:r>
              <a:rPr lang="ja-JP" altLang="en-US" dirty="0"/>
              <a:t>を活用すること、</a:t>
            </a:r>
            <a:endParaRPr lang="en-US" altLang="ja-JP" dirty="0"/>
          </a:p>
          <a:p>
            <a:pPr marL="0" lvl="0" indent="0" algn="l" rtl="0">
              <a:lnSpc>
                <a:spcPct val="100000"/>
              </a:lnSpc>
              <a:spcBef>
                <a:spcPts val="0"/>
              </a:spcBef>
              <a:spcAft>
                <a:spcPts val="0"/>
              </a:spcAft>
              <a:buSzPts val="1400"/>
              <a:buNone/>
            </a:pPr>
            <a:r>
              <a:rPr lang="ja-JP" altLang="en-US" dirty="0"/>
              <a:t>これを「ナレッジ</a:t>
            </a:r>
            <a:r>
              <a:rPr lang="en-US" altLang="ja-JP" dirty="0"/>
              <a:t>×AI</a:t>
            </a:r>
            <a:r>
              <a:rPr lang="ja-JP" altLang="en-US" dirty="0"/>
              <a:t>」と私たちは呼んでいます。</a:t>
            </a:r>
            <a:endParaRPr lang="en-US" altLang="ja-JP" dirty="0"/>
          </a:p>
          <a:p>
            <a:pPr marL="0" lvl="0" indent="0" algn="l" rtl="0">
              <a:lnSpc>
                <a:spcPct val="100000"/>
              </a:lnSpc>
              <a:spcBef>
                <a:spcPts val="0"/>
              </a:spcBef>
              <a:spcAft>
                <a:spcPts val="0"/>
              </a:spcAft>
              <a:buSzPts val="1400"/>
              <a:buNone/>
            </a:pPr>
            <a:endParaRPr lang="en-US" altLang="ja-JP"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endParaRPr lang="ja-JP" altLang="en-US" dirty="0"/>
          </a:p>
        </p:txBody>
      </p:sp>
      <p:sp>
        <p:nvSpPr>
          <p:cNvPr id="4" name="スライド番号プレースホルダー 3"/>
          <p:cNvSpPr>
            <a:spLocks noGrp="1"/>
          </p:cNvSpPr>
          <p:nvPr>
            <p:ph type="sldNum" sz="quarter" idx="10"/>
          </p:nvPr>
        </p:nvSpPr>
        <p:spPr/>
        <p:txBody>
          <a:bodyPr/>
          <a:lstStyle/>
          <a:p>
            <a:fld id="{8F9CE59A-34EF-4ACF-B288-5D5071CEEA04}" type="slidenum">
              <a:rPr kumimoji="1" lang="ja-JP" altLang="en-US" smtClean="0"/>
              <a:t>5</a:t>
            </a:fld>
            <a:endParaRPr kumimoji="1" lang="ja-JP" altLang="en-US"/>
          </a:p>
        </p:txBody>
      </p:sp>
    </p:spTree>
    <p:extLst>
      <p:ext uri="{BB962C8B-B14F-4D97-AF65-F5344CB8AC3E}">
        <p14:creationId xmlns:p14="http://schemas.microsoft.com/office/powerpoint/2010/main" val="2228725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タイトル付きの図" type="picTx">
  <p:cSld name="タイトル付きの図">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Meiryo"/>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6"/>
          <p:cNvSpPr>
            <a:spLocks noGrp="1"/>
          </p:cNvSpPr>
          <p:nvPr>
            <p:ph type="pic" idx="2"/>
          </p:nvPr>
        </p:nvSpPr>
        <p:spPr>
          <a:xfrm>
            <a:off x="5183188" y="987425"/>
            <a:ext cx="6172200" cy="4873625"/>
          </a:xfrm>
          <a:prstGeom prst="rect">
            <a:avLst/>
          </a:prstGeom>
          <a:noFill/>
          <a:ln>
            <a:noFill/>
          </a:ln>
        </p:spPr>
      </p:sp>
      <p:sp>
        <p:nvSpPr>
          <p:cNvPr id="46" name="Google Shape;46;p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47" name="Google Shape;47;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6"/>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extLst>
      <p:ext uri="{BB962C8B-B14F-4D97-AF65-F5344CB8AC3E}">
        <p14:creationId xmlns:p14="http://schemas.microsoft.com/office/powerpoint/2010/main" val="3146186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タイトルと&#10;縦書きテキスト" type="vertTx">
  <p:cSld name="タイトルと&#10;縦書きテキスト">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0" y="1"/>
            <a:ext cx="12192000" cy="7200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7"/>
          <p:cNvSpPr txBox="1">
            <a:spLocks noGrp="1"/>
          </p:cNvSpPr>
          <p:nvPr>
            <p:ph type="body" idx="1"/>
          </p:nvPr>
        </p:nvSpPr>
        <p:spPr>
          <a:xfrm rot="5400000">
            <a:off x="3455123" y="-2437218"/>
            <a:ext cx="5306695" cy="11887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7"/>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extLst>
      <p:ext uri="{BB962C8B-B14F-4D97-AF65-F5344CB8AC3E}">
        <p14:creationId xmlns:p14="http://schemas.microsoft.com/office/powerpoint/2010/main" val="3651823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縦書きタイトルと&#10;縦書きテキスト">
    <p:spTree>
      <p:nvGrpSpPr>
        <p:cNvPr id="1" name="Shape 54"/>
        <p:cNvGrpSpPr/>
        <p:nvPr/>
      </p:nvGrpSpPr>
      <p:grpSpPr>
        <a:xfrm>
          <a:off x="0" y="0"/>
          <a:ext cx="0" cy="0"/>
          <a:chOff x="0" y="0"/>
          <a:chExt cx="0" cy="0"/>
        </a:xfrm>
      </p:grpSpPr>
      <p:sp>
        <p:nvSpPr>
          <p:cNvPr id="55" name="Google Shape;55;p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8"/>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extLst>
      <p:ext uri="{BB962C8B-B14F-4D97-AF65-F5344CB8AC3E}">
        <p14:creationId xmlns:p14="http://schemas.microsoft.com/office/powerpoint/2010/main" val="734121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タイトルのみ" type="titleOnly">
  <p:cSld name="タイトルのみ">
    <p:spTree>
      <p:nvGrpSpPr>
        <p:cNvPr id="1" name="Shape 48"/>
        <p:cNvGrpSpPr/>
        <p:nvPr/>
      </p:nvGrpSpPr>
      <p:grpSpPr>
        <a:xfrm>
          <a:off x="0" y="0"/>
          <a:ext cx="0" cy="0"/>
          <a:chOff x="0" y="0"/>
          <a:chExt cx="0" cy="0"/>
        </a:xfrm>
      </p:grpSpPr>
      <p:sp>
        <p:nvSpPr>
          <p:cNvPr id="49" name="Google Shape;49;p28"/>
          <p:cNvSpPr txBox="1">
            <a:spLocks noGrp="1"/>
          </p:cNvSpPr>
          <p:nvPr>
            <p:ph type="title"/>
          </p:nvPr>
        </p:nvSpPr>
        <p:spPr>
          <a:xfrm>
            <a:off x="0" y="1"/>
            <a:ext cx="12192000" cy="7200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0" name="Google Shape;50;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28"/>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extLst>
      <p:ext uri="{BB962C8B-B14F-4D97-AF65-F5344CB8AC3E}">
        <p14:creationId xmlns:p14="http://schemas.microsoft.com/office/powerpoint/2010/main" val="4174385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タイトルとコンテンツ" type="obj">
  <p:cSld name="1_タイトルとコンテンツ">
    <p:spTree>
      <p:nvGrpSpPr>
        <p:cNvPr id="1" name="Shape 66"/>
        <p:cNvGrpSpPr/>
        <p:nvPr/>
      </p:nvGrpSpPr>
      <p:grpSpPr>
        <a:xfrm>
          <a:off x="0" y="0"/>
          <a:ext cx="0" cy="0"/>
          <a:chOff x="0" y="0"/>
          <a:chExt cx="0" cy="0"/>
        </a:xfrm>
      </p:grpSpPr>
      <p:sp>
        <p:nvSpPr>
          <p:cNvPr id="67" name="Google Shape;67;p16"/>
          <p:cNvSpPr txBox="1">
            <a:spLocks noGrp="1"/>
          </p:cNvSpPr>
          <p:nvPr>
            <p:ph type="title"/>
          </p:nvPr>
        </p:nvSpPr>
        <p:spPr>
          <a:xfrm>
            <a:off x="0" y="1"/>
            <a:ext cx="12192000" cy="720000"/>
          </a:xfrm>
          <a:prstGeom prst="rect">
            <a:avLst/>
          </a:prstGeom>
          <a:solidFill>
            <a:srgbClr val="3477B2"/>
          </a:solid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lt1"/>
              </a:buClr>
              <a:buSzPts val="2700"/>
              <a:buFont typeface="Meiryo"/>
              <a:buNone/>
              <a:defRPr sz="3600" b="1">
                <a:solidFill>
                  <a:schemeClr val="lt1"/>
                </a:solidFill>
                <a:latin typeface="Meiryo"/>
                <a:ea typeface="Meiryo"/>
                <a:cs typeface="Meiryo"/>
                <a:sym typeface="Meiryo"/>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8" name="Google Shape;68;p16"/>
          <p:cNvSpPr txBox="1">
            <a:spLocks noGrp="1"/>
          </p:cNvSpPr>
          <p:nvPr>
            <p:ph type="body" idx="1"/>
          </p:nvPr>
        </p:nvSpPr>
        <p:spPr>
          <a:xfrm>
            <a:off x="164871" y="853035"/>
            <a:ext cx="11887200" cy="5306695"/>
          </a:xfrm>
          <a:prstGeom prst="rect">
            <a:avLst/>
          </a:prstGeom>
          <a:noFill/>
          <a:ln>
            <a:noFill/>
          </a:ln>
        </p:spPr>
        <p:txBody>
          <a:bodyPr spcFirstLastPara="1" wrap="square" lIns="68575" tIns="34275" rIns="68575" bIns="34275" anchor="t" anchorCtr="0">
            <a:normAutofit/>
          </a:bodyPr>
          <a:lstStyle>
            <a:lvl1pPr marL="609585" lvl="0" indent="-457189" algn="l">
              <a:lnSpc>
                <a:spcPct val="90000"/>
              </a:lnSpc>
              <a:spcBef>
                <a:spcPts val="1067"/>
              </a:spcBef>
              <a:spcAft>
                <a:spcPts val="0"/>
              </a:spcAft>
              <a:buClr>
                <a:srgbClr val="3477B2"/>
              </a:buClr>
              <a:buSzPts val="1800"/>
              <a:buChar char="•"/>
              <a:defRPr sz="2400" b="1">
                <a:solidFill>
                  <a:srgbClr val="3477B2"/>
                </a:solidFill>
              </a:defRPr>
            </a:lvl1pPr>
            <a:lvl2pPr marL="1219170" lvl="1" indent="-431789" algn="l">
              <a:lnSpc>
                <a:spcPct val="90000"/>
              </a:lnSpc>
              <a:spcBef>
                <a:spcPts val="533"/>
              </a:spcBef>
              <a:spcAft>
                <a:spcPts val="0"/>
              </a:spcAft>
              <a:buClr>
                <a:schemeClr val="dk1"/>
              </a:buClr>
              <a:buSzPts val="1500"/>
              <a:buChar char="•"/>
              <a:defRPr sz="2000"/>
            </a:lvl2pPr>
            <a:lvl3pPr marL="1828754" lvl="2" indent="-423323" algn="l">
              <a:lnSpc>
                <a:spcPct val="90000"/>
              </a:lnSpc>
              <a:spcBef>
                <a:spcPts val="533"/>
              </a:spcBef>
              <a:spcAft>
                <a:spcPts val="0"/>
              </a:spcAft>
              <a:buClr>
                <a:schemeClr val="dk1"/>
              </a:buClr>
              <a:buSzPts val="1400"/>
              <a:buChar char="•"/>
              <a:defRPr sz="1867"/>
            </a:lvl3pPr>
            <a:lvl4pPr marL="2438339" lvl="3" indent="-406390" algn="l">
              <a:lnSpc>
                <a:spcPct val="90000"/>
              </a:lnSpc>
              <a:spcBef>
                <a:spcPts val="533"/>
              </a:spcBef>
              <a:spcAft>
                <a:spcPts val="0"/>
              </a:spcAft>
              <a:buClr>
                <a:schemeClr val="dk1"/>
              </a:buClr>
              <a:buSzPts val="1200"/>
              <a:buChar char="•"/>
              <a:defRPr sz="1600"/>
            </a:lvl4pPr>
            <a:lvl5pPr marL="3047924" lvl="4" indent="-397923" algn="l">
              <a:lnSpc>
                <a:spcPct val="90000"/>
              </a:lnSpc>
              <a:spcBef>
                <a:spcPts val="533"/>
              </a:spcBef>
              <a:spcAft>
                <a:spcPts val="0"/>
              </a:spcAft>
              <a:buClr>
                <a:schemeClr val="dk1"/>
              </a:buClr>
              <a:buSzPts val="1100"/>
              <a:buChar char="•"/>
              <a:defRPr sz="1467"/>
            </a:lvl5pPr>
            <a:lvl6pPr marL="3657509" lvl="5" indent="-423323" algn="l">
              <a:lnSpc>
                <a:spcPct val="90000"/>
              </a:lnSpc>
              <a:spcBef>
                <a:spcPts val="533"/>
              </a:spcBef>
              <a:spcAft>
                <a:spcPts val="0"/>
              </a:spcAft>
              <a:buClr>
                <a:schemeClr val="dk1"/>
              </a:buClr>
              <a:buSzPts val="1400"/>
              <a:buChar char="•"/>
              <a:defRPr/>
            </a:lvl6pPr>
            <a:lvl7pPr marL="4267093" lvl="6" indent="-423323" algn="l">
              <a:lnSpc>
                <a:spcPct val="90000"/>
              </a:lnSpc>
              <a:spcBef>
                <a:spcPts val="533"/>
              </a:spcBef>
              <a:spcAft>
                <a:spcPts val="0"/>
              </a:spcAft>
              <a:buClr>
                <a:schemeClr val="dk1"/>
              </a:buClr>
              <a:buSzPts val="1400"/>
              <a:buChar char="•"/>
              <a:defRPr/>
            </a:lvl7pPr>
            <a:lvl8pPr marL="4876678" lvl="7" indent="-423323" algn="l">
              <a:lnSpc>
                <a:spcPct val="90000"/>
              </a:lnSpc>
              <a:spcBef>
                <a:spcPts val="533"/>
              </a:spcBef>
              <a:spcAft>
                <a:spcPts val="0"/>
              </a:spcAft>
              <a:buClr>
                <a:schemeClr val="dk1"/>
              </a:buClr>
              <a:buSzPts val="1400"/>
              <a:buChar char="•"/>
              <a:defRPr/>
            </a:lvl8pPr>
            <a:lvl9pPr marL="5486263" lvl="8" indent="-423323" algn="l">
              <a:lnSpc>
                <a:spcPct val="90000"/>
              </a:lnSpc>
              <a:spcBef>
                <a:spcPts val="533"/>
              </a:spcBef>
              <a:spcAft>
                <a:spcPts val="0"/>
              </a:spcAft>
              <a:buClr>
                <a:schemeClr val="dk1"/>
              </a:buClr>
              <a:buSzPts val="1400"/>
              <a:buChar char="•"/>
              <a:defRPr/>
            </a:lvl9pPr>
          </a:lstStyle>
          <a:p>
            <a:endParaRPr/>
          </a:p>
        </p:txBody>
      </p:sp>
      <p:sp>
        <p:nvSpPr>
          <p:cNvPr id="69" name="Google Shape;69;p16"/>
          <p:cNvSpPr txBox="1">
            <a:spLocks noGrp="1"/>
          </p:cNvSpPr>
          <p:nvPr>
            <p:ph type="sldNum" idx="12"/>
          </p:nvPr>
        </p:nvSpPr>
        <p:spPr>
          <a:xfrm>
            <a:off x="9308869" y="6491819"/>
            <a:ext cx="2743200" cy="365125"/>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Meiryo"/>
                <a:ea typeface="Meiryo"/>
                <a:cs typeface="Meiryo"/>
                <a:sym typeface="Meiryo"/>
              </a:defRPr>
            </a:lvl9pPr>
          </a:lstStyle>
          <a:p>
            <a:fld id="{00000000-1234-1234-1234-123412341234}" type="slidenum">
              <a:rPr lang="en-US" altLang="ja" smtClean="0"/>
              <a:pPr/>
              <a:t>‹#›</a:t>
            </a:fld>
            <a:endParaRPr lang="ja" altLang="en-US"/>
          </a:p>
        </p:txBody>
      </p:sp>
    </p:spTree>
    <p:extLst>
      <p:ext uri="{BB962C8B-B14F-4D97-AF65-F5344CB8AC3E}">
        <p14:creationId xmlns:p14="http://schemas.microsoft.com/office/powerpoint/2010/main" val="1275496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113033-DA95-8397-06BB-936C745D487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25F7E0D-F837-DF6B-A964-B3C4BBF5B3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8F19935-A273-AB8E-D41F-601C6DE22AD7}"/>
              </a:ext>
            </a:extLst>
          </p:cNvPr>
          <p:cNvSpPr>
            <a:spLocks noGrp="1"/>
          </p:cNvSpPr>
          <p:nvPr>
            <p:ph type="dt" sz="half" idx="10"/>
          </p:nvPr>
        </p:nvSpPr>
        <p:spPr/>
        <p:txBody>
          <a:bodyPr/>
          <a:lstStyle/>
          <a:p>
            <a:pPr marL="0" marR="0" lvl="0" indent="0" algn="l" rtl="0">
              <a:lnSpc>
                <a:spcPct val="100000"/>
              </a:lnSpc>
              <a:spcBef>
                <a:spcPts val="0"/>
              </a:spcBef>
              <a:spcAft>
                <a:spcPts val="0"/>
              </a:spcAft>
              <a:buNone/>
            </a:pPr>
            <a:r>
              <a:rPr lang="en-US" altLang="ja-JP" sz="1200" b="0" i="0" dirty="0">
                <a:solidFill>
                  <a:srgbClr val="444746"/>
                </a:solidFill>
                <a:effectLst/>
                <a:latin typeface="Google Sans"/>
              </a:rPr>
              <a:t>© Accela Technology Corp.</a:t>
            </a:r>
            <a:endParaRPr lang="en-US" altLang="ja-JP" dirty="0"/>
          </a:p>
        </p:txBody>
      </p:sp>
      <p:sp>
        <p:nvSpPr>
          <p:cNvPr id="5" name="フッター プレースホルダー 4">
            <a:extLst>
              <a:ext uri="{FF2B5EF4-FFF2-40B4-BE49-F238E27FC236}">
                <a16:creationId xmlns:a16="http://schemas.microsoft.com/office/drawing/2014/main" id="{54A141EA-245A-68C7-D334-6C55F41C1D5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6760B15-0CA4-D79E-0539-8B12E19060A8}"/>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0597791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0" y="1"/>
            <a:ext cx="12192000" cy="720000"/>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chemeClr val="dk1"/>
              </a:buClr>
              <a:buSzPts val="3600"/>
              <a:buFont typeface="Meiryo"/>
              <a:buNone/>
              <a:defRPr sz="3600" b="1" i="0" u="none" strike="noStrike" cap="none">
                <a:solidFill>
                  <a:schemeClr val="dk1"/>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164870" y="853035"/>
            <a:ext cx="11887200" cy="5306695"/>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Meiryo"/>
                <a:ea typeface="Meiryo"/>
                <a:cs typeface="Meiryo"/>
                <a:sym typeface="Meiryo"/>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Meiryo"/>
                <a:ea typeface="Meiryo"/>
                <a:cs typeface="Meiryo"/>
                <a:sym typeface="Meiryo"/>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1"/>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
        <p:nvSpPr>
          <p:cNvPr id="4" name="Google Shape;116;p18">
            <a:extLst>
              <a:ext uri="{FF2B5EF4-FFF2-40B4-BE49-F238E27FC236}">
                <a16:creationId xmlns:a16="http://schemas.microsoft.com/office/drawing/2014/main" id="{1104995B-2874-F2D1-B5F6-F3F8B914FE34}"/>
              </a:ext>
            </a:extLst>
          </p:cNvPr>
          <p:cNvSpPr txBox="1"/>
          <p:nvPr userDrawn="1"/>
        </p:nvSpPr>
        <p:spPr>
          <a:xfrm>
            <a:off x="0" y="6400800"/>
            <a:ext cx="6326188" cy="4572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000"/>
              <a:buFont typeface="Arial"/>
              <a:buNone/>
            </a:pPr>
            <a:r>
              <a:rPr lang="ja-JP" sz="1000" b="0" i="0" u="none" strike="noStrike" cap="none" dirty="0">
                <a:solidFill>
                  <a:schemeClr val="dk1"/>
                </a:solidFill>
                <a:latin typeface="Meiryo"/>
                <a:ea typeface="Meiryo"/>
                <a:cs typeface="Meiryo"/>
                <a:sym typeface="Meiryo"/>
              </a:rPr>
              <a:t>© Accela Technology </a:t>
            </a:r>
            <a:r>
              <a:rPr lang="en-US" altLang="ja-JP" sz="1000" b="0" i="0" u="none" strike="noStrike" cap="none" dirty="0">
                <a:solidFill>
                  <a:schemeClr val="dk1"/>
                </a:solidFill>
                <a:latin typeface="Meiryo"/>
                <a:ea typeface="Meiryo"/>
                <a:cs typeface="Meiryo"/>
                <a:sym typeface="Meiryo"/>
              </a:rPr>
              <a:t>Corp.</a:t>
            </a: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2310183144"/>
      </p:ext>
    </p:extLst>
  </p:cSld>
  <p:clrMap bg1="lt1" tx1="dk1" bg2="dk2" tx2="lt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81"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FB1B79D-D550-DA74-B50B-20629CBC55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BD82066-9BC6-DBA8-D1C6-1FEF692803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87F56BA-13BA-88AE-C056-2EE5AB12E2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7F78515-A656-4F91-AB45-703A13D02630}" type="datetimeFigureOut">
              <a:rPr kumimoji="1" lang="ja-JP" altLang="en-US" smtClean="0"/>
              <a:t>2024/12/24</a:t>
            </a:fld>
            <a:endParaRPr kumimoji="1" lang="ja-JP" altLang="en-US"/>
          </a:p>
        </p:txBody>
      </p:sp>
      <p:sp>
        <p:nvSpPr>
          <p:cNvPr id="5" name="フッター プレースホルダー 4">
            <a:extLst>
              <a:ext uri="{FF2B5EF4-FFF2-40B4-BE49-F238E27FC236}">
                <a16:creationId xmlns:a16="http://schemas.microsoft.com/office/drawing/2014/main" id="{B569E6ED-3BD2-AE8E-E815-3145918719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28F054D-A061-F705-9762-15FB0B0F63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47400763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9D32F93-50AC-4C46-A5DB-291C60DDB7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Triangle 12">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14">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タイトル 1">
            <a:extLst>
              <a:ext uri="{FF2B5EF4-FFF2-40B4-BE49-F238E27FC236}">
                <a16:creationId xmlns:a16="http://schemas.microsoft.com/office/drawing/2014/main" id="{56B06B3E-2B12-55B4-5B97-894B6B8AA1C4}"/>
              </a:ext>
            </a:extLst>
          </p:cNvPr>
          <p:cNvSpPr txBox="1">
            <a:spLocks/>
          </p:cNvSpPr>
          <p:nvPr/>
        </p:nvSpPr>
        <p:spPr>
          <a:xfrm>
            <a:off x="3617264" y="1967608"/>
            <a:ext cx="7473102" cy="1713305"/>
          </a:xfrm>
          <a:prstGeom prst="rect">
            <a:avLst/>
          </a:prstGeom>
        </p:spPr>
        <p:txBody>
          <a:bodyPr vert="horz" lIns="91440" tIns="45720" rIns="91440" bIns="45720" rtlCol="0" anchor="b">
            <a:normAutofit/>
          </a:bodyPr>
          <a:lstStyle>
            <a:defPPr>
              <a:defRPr lang="ja-JP"/>
            </a:defPPr>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spcAft>
                <a:spcPts val="600"/>
              </a:spcAft>
            </a:pPr>
            <a:r>
              <a:rPr lang="ja-JP" altLang="en-US" sz="6000" dirty="0">
                <a:latin typeface="メイリオ" panose="020B0604030504040204" pitchFamily="50" charset="-128"/>
                <a:ea typeface="メイリオ" panose="020B0604030504040204" pitchFamily="50" charset="-128"/>
              </a:rPr>
              <a:t>ナレッジ</a:t>
            </a:r>
            <a:r>
              <a:rPr lang="en-US" altLang="ja-JP" sz="6000" dirty="0">
                <a:latin typeface="メイリオ" panose="020B0604030504040204" pitchFamily="50" charset="-128"/>
                <a:ea typeface="メイリオ" panose="020B0604030504040204" pitchFamily="50" charset="-128"/>
              </a:rPr>
              <a:t>×AI</a:t>
            </a:r>
            <a:r>
              <a:rPr lang="en-US" altLang="ja-JP" sz="6000" baseline="30000" dirty="0">
                <a:latin typeface="メイリオ" panose="020B0604030504040204" pitchFamily="50" charset="-128"/>
                <a:ea typeface="メイリオ" panose="020B0604030504040204" pitchFamily="50" charset="-128"/>
              </a:rPr>
              <a:t>®</a:t>
            </a:r>
            <a:r>
              <a:rPr lang="ja-JP" altLang="en-US" sz="5600" dirty="0">
                <a:latin typeface="メイリオ" panose="020B0604030504040204" pitchFamily="50" charset="-128"/>
                <a:ea typeface="メイリオ" panose="020B0604030504040204" pitchFamily="50" charset="-128"/>
              </a:rPr>
              <a:t>による業務革新</a:t>
            </a:r>
            <a:endParaRPr lang="en-US" altLang="ja-JP" sz="5600" kern="1200" dirty="0">
              <a:solidFill>
                <a:schemeClr val="tx1"/>
              </a:solidFill>
              <a:latin typeface="メイリオ" panose="020B0604030504040204" pitchFamily="50" charset="-128"/>
              <a:ea typeface="メイリオ" panose="020B0604030504040204" pitchFamily="50" charset="-128"/>
            </a:endParaRPr>
          </a:p>
        </p:txBody>
      </p:sp>
      <p:pic>
        <p:nvPicPr>
          <p:cNvPr id="6" name="図 5" descr="ロゴ が含まれている画像&#10;&#10;自動的に生成された説明">
            <a:extLst>
              <a:ext uri="{FF2B5EF4-FFF2-40B4-BE49-F238E27FC236}">
                <a16:creationId xmlns:a16="http://schemas.microsoft.com/office/drawing/2014/main" id="{6A7CEB7F-AA8C-8A3C-64E4-84855CD4C5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686" y="839161"/>
            <a:ext cx="3367815" cy="505172"/>
          </a:xfrm>
          <a:prstGeom prst="rect">
            <a:avLst/>
          </a:prstGeom>
        </p:spPr>
      </p:pic>
      <p:sp>
        <p:nvSpPr>
          <p:cNvPr id="7" name="コンテンツ プレースホルダー 2">
            <a:extLst>
              <a:ext uri="{FF2B5EF4-FFF2-40B4-BE49-F238E27FC236}">
                <a16:creationId xmlns:a16="http://schemas.microsoft.com/office/drawing/2014/main" id="{0412FACA-D3DA-0AED-97D1-1BD594B4037B}"/>
              </a:ext>
            </a:extLst>
          </p:cNvPr>
          <p:cNvSpPr txBox="1">
            <a:spLocks/>
          </p:cNvSpPr>
          <p:nvPr/>
        </p:nvSpPr>
        <p:spPr>
          <a:xfrm>
            <a:off x="3617264" y="3792464"/>
            <a:ext cx="7473102" cy="1486661"/>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en-US" altLang="ja-JP" sz="1400" dirty="0" err="1">
                <a:latin typeface="メイリオ" panose="020B0604030504040204" pitchFamily="50" charset="-128"/>
                <a:ea typeface="メイリオ" panose="020B0604030504040204" pitchFamily="50" charset="-128"/>
              </a:rPr>
              <a:t>SolutionDesk</a:t>
            </a:r>
            <a:r>
              <a:rPr lang="ja-JP" altLang="en-US" sz="1400" dirty="0">
                <a:latin typeface="メイリオ" panose="020B0604030504040204" pitchFamily="50" charset="-128"/>
                <a:ea typeface="メイリオ" panose="020B0604030504040204" pitchFamily="50" charset="-128"/>
              </a:rPr>
              <a:t>の基本コンセプト「ナレッジ</a:t>
            </a:r>
            <a:r>
              <a:rPr lang="en-US" altLang="ja-JP" sz="1400" dirty="0">
                <a:latin typeface="メイリオ" panose="020B0604030504040204" pitchFamily="50" charset="-128"/>
                <a:ea typeface="メイリオ" panose="020B0604030504040204" pitchFamily="50" charset="-128"/>
              </a:rPr>
              <a:t>×AI</a:t>
            </a:r>
            <a:r>
              <a:rPr lang="en-US" altLang="ja-JP" sz="1400" baseline="300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」を解説する資料です。</a:t>
            </a:r>
            <a:br>
              <a:rPr lang="en-US" altLang="ja-JP" sz="1400" dirty="0">
                <a:latin typeface="メイリオ" panose="020B0604030504040204" pitchFamily="50" charset="-128"/>
                <a:ea typeface="メイリオ" panose="020B0604030504040204" pitchFamily="50" charset="-128"/>
              </a:rPr>
            </a:br>
            <a:r>
              <a:rPr kumimoji="1" lang="en-US" altLang="ja-JP" sz="1400" b="0" i="0" u="none" strike="noStrike" kern="1200" cap="none" dirty="0" err="1">
                <a:solidFill>
                  <a:schemeClr val="dk1"/>
                </a:solidFill>
                <a:effectLst/>
                <a:latin typeface="メイリオ" panose="020B0604030504040204" pitchFamily="50" charset="-128"/>
                <a:ea typeface="メイリオ" panose="020B0604030504040204" pitchFamily="50" charset="-128"/>
                <a:cs typeface="+mn-cs"/>
                <a:sym typeface="Arial"/>
              </a:rPr>
              <a:t>SolutionDesk</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は</a:t>
            </a:r>
            <a:r>
              <a:rPr kumimoji="1" lang="ja-JP" altLang="en-US"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企業に蓄積されたナレッジを誰もが簡単に活用できるよう支援する</a:t>
            </a:r>
            <a:br>
              <a:rPr kumimoji="1" lang="en-US"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br>
            <a:r>
              <a:rPr kumimoji="1" lang="ja-JP" altLang="en-US"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サービス</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です。</a:t>
            </a:r>
            <a:r>
              <a:rPr kumimoji="1" lang="ja-JP" altLang="en-US"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私たち</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はこれを「</a:t>
            </a:r>
            <a:r>
              <a:rPr lang="ja-JP" altLang="en-US" sz="1400" dirty="0">
                <a:latin typeface="メイリオ" panose="020B0604030504040204" pitchFamily="50" charset="-128"/>
                <a:ea typeface="メイリオ" panose="020B0604030504040204" pitchFamily="50" charset="-128"/>
              </a:rPr>
              <a:t>ナレッジ</a:t>
            </a:r>
            <a:r>
              <a:rPr lang="en-US" altLang="ja-JP" sz="1400" dirty="0">
                <a:latin typeface="メイリオ" panose="020B0604030504040204" pitchFamily="50" charset="-128"/>
                <a:ea typeface="メイリオ" panose="020B0604030504040204" pitchFamily="50" charset="-128"/>
              </a:rPr>
              <a:t>×AI</a:t>
            </a:r>
            <a:r>
              <a:rPr lang="en-US" altLang="ja-JP" sz="1400" baseline="30000" dirty="0">
                <a:latin typeface="メイリオ" panose="020B0604030504040204" pitchFamily="50" charset="-128"/>
                <a:ea typeface="メイリオ" panose="020B0604030504040204" pitchFamily="50" charset="-128"/>
              </a:rPr>
              <a:t>®</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」というコンセプトとして提唱しています。</a:t>
            </a:r>
            <a:br>
              <a:rPr kumimoji="1" lang="en-US"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br>
            <a:br>
              <a:rPr kumimoji="1" lang="en-US" altLang="ja-JP" sz="1400" b="0" i="0" u="none" strike="noStrike" kern="1200" cap="none" dirty="0">
                <a:solidFill>
                  <a:srgbClr val="FF0000"/>
                </a:solidFill>
                <a:effectLst/>
                <a:latin typeface="メイリオ" panose="020B0604030504040204" pitchFamily="50" charset="-128"/>
                <a:ea typeface="メイリオ" panose="020B0604030504040204" pitchFamily="50" charset="-128"/>
                <a:cs typeface="+mn-cs"/>
                <a:sym typeface="Arial"/>
              </a:rPr>
            </a:br>
            <a:r>
              <a:rPr kumimoji="1" lang="ja-JP" altLang="en-US"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提案資料に</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必要なページを、</a:t>
            </a:r>
            <a:r>
              <a:rPr lang="ja-JP" altLang="en-US" sz="1400" dirty="0">
                <a:latin typeface="メイリオ" panose="020B0604030504040204" pitchFamily="50" charset="-128"/>
                <a:ea typeface="メイリオ" panose="020B0604030504040204" pitchFamily="50" charset="-128"/>
              </a:rPr>
              <a:t>ナレッジ</a:t>
            </a:r>
            <a:r>
              <a:rPr lang="en-US" altLang="ja-JP" sz="1400" dirty="0">
                <a:latin typeface="メイリオ" panose="020B0604030504040204" pitchFamily="50" charset="-128"/>
                <a:ea typeface="メイリオ" panose="020B0604030504040204" pitchFamily="50" charset="-128"/>
              </a:rPr>
              <a:t>×AI</a:t>
            </a:r>
            <a:r>
              <a:rPr lang="en-US" altLang="ja-JP" sz="1400" baseline="30000" dirty="0">
                <a:latin typeface="メイリオ" panose="020B0604030504040204" pitchFamily="50" charset="-128"/>
                <a:ea typeface="メイリオ" panose="020B0604030504040204" pitchFamily="50" charset="-128"/>
              </a:rPr>
              <a:t>®</a:t>
            </a:r>
            <a:r>
              <a:rPr kumimoji="1" lang="ja-JP" altLang="en-US"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のコンセプト説明時に</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ご利用ください</a:t>
            </a:r>
            <a:r>
              <a:rPr kumimoji="1" lang="ja-JP" altLang="en-US"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a:t>
            </a:r>
            <a:endParaRPr kumimoji="1" lang="en-US"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p:txBody>
      </p:sp>
      <p:sp>
        <p:nvSpPr>
          <p:cNvPr id="3" name="テキスト ボックス 2">
            <a:extLst>
              <a:ext uri="{FF2B5EF4-FFF2-40B4-BE49-F238E27FC236}">
                <a16:creationId xmlns:a16="http://schemas.microsoft.com/office/drawing/2014/main" id="{218176A9-9D9B-B135-872D-DC0D52B38C69}"/>
              </a:ext>
            </a:extLst>
          </p:cNvPr>
          <p:cNvSpPr txBox="1"/>
          <p:nvPr/>
        </p:nvSpPr>
        <p:spPr>
          <a:xfrm>
            <a:off x="-338" y="6592822"/>
            <a:ext cx="6094638" cy="261610"/>
          </a:xfrm>
          <a:prstGeom prst="rect">
            <a:avLst/>
          </a:prstGeom>
          <a:noFill/>
        </p:spPr>
        <p:txBody>
          <a:bodyPr wrap="square">
            <a:sp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endParaRPr lang="en-US" altLang="ja-JP" sz="1100" dirty="0"/>
          </a:p>
        </p:txBody>
      </p:sp>
    </p:spTree>
    <p:extLst>
      <p:ext uri="{BB962C8B-B14F-4D97-AF65-F5344CB8AC3E}">
        <p14:creationId xmlns:p14="http://schemas.microsoft.com/office/powerpoint/2010/main" val="1272495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業務におけるナレッジとは</a:t>
            </a:r>
            <a:endParaRPr kumimoji="1" lang="ja-JP" altLang="en-US" dirty="0"/>
          </a:p>
        </p:txBody>
      </p:sp>
      <p:sp>
        <p:nvSpPr>
          <p:cNvPr id="4" name="スライド番号プレースホルダー 3"/>
          <p:cNvSpPr>
            <a:spLocks noGrp="1"/>
          </p:cNvSpPr>
          <p:nvPr>
            <p:ph type="sldNum" sz="quarter" idx="12"/>
          </p:nvPr>
        </p:nvSpPr>
        <p:spPr/>
        <p:txBody>
          <a:bodyPr/>
          <a:lstStyle/>
          <a:p>
            <a:fld id="{CB348CB8-A846-49A1-82E0-8AAD89E81CF6}" type="slidenum">
              <a:rPr kumimoji="1" lang="ja-JP" altLang="en-US" smtClean="0"/>
              <a:t>2</a:t>
            </a:fld>
            <a:endParaRPr kumimoji="1" lang="ja-JP" altLang="en-US" dirty="0"/>
          </a:p>
        </p:txBody>
      </p:sp>
      <p:sp>
        <p:nvSpPr>
          <p:cNvPr id="86" name="コンテンツ プレースホルダー 2"/>
          <p:cNvSpPr txBox="1">
            <a:spLocks/>
          </p:cNvSpPr>
          <p:nvPr/>
        </p:nvSpPr>
        <p:spPr>
          <a:xfrm>
            <a:off x="164869" y="5782319"/>
            <a:ext cx="11887200" cy="50080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81000" algn="l" rtl="0">
              <a:lnSpc>
                <a:spcPct val="90000"/>
              </a:lnSpc>
              <a:spcBef>
                <a:spcPts val="1000"/>
              </a:spcBef>
              <a:spcAft>
                <a:spcPts val="0"/>
              </a:spcAft>
              <a:buClr>
                <a:srgbClr val="3477B2"/>
              </a:buClr>
              <a:buSzPts val="2400"/>
              <a:buFont typeface="Arial"/>
              <a:buChar char="•"/>
              <a:defRPr sz="2400" b="1" i="0" u="none" strike="noStrike" cap="none">
                <a:solidFill>
                  <a:srgbClr val="3477B2"/>
                </a:solidFill>
                <a:latin typeface="Meiryo"/>
                <a:ea typeface="Meiryo"/>
                <a:cs typeface="Meiryo"/>
                <a:sym typeface="Meiryo"/>
              </a:defRPr>
            </a:lvl1pPr>
            <a:lvl2pPr marL="914400" marR="0" lvl="1"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Meiryo"/>
                <a:ea typeface="Meiryo"/>
                <a:cs typeface="Meiryo"/>
                <a:sym typeface="Meiryo"/>
              </a:defRPr>
            </a:lvl2pPr>
            <a:lvl3pPr marL="1371600" marR="0" lvl="2"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3pPr>
            <a:lvl4pPr marL="1828800" marR="0" lvl="3" indent="-330200" algn="l" rtl="0">
              <a:lnSpc>
                <a:spcPct val="90000"/>
              </a:lnSpc>
              <a:spcBef>
                <a:spcPts val="500"/>
              </a:spcBef>
              <a:spcAft>
                <a:spcPts val="0"/>
              </a:spcAft>
              <a:buClr>
                <a:schemeClr val="dk1"/>
              </a:buClr>
              <a:buSzPts val="1600"/>
              <a:buFont typeface="Arial"/>
              <a:buChar char="•"/>
              <a:defRPr sz="1600" b="0" i="0" u="none" strike="noStrike" cap="none">
                <a:solidFill>
                  <a:schemeClr val="dk1"/>
                </a:solidFill>
                <a:latin typeface="Meiryo"/>
                <a:ea typeface="Meiryo"/>
                <a:cs typeface="Meiryo"/>
                <a:sym typeface="Meiryo"/>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chemeClr val="dk1"/>
                </a:solidFill>
                <a:latin typeface="Meiryo"/>
                <a:ea typeface="Meiryo"/>
                <a:cs typeface="Meiryo"/>
                <a:sym typeface="Meiry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0" indent="0" algn="ctr">
              <a:buFont typeface="Arial"/>
              <a:buNone/>
            </a:pPr>
            <a:r>
              <a:rPr lang="ja-JP" altLang="en-US" sz="3000" dirty="0">
                <a:solidFill>
                  <a:srgbClr val="FF6600"/>
                </a:solidFill>
              </a:rPr>
              <a:t>業務内で得たすべての情報がナレッジになりうる</a:t>
            </a:r>
            <a:endParaRPr lang="en-US" altLang="ja-JP" sz="3000" dirty="0">
              <a:solidFill>
                <a:srgbClr val="FF6600"/>
              </a:solidFill>
            </a:endParaRPr>
          </a:p>
        </p:txBody>
      </p:sp>
      <p:grpSp>
        <p:nvGrpSpPr>
          <p:cNvPr id="10" name="グループ化 9"/>
          <p:cNvGrpSpPr/>
          <p:nvPr/>
        </p:nvGrpSpPr>
        <p:grpSpPr>
          <a:xfrm>
            <a:off x="2756757" y="3696934"/>
            <a:ext cx="2832765" cy="1922496"/>
            <a:chOff x="2756757" y="3986866"/>
            <a:chExt cx="2832765" cy="1922496"/>
          </a:xfrm>
        </p:grpSpPr>
        <p:sp>
          <p:nvSpPr>
            <p:cNvPr id="97" name="角丸四角形 96"/>
            <p:cNvSpPr/>
            <p:nvPr/>
          </p:nvSpPr>
          <p:spPr>
            <a:xfrm>
              <a:off x="2873757" y="5307438"/>
              <a:ext cx="2578099" cy="60192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2400" b="1" dirty="0">
                  <a:solidFill>
                    <a:schemeClr val="bg1"/>
                  </a:solidFill>
                  <a:latin typeface="メイリオ" panose="020B0604030504040204" pitchFamily="50" charset="-128"/>
                  <a:ea typeface="メイリオ" panose="020B0604030504040204" pitchFamily="50" charset="-128"/>
                </a:rPr>
                <a:t>人脈</a:t>
              </a:r>
              <a:endParaRPr kumimoji="1" lang="ja-JP" altLang="en-US" sz="2400" b="1" dirty="0">
                <a:solidFill>
                  <a:schemeClr val="bg1"/>
                </a:solidFill>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3"/>
            <a:stretch>
              <a:fillRect/>
            </a:stretch>
          </p:blipFill>
          <p:spPr>
            <a:xfrm>
              <a:off x="3812483" y="4365910"/>
              <a:ext cx="771896" cy="771896"/>
            </a:xfrm>
            <a:prstGeom prst="rect">
              <a:avLst/>
            </a:prstGeom>
          </p:spPr>
        </p:pic>
        <p:pic>
          <p:nvPicPr>
            <p:cNvPr id="99" name="Google Shape;443;p24"/>
            <p:cNvPicPr preferRelativeResize="0"/>
            <p:nvPr/>
          </p:nvPicPr>
          <p:blipFill rotWithShape="1">
            <a:blip r:embed="rId4">
              <a:alphaModFix/>
            </a:blip>
            <a:srcRect/>
            <a:stretch/>
          </p:blipFill>
          <p:spPr>
            <a:xfrm>
              <a:off x="2756757" y="3998810"/>
              <a:ext cx="1148177" cy="1148177"/>
            </a:xfrm>
            <a:prstGeom prst="rect">
              <a:avLst/>
            </a:prstGeom>
            <a:noFill/>
            <a:ln>
              <a:noFill/>
            </a:ln>
          </p:spPr>
        </p:pic>
        <p:pic>
          <p:nvPicPr>
            <p:cNvPr id="100" name="Google Shape;676;p36"/>
            <p:cNvPicPr preferRelativeResize="0"/>
            <p:nvPr/>
          </p:nvPicPr>
          <p:blipFill rotWithShape="1">
            <a:blip r:embed="rId5">
              <a:alphaModFix/>
            </a:blip>
            <a:srcRect/>
            <a:stretch/>
          </p:blipFill>
          <p:spPr>
            <a:xfrm>
              <a:off x="4444213" y="3986866"/>
              <a:ext cx="1145309" cy="1145309"/>
            </a:xfrm>
            <a:prstGeom prst="rect">
              <a:avLst/>
            </a:prstGeom>
            <a:noFill/>
            <a:ln>
              <a:noFill/>
            </a:ln>
          </p:spPr>
        </p:pic>
      </p:grpSp>
      <p:grpSp>
        <p:nvGrpSpPr>
          <p:cNvPr id="11" name="グループ化 10"/>
          <p:cNvGrpSpPr/>
          <p:nvPr/>
        </p:nvGrpSpPr>
        <p:grpSpPr>
          <a:xfrm>
            <a:off x="6598698" y="3672129"/>
            <a:ext cx="2578099" cy="1947301"/>
            <a:chOff x="6598698" y="3962061"/>
            <a:chExt cx="2578099" cy="1947301"/>
          </a:xfrm>
        </p:grpSpPr>
        <p:sp>
          <p:nvSpPr>
            <p:cNvPr id="98" name="角丸四角形 97"/>
            <p:cNvSpPr/>
            <p:nvPr/>
          </p:nvSpPr>
          <p:spPr>
            <a:xfrm>
              <a:off x="6598698" y="5307438"/>
              <a:ext cx="2578099" cy="60192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2400" b="1" dirty="0">
                  <a:solidFill>
                    <a:schemeClr val="bg1"/>
                  </a:solidFill>
                  <a:latin typeface="メイリオ" panose="020B0604030504040204" pitchFamily="50" charset="-128"/>
                  <a:ea typeface="メイリオ" panose="020B0604030504040204" pitchFamily="50" charset="-128"/>
                </a:rPr>
                <a:t>業務のコツ</a:t>
              </a:r>
              <a:endParaRPr kumimoji="1" lang="ja-JP" altLang="en-US" sz="2400" b="1" dirty="0">
                <a:solidFill>
                  <a:schemeClr val="bg1"/>
                </a:solidFill>
                <a:latin typeface="メイリオ" panose="020B0604030504040204" pitchFamily="50" charset="-128"/>
                <a:ea typeface="メイリオ" panose="020B0604030504040204" pitchFamily="50" charset="-128"/>
              </a:endParaRPr>
            </a:p>
          </p:txBody>
        </p:sp>
        <p:pic>
          <p:nvPicPr>
            <p:cNvPr id="101" name="図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01243" y="4141216"/>
              <a:ext cx="1033728" cy="1033727"/>
            </a:xfrm>
            <a:prstGeom prst="rect">
              <a:avLst/>
            </a:prstGeom>
          </p:spPr>
        </p:pic>
        <p:pic>
          <p:nvPicPr>
            <p:cNvPr id="102" name="図 10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15922" y="3962061"/>
              <a:ext cx="674107" cy="674107"/>
            </a:xfrm>
            <a:prstGeom prst="rect">
              <a:avLst/>
            </a:prstGeom>
          </p:spPr>
        </p:pic>
      </p:grpSp>
      <p:grpSp>
        <p:nvGrpSpPr>
          <p:cNvPr id="3" name="グループ化 2"/>
          <p:cNvGrpSpPr/>
          <p:nvPr/>
        </p:nvGrpSpPr>
        <p:grpSpPr>
          <a:xfrm>
            <a:off x="4824279" y="1010791"/>
            <a:ext cx="2578099" cy="2132921"/>
            <a:chOff x="941314" y="1233915"/>
            <a:chExt cx="2578099" cy="2132921"/>
          </a:xfrm>
        </p:grpSpPr>
        <p:sp>
          <p:nvSpPr>
            <p:cNvPr id="52" name="角丸四角形 51"/>
            <p:cNvSpPr/>
            <p:nvPr/>
          </p:nvSpPr>
          <p:spPr>
            <a:xfrm>
              <a:off x="941314" y="2764912"/>
              <a:ext cx="2578099" cy="60192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2400" b="1" dirty="0">
                  <a:solidFill>
                    <a:schemeClr val="bg1"/>
                  </a:solidFill>
                  <a:latin typeface="メイリオ" panose="020B0604030504040204" pitchFamily="50" charset="-128"/>
                  <a:ea typeface="メイリオ" panose="020B0604030504040204" pitchFamily="50" charset="-128"/>
                </a:rPr>
                <a:t>作業標準書</a:t>
              </a:r>
              <a:endParaRPr kumimoji="1" lang="ja-JP" altLang="en-US" sz="2400" b="1" dirty="0">
                <a:solidFill>
                  <a:schemeClr val="bg1"/>
                </a:solidFill>
                <a:latin typeface="メイリオ" panose="020B0604030504040204" pitchFamily="50" charset="-128"/>
                <a:ea typeface="メイリオ" panose="020B0604030504040204" pitchFamily="50" charset="-128"/>
              </a:endParaRPr>
            </a:p>
          </p:txBody>
        </p:sp>
        <p:pic>
          <p:nvPicPr>
            <p:cNvPr id="93" name="図 9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707727" y="1840813"/>
              <a:ext cx="746487" cy="746487"/>
            </a:xfrm>
            <a:prstGeom prst="rect">
              <a:avLst/>
            </a:prstGeom>
          </p:spPr>
        </p:pic>
        <p:pic>
          <p:nvPicPr>
            <p:cNvPr id="95" name="図 94"/>
            <p:cNvPicPr>
              <a:picLocks noChangeAspect="1"/>
            </p:cNvPicPr>
            <p:nvPr/>
          </p:nvPicPr>
          <p:blipFill>
            <a:blip r:embed="rId9"/>
            <a:stretch>
              <a:fillRect/>
            </a:stretch>
          </p:blipFill>
          <p:spPr>
            <a:xfrm>
              <a:off x="995736" y="1893858"/>
              <a:ext cx="670427" cy="670427"/>
            </a:xfrm>
            <a:prstGeom prst="rect">
              <a:avLst/>
            </a:prstGeom>
          </p:spPr>
        </p:pic>
        <p:pic>
          <p:nvPicPr>
            <p:cNvPr id="96" name="Google Shape;441;p24"/>
            <p:cNvPicPr preferRelativeResize="0"/>
            <p:nvPr/>
          </p:nvPicPr>
          <p:blipFill rotWithShape="1">
            <a:blip r:embed="rId10">
              <a:alphaModFix/>
            </a:blip>
            <a:srcRect/>
            <a:stretch/>
          </p:blipFill>
          <p:spPr>
            <a:xfrm>
              <a:off x="1569389" y="1233915"/>
              <a:ext cx="1176670" cy="1176670"/>
            </a:xfrm>
            <a:prstGeom prst="rect">
              <a:avLst/>
            </a:prstGeom>
            <a:noFill/>
            <a:ln>
              <a:noFill/>
            </a:ln>
          </p:spPr>
        </p:pic>
      </p:grpSp>
      <p:grpSp>
        <p:nvGrpSpPr>
          <p:cNvPr id="7" name="グループ化 6"/>
          <p:cNvGrpSpPr/>
          <p:nvPr/>
        </p:nvGrpSpPr>
        <p:grpSpPr>
          <a:xfrm>
            <a:off x="8562423" y="1039211"/>
            <a:ext cx="2578099" cy="2104501"/>
            <a:chOff x="4679458" y="1262335"/>
            <a:chExt cx="2578099" cy="2104501"/>
          </a:xfrm>
        </p:grpSpPr>
        <p:pic>
          <p:nvPicPr>
            <p:cNvPr id="41" name="図 4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flipH="1">
              <a:off x="4759255" y="1262335"/>
              <a:ext cx="1308621" cy="1375802"/>
            </a:xfrm>
            <a:prstGeom prst="rect">
              <a:avLst/>
            </a:prstGeom>
          </p:spPr>
        </p:pic>
        <p:pic>
          <p:nvPicPr>
            <p:cNvPr id="48" name="図 4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15053348">
              <a:off x="6908789" y="1547936"/>
              <a:ext cx="167267" cy="167267"/>
            </a:xfrm>
            <a:prstGeom prst="rect">
              <a:avLst/>
            </a:prstGeom>
          </p:spPr>
        </p:pic>
        <p:pic>
          <p:nvPicPr>
            <p:cNvPr id="49" name="図 4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15053348">
              <a:off x="6964510" y="1675239"/>
              <a:ext cx="167267" cy="167267"/>
            </a:xfrm>
            <a:prstGeom prst="rect">
              <a:avLst/>
            </a:prstGeom>
          </p:spPr>
        </p:pic>
        <p:pic>
          <p:nvPicPr>
            <p:cNvPr id="50" name="Google Shape;676;p36"/>
            <p:cNvPicPr preferRelativeResize="0"/>
            <p:nvPr/>
          </p:nvPicPr>
          <p:blipFill rotWithShape="1">
            <a:blip r:embed="rId5">
              <a:alphaModFix/>
            </a:blip>
            <a:srcRect/>
            <a:stretch/>
          </p:blipFill>
          <p:spPr>
            <a:xfrm>
              <a:off x="6138336" y="1598752"/>
              <a:ext cx="1052422" cy="1052422"/>
            </a:xfrm>
            <a:prstGeom prst="rect">
              <a:avLst/>
            </a:prstGeom>
            <a:noFill/>
            <a:ln>
              <a:noFill/>
            </a:ln>
          </p:spPr>
        </p:pic>
        <p:sp>
          <p:nvSpPr>
            <p:cNvPr id="103" name="角丸四角形 102"/>
            <p:cNvSpPr/>
            <p:nvPr/>
          </p:nvSpPr>
          <p:spPr>
            <a:xfrm>
              <a:off x="4679458" y="2764912"/>
              <a:ext cx="2578099" cy="60192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400" b="1" dirty="0">
                  <a:solidFill>
                    <a:schemeClr val="bg1"/>
                  </a:solidFill>
                  <a:latin typeface="メイリオ" panose="020B0604030504040204" pitchFamily="50" charset="-128"/>
                  <a:ea typeface="メイリオ" panose="020B0604030504040204" pitchFamily="50" charset="-128"/>
                </a:rPr>
                <a:t>過去トラブル</a:t>
              </a:r>
            </a:p>
          </p:txBody>
        </p:sp>
      </p:grpSp>
      <p:grpSp>
        <p:nvGrpSpPr>
          <p:cNvPr id="9" name="グループ化 8"/>
          <p:cNvGrpSpPr/>
          <p:nvPr/>
        </p:nvGrpSpPr>
        <p:grpSpPr>
          <a:xfrm>
            <a:off x="979230" y="1110070"/>
            <a:ext cx="2578099" cy="2007410"/>
            <a:chOff x="8417602" y="1359426"/>
            <a:chExt cx="2578099" cy="2007410"/>
          </a:xfrm>
        </p:grpSpPr>
        <p:sp>
          <p:nvSpPr>
            <p:cNvPr id="47" name="角丸四角形 46"/>
            <p:cNvSpPr/>
            <p:nvPr/>
          </p:nvSpPr>
          <p:spPr>
            <a:xfrm>
              <a:off x="8417602" y="2764912"/>
              <a:ext cx="2578099" cy="60192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2400" b="1" dirty="0">
                  <a:solidFill>
                    <a:schemeClr val="bg1"/>
                  </a:solidFill>
                  <a:latin typeface="メイリオ" panose="020B0604030504040204" pitchFamily="50" charset="-128"/>
                  <a:ea typeface="メイリオ" panose="020B0604030504040204" pitchFamily="50" charset="-128"/>
                </a:rPr>
                <a:t>マニュアル</a:t>
              </a:r>
              <a:endParaRPr kumimoji="1" lang="ja-JP" altLang="en-US" sz="2400" b="1" dirty="0">
                <a:solidFill>
                  <a:schemeClr val="bg1"/>
                </a:solidFill>
                <a:latin typeface="メイリオ" panose="020B0604030504040204" pitchFamily="50" charset="-128"/>
                <a:ea typeface="メイリオ" panose="020B0604030504040204" pitchFamily="50" charset="-128"/>
              </a:endParaRPr>
            </a:p>
          </p:txBody>
        </p:sp>
        <p:pic>
          <p:nvPicPr>
            <p:cNvPr id="104" name="図 10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008460" y="1881010"/>
              <a:ext cx="746487" cy="746487"/>
            </a:xfrm>
            <a:prstGeom prst="rect">
              <a:avLst/>
            </a:prstGeom>
          </p:spPr>
        </p:pic>
        <p:pic>
          <p:nvPicPr>
            <p:cNvPr id="108" name="図 10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827103" y="1359426"/>
              <a:ext cx="1173371" cy="1173371"/>
            </a:xfrm>
            <a:prstGeom prst="rect">
              <a:avLst/>
            </a:prstGeom>
          </p:spPr>
        </p:pic>
      </p:grpSp>
    </p:spTree>
    <p:extLst>
      <p:ext uri="{BB962C8B-B14F-4D97-AF65-F5344CB8AC3E}">
        <p14:creationId xmlns:p14="http://schemas.microsoft.com/office/powerpoint/2010/main" val="3413924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9"/>
                                        </p:tgtEl>
                                      </p:cBhvr>
                                    </p:animEffect>
                                    <p:animScale>
                                      <p:cBhvr>
                                        <p:cTn id="7" dur="250" autoRev="1" fill="hold"/>
                                        <p:tgtEl>
                                          <p:spTgt spid="9"/>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3"/>
                                        </p:tgtEl>
                                      </p:cBhvr>
                                    </p:animEffect>
                                    <p:animScale>
                                      <p:cBhvr>
                                        <p:cTn id="12" dur="250" autoRev="1" fill="hold"/>
                                        <p:tgtEl>
                                          <p:spTgt spid="3"/>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nodeType="clickEffect">
                                  <p:stCondLst>
                                    <p:cond delay="0"/>
                                  </p:stCondLst>
                                  <p:childTnLst>
                                    <p:animEffect transition="out" filter="fade">
                                      <p:cBhvr>
                                        <p:cTn id="16" dur="500" tmFilter="0, 0; .2, .5; .8, .5; 1, 0"/>
                                        <p:tgtEl>
                                          <p:spTgt spid="7"/>
                                        </p:tgtEl>
                                      </p:cBhvr>
                                    </p:animEffect>
                                    <p:animScale>
                                      <p:cBhvr>
                                        <p:cTn id="17" dur="250" autoRev="1" fill="hold"/>
                                        <p:tgtEl>
                                          <p:spTgt spid="7"/>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nodeType="clickEffect">
                                  <p:stCondLst>
                                    <p:cond delay="0"/>
                                  </p:stCondLst>
                                  <p:childTnLst>
                                    <p:animEffect transition="out" filter="fade">
                                      <p:cBhvr>
                                        <p:cTn id="21" dur="500" tmFilter="0, 0; .2, .5; .8, .5; 1, 0"/>
                                        <p:tgtEl>
                                          <p:spTgt spid="10"/>
                                        </p:tgtEl>
                                      </p:cBhvr>
                                    </p:animEffect>
                                    <p:animScale>
                                      <p:cBhvr>
                                        <p:cTn id="22" dur="250" autoRev="1" fill="hold"/>
                                        <p:tgtEl>
                                          <p:spTgt spid="10"/>
                                        </p:tgtEl>
                                      </p:cBhvr>
                                      <p:by x="105000" y="105000"/>
                                    </p:animScale>
                                  </p:childTnLst>
                                </p:cTn>
                              </p:par>
                            </p:childTnLst>
                          </p:cTn>
                        </p:par>
                      </p:childTnLst>
                    </p:cTn>
                  </p:par>
                  <p:par>
                    <p:cTn id="23" fill="hold">
                      <p:stCondLst>
                        <p:cond delay="indefinite"/>
                      </p:stCondLst>
                      <p:childTnLst>
                        <p:par>
                          <p:cTn id="24" fill="hold">
                            <p:stCondLst>
                              <p:cond delay="0"/>
                            </p:stCondLst>
                            <p:childTnLst>
                              <p:par>
                                <p:cTn id="25" presetID="26" presetClass="emph" presetSubtype="0" fill="hold" nodeType="clickEffect">
                                  <p:stCondLst>
                                    <p:cond delay="0"/>
                                  </p:stCondLst>
                                  <p:childTnLst>
                                    <p:animEffect transition="out" filter="fade">
                                      <p:cBhvr>
                                        <p:cTn id="26" dur="500" tmFilter="0, 0; .2, .5; .8, .5; 1, 0"/>
                                        <p:tgtEl>
                                          <p:spTgt spid="11"/>
                                        </p:tgtEl>
                                      </p:cBhvr>
                                    </p:animEffect>
                                    <p:animScale>
                                      <p:cBhvr>
                                        <p:cTn id="27" dur="250" autoRev="1" fill="hold"/>
                                        <p:tgtEl>
                                          <p:spTgt spid="11"/>
                                        </p:tgtEl>
                                      </p:cBhvr>
                                      <p:by x="105000" y="105000"/>
                                    </p:animScale>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6">
                                            <p:txEl>
                                              <p:pRg st="0" end="0"/>
                                            </p:txEl>
                                          </p:spTgt>
                                        </p:tgtEl>
                                        <p:attrNameLst>
                                          <p:attrName>style.visibility</p:attrName>
                                        </p:attrNameLst>
                                      </p:cBhvr>
                                      <p:to>
                                        <p:strVal val="visible"/>
                                      </p:to>
                                    </p:set>
                                    <p:animEffect transition="in" filter="fade">
                                      <p:cBhvr>
                                        <p:cTn id="32" dur="500"/>
                                        <p:tgtEl>
                                          <p:spTgt spid="8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 ナレッジの種類</a:t>
            </a:r>
            <a:endParaRPr kumimoji="1" lang="ja-JP" altLang="en-US" dirty="0"/>
          </a:p>
        </p:txBody>
      </p:sp>
      <p:sp>
        <p:nvSpPr>
          <p:cNvPr id="4" name="スライド番号プレースホルダー 3"/>
          <p:cNvSpPr>
            <a:spLocks noGrp="1"/>
          </p:cNvSpPr>
          <p:nvPr>
            <p:ph type="sldNum" sz="quarter" idx="12"/>
          </p:nvPr>
        </p:nvSpPr>
        <p:spPr/>
        <p:txBody>
          <a:bodyPr/>
          <a:lstStyle/>
          <a:p>
            <a:fld id="{CB348CB8-A846-49A1-82E0-8AAD89E81CF6}" type="slidenum">
              <a:rPr kumimoji="1" lang="ja-JP" altLang="en-US" smtClean="0"/>
              <a:t>3</a:t>
            </a:fld>
            <a:endParaRPr kumimoji="1" lang="ja-JP" altLang="en-US" dirty="0"/>
          </a:p>
        </p:txBody>
      </p:sp>
      <p:sp>
        <p:nvSpPr>
          <p:cNvPr id="26" name="コンテンツ プレースホルダー 2"/>
          <p:cNvSpPr>
            <a:spLocks noGrp="1"/>
          </p:cNvSpPr>
          <p:nvPr>
            <p:ph idx="1"/>
          </p:nvPr>
        </p:nvSpPr>
        <p:spPr>
          <a:xfrm>
            <a:off x="164869" y="5906045"/>
            <a:ext cx="11887200" cy="500801"/>
          </a:xfrm>
        </p:spPr>
        <p:txBody>
          <a:bodyPr>
            <a:noAutofit/>
          </a:bodyPr>
          <a:lstStyle/>
          <a:p>
            <a:pPr marL="0" indent="0" algn="ctr">
              <a:buNone/>
            </a:pPr>
            <a:r>
              <a:rPr lang="ja-JP" altLang="en-US" sz="3000" dirty="0">
                <a:solidFill>
                  <a:srgbClr val="FF6600"/>
                </a:solidFill>
              </a:rPr>
              <a:t>業務の現場力の源であるノウハウは、共有が難しい暗黙知</a:t>
            </a:r>
            <a:endParaRPr lang="en-US" altLang="ja-JP" sz="3000" dirty="0">
              <a:solidFill>
                <a:srgbClr val="FF6600"/>
              </a:solidFill>
            </a:endParaRPr>
          </a:p>
        </p:txBody>
      </p:sp>
      <p:grpSp>
        <p:nvGrpSpPr>
          <p:cNvPr id="3" name="グループ化 2"/>
          <p:cNvGrpSpPr/>
          <p:nvPr/>
        </p:nvGrpSpPr>
        <p:grpSpPr>
          <a:xfrm>
            <a:off x="1122782" y="1012046"/>
            <a:ext cx="4740765" cy="4768637"/>
            <a:chOff x="1122782" y="1012046"/>
            <a:chExt cx="4740765" cy="4768637"/>
          </a:xfrm>
        </p:grpSpPr>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2782" y="1012046"/>
              <a:ext cx="4740765" cy="4740765"/>
            </a:xfrm>
            <a:prstGeom prst="rect">
              <a:avLst/>
            </a:prstGeom>
          </p:spPr>
        </p:pic>
        <p:sp>
          <p:nvSpPr>
            <p:cNvPr id="13" name="Google Shape;221;p13"/>
            <p:cNvSpPr txBox="1"/>
            <p:nvPr/>
          </p:nvSpPr>
          <p:spPr>
            <a:xfrm>
              <a:off x="2650296" y="1198965"/>
              <a:ext cx="196146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altLang="en-US" sz="3600" b="1" dirty="0">
                  <a:solidFill>
                    <a:srgbClr val="3477B2"/>
                  </a:solidFill>
                  <a:latin typeface="Meiryo"/>
                  <a:ea typeface="Meiryo"/>
                  <a:cs typeface="Meiryo"/>
                  <a:sym typeface="Meiryo"/>
                </a:rPr>
                <a:t>暗黙知</a:t>
              </a:r>
              <a:endParaRPr sz="3600" b="1" dirty="0">
                <a:solidFill>
                  <a:srgbClr val="3477B2"/>
                </a:solidFill>
                <a:latin typeface="Meiryo"/>
                <a:ea typeface="Meiryo"/>
                <a:cs typeface="Meiryo"/>
                <a:sym typeface="Meiryo"/>
              </a:endParaRPr>
            </a:p>
          </p:txBody>
        </p:sp>
        <p:sp>
          <p:nvSpPr>
            <p:cNvPr id="15" name="Google Shape;221;p13"/>
            <p:cNvSpPr txBox="1"/>
            <p:nvPr/>
          </p:nvSpPr>
          <p:spPr>
            <a:xfrm>
              <a:off x="1788365" y="5072837"/>
              <a:ext cx="4075182" cy="7078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altLang="en-US" sz="2000" b="1" dirty="0">
                  <a:solidFill>
                    <a:srgbClr val="3477B2"/>
                  </a:solidFill>
                  <a:latin typeface="Meiryo"/>
                  <a:ea typeface="Meiryo"/>
                  <a:cs typeface="Meiryo"/>
                  <a:sym typeface="Meiryo"/>
                </a:rPr>
                <a:t>経験やコツとして個人に蓄積。</a:t>
              </a:r>
              <a:endParaRPr lang="en-US" altLang="ja-JP" sz="2000" b="1" dirty="0">
                <a:solidFill>
                  <a:srgbClr val="3477B2"/>
                </a:solidFill>
                <a:latin typeface="Meiryo"/>
                <a:ea typeface="Meiryo"/>
                <a:cs typeface="Meiryo"/>
                <a:sym typeface="Meiryo"/>
              </a:endParaRPr>
            </a:p>
            <a:p>
              <a:pPr marL="0" marR="0" lvl="0" indent="0" algn="l" rtl="0">
                <a:spcBef>
                  <a:spcPts val="0"/>
                </a:spcBef>
                <a:spcAft>
                  <a:spcPts val="0"/>
                </a:spcAft>
                <a:buNone/>
              </a:pPr>
              <a:r>
                <a:rPr lang="ja-JP" altLang="en-US" sz="2000" b="1" dirty="0">
                  <a:solidFill>
                    <a:srgbClr val="FF6600"/>
                  </a:solidFill>
                  <a:latin typeface="Meiryo"/>
                  <a:ea typeface="Meiryo"/>
                  <a:cs typeface="Meiryo"/>
                  <a:sym typeface="Meiryo"/>
                </a:rPr>
                <a:t>共有できる状態になっていない</a:t>
              </a:r>
              <a:endParaRPr sz="2000" b="1" dirty="0">
                <a:solidFill>
                  <a:srgbClr val="FF6600"/>
                </a:solidFill>
                <a:latin typeface="Meiryo"/>
                <a:ea typeface="Meiryo"/>
                <a:cs typeface="Meiryo"/>
                <a:sym typeface="Meiryo"/>
              </a:endParaRPr>
            </a:p>
          </p:txBody>
        </p:sp>
      </p:grpSp>
      <p:grpSp>
        <p:nvGrpSpPr>
          <p:cNvPr id="5" name="グループ化 4"/>
          <p:cNvGrpSpPr/>
          <p:nvPr/>
        </p:nvGrpSpPr>
        <p:grpSpPr>
          <a:xfrm>
            <a:off x="6821460" y="1064882"/>
            <a:ext cx="4740765" cy="4740765"/>
            <a:chOff x="6821460" y="1064882"/>
            <a:chExt cx="4740765" cy="4740765"/>
          </a:xfrm>
        </p:grpSpPr>
        <p:pic>
          <p:nvPicPr>
            <p:cNvPr id="8" name="図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21460" y="1064882"/>
              <a:ext cx="4740765" cy="4740765"/>
            </a:xfrm>
            <a:prstGeom prst="rect">
              <a:avLst/>
            </a:prstGeom>
          </p:spPr>
        </p:pic>
        <p:sp>
          <p:nvSpPr>
            <p:cNvPr id="14" name="Google Shape;221;p13"/>
            <p:cNvSpPr txBox="1"/>
            <p:nvPr/>
          </p:nvSpPr>
          <p:spPr>
            <a:xfrm>
              <a:off x="7660485" y="1198964"/>
              <a:ext cx="1961460" cy="64629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altLang="en-US" sz="3600" b="1" dirty="0">
                  <a:solidFill>
                    <a:srgbClr val="3477B2"/>
                  </a:solidFill>
                  <a:latin typeface="Meiryo"/>
                  <a:ea typeface="Meiryo"/>
                  <a:cs typeface="Meiryo"/>
                  <a:sym typeface="Meiryo"/>
                </a:rPr>
                <a:t>形式知</a:t>
              </a:r>
              <a:endParaRPr sz="3600" b="1" dirty="0">
                <a:solidFill>
                  <a:srgbClr val="3477B2"/>
                </a:solidFill>
                <a:latin typeface="Meiryo"/>
                <a:ea typeface="Meiryo"/>
                <a:cs typeface="Meiryo"/>
                <a:sym typeface="Meiryo"/>
              </a:endParaRPr>
            </a:p>
          </p:txBody>
        </p:sp>
        <p:sp>
          <p:nvSpPr>
            <p:cNvPr id="16" name="Google Shape;221;p13"/>
            <p:cNvSpPr txBox="1"/>
            <p:nvPr/>
          </p:nvSpPr>
          <p:spPr>
            <a:xfrm>
              <a:off x="7271277" y="5044965"/>
              <a:ext cx="4290947" cy="7078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altLang="en-US" sz="2000" b="1" dirty="0">
                  <a:solidFill>
                    <a:srgbClr val="3477B2"/>
                  </a:solidFill>
                  <a:latin typeface="Meiryo"/>
                  <a:ea typeface="Meiryo"/>
                  <a:cs typeface="Meiryo"/>
                  <a:sym typeface="Meiryo"/>
                </a:rPr>
                <a:t>マニュアルやデータなど、暗黙知を他者に</a:t>
              </a:r>
              <a:r>
                <a:rPr lang="ja-JP" altLang="en-US" sz="2000" b="1" dirty="0">
                  <a:solidFill>
                    <a:srgbClr val="FF6600"/>
                  </a:solidFill>
                  <a:latin typeface="Meiryo"/>
                  <a:ea typeface="Meiryo"/>
                  <a:cs typeface="Meiryo"/>
                  <a:sym typeface="Meiryo"/>
                </a:rPr>
                <a:t>共有できる</a:t>
              </a:r>
              <a:r>
                <a:rPr lang="ja-JP" altLang="en-US" sz="2000" b="1" dirty="0">
                  <a:solidFill>
                    <a:srgbClr val="3477B2"/>
                  </a:solidFill>
                  <a:latin typeface="Meiryo"/>
                  <a:ea typeface="Meiryo"/>
                  <a:cs typeface="Meiryo"/>
                  <a:sym typeface="Meiryo"/>
                </a:rPr>
                <a:t>状態にしたもの</a:t>
              </a:r>
              <a:endParaRPr sz="2000" b="1" dirty="0">
                <a:solidFill>
                  <a:srgbClr val="3477B2"/>
                </a:solidFill>
                <a:latin typeface="Meiryo"/>
                <a:ea typeface="Meiryo"/>
                <a:cs typeface="Meiryo"/>
                <a:sym typeface="Meiryo"/>
              </a:endParaRPr>
            </a:p>
          </p:txBody>
        </p:sp>
      </p:grpSp>
    </p:spTree>
    <p:extLst>
      <p:ext uri="{BB962C8B-B14F-4D97-AF65-F5344CB8AC3E}">
        <p14:creationId xmlns:p14="http://schemas.microsoft.com/office/powerpoint/2010/main" val="1624151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txEl>
                                              <p:pRg st="0" end="0"/>
                                            </p:txEl>
                                          </p:spTgt>
                                        </p:tgtEl>
                                        <p:attrNameLst>
                                          <p:attrName>style.visibility</p:attrName>
                                        </p:attrNameLst>
                                      </p:cBhvr>
                                      <p:to>
                                        <p:strVal val="visible"/>
                                      </p:to>
                                    </p:set>
                                    <p:animEffect transition="in" filter="fade">
                                      <p:cBhvr>
                                        <p:cTn id="17"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ナレッジマネジメント　</a:t>
            </a:r>
            <a:r>
              <a:rPr lang="en-US" altLang="ja-JP" dirty="0"/>
              <a:t>SECI</a:t>
            </a:r>
            <a:r>
              <a:rPr lang="ja-JP" altLang="en-US" dirty="0"/>
              <a:t>モデル</a:t>
            </a:r>
            <a:endParaRPr kumimoji="1" lang="ja-JP" altLang="en-US" dirty="0"/>
          </a:p>
        </p:txBody>
      </p:sp>
      <p:sp>
        <p:nvSpPr>
          <p:cNvPr id="4" name="スライド番号プレースホルダー 3"/>
          <p:cNvSpPr>
            <a:spLocks noGrp="1"/>
          </p:cNvSpPr>
          <p:nvPr>
            <p:ph type="sldNum" sz="quarter" idx="12"/>
          </p:nvPr>
        </p:nvSpPr>
        <p:spPr/>
        <p:txBody>
          <a:bodyPr/>
          <a:lstStyle/>
          <a:p>
            <a:fld id="{CB348CB8-A846-49A1-82E0-8AAD89E81CF6}" type="slidenum">
              <a:rPr kumimoji="1" lang="ja-JP" altLang="en-US" smtClean="0"/>
              <a:t>4</a:t>
            </a:fld>
            <a:endParaRPr kumimoji="1" lang="ja-JP" altLang="en-US" dirty="0"/>
          </a:p>
        </p:txBody>
      </p:sp>
      <p:sp>
        <p:nvSpPr>
          <p:cNvPr id="7" name="正方形/長方形 6"/>
          <p:cNvSpPr/>
          <p:nvPr/>
        </p:nvSpPr>
        <p:spPr>
          <a:xfrm>
            <a:off x="2114880" y="1186345"/>
            <a:ext cx="3860800" cy="20444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6429680" y="1197281"/>
            <a:ext cx="3860800" cy="20444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6429680" y="3669561"/>
            <a:ext cx="3860800" cy="20444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114880" y="3669560"/>
            <a:ext cx="3860800" cy="20444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 name="グループ化 4"/>
          <p:cNvGrpSpPr/>
          <p:nvPr/>
        </p:nvGrpSpPr>
        <p:grpSpPr>
          <a:xfrm>
            <a:off x="2017854" y="1287163"/>
            <a:ext cx="3640637" cy="2116914"/>
            <a:chOff x="2017854" y="1287163"/>
            <a:chExt cx="3640637" cy="2116914"/>
          </a:xfrm>
        </p:grpSpPr>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5768" y="1446525"/>
              <a:ext cx="1957552" cy="1957552"/>
            </a:xfrm>
            <a:prstGeom prst="rect">
              <a:avLst/>
            </a:prstGeom>
          </p:spPr>
        </p:pic>
        <p:sp>
          <p:nvSpPr>
            <p:cNvPr id="39" name="コンテンツ プレースホルダー 2"/>
            <p:cNvSpPr txBox="1">
              <a:spLocks/>
            </p:cNvSpPr>
            <p:nvPr/>
          </p:nvSpPr>
          <p:spPr>
            <a:xfrm>
              <a:off x="2017854" y="1287163"/>
              <a:ext cx="1592616" cy="5008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400" b="1" kern="1200">
                  <a:solidFill>
                    <a:srgbClr val="3477B2"/>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None/>
              </a:pPr>
              <a:r>
                <a:rPr lang="ja-JP" altLang="en-US" dirty="0">
                  <a:solidFill>
                    <a:schemeClr val="tx1"/>
                  </a:solidFill>
                </a:rPr>
                <a:t>共同化</a:t>
              </a:r>
              <a:endParaRPr lang="en-US" altLang="ja-JP" dirty="0">
                <a:solidFill>
                  <a:schemeClr val="tx1"/>
                </a:solidFill>
              </a:endParaRPr>
            </a:p>
          </p:txBody>
        </p:sp>
        <p:sp>
          <p:nvSpPr>
            <p:cNvPr id="8" name="テキスト ボックス 7"/>
            <p:cNvSpPr txBox="1"/>
            <p:nvPr/>
          </p:nvSpPr>
          <p:spPr>
            <a:xfrm>
              <a:off x="3513233" y="1295891"/>
              <a:ext cx="2145258" cy="307777"/>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暗黙知を他者へ伝える</a:t>
              </a:r>
            </a:p>
          </p:txBody>
        </p:sp>
      </p:grpSp>
      <p:grpSp>
        <p:nvGrpSpPr>
          <p:cNvPr id="6" name="グループ化 5"/>
          <p:cNvGrpSpPr/>
          <p:nvPr/>
        </p:nvGrpSpPr>
        <p:grpSpPr>
          <a:xfrm>
            <a:off x="6244890" y="1287163"/>
            <a:ext cx="4238422" cy="2302270"/>
            <a:chOff x="6244890" y="1287163"/>
            <a:chExt cx="4238422" cy="2302270"/>
          </a:xfrm>
        </p:grpSpPr>
        <p:pic>
          <p:nvPicPr>
            <p:cNvPr id="16" name="図 15"/>
            <p:cNvPicPr>
              <a:picLocks noChangeAspect="1"/>
            </p:cNvPicPr>
            <p:nvPr/>
          </p:nvPicPr>
          <p:blipFill>
            <a:blip r:embed="rId4"/>
            <a:stretch>
              <a:fillRect/>
            </a:stretch>
          </p:blipFill>
          <p:spPr>
            <a:xfrm>
              <a:off x="7131409" y="1295891"/>
              <a:ext cx="2293542" cy="2293542"/>
            </a:xfrm>
            <a:prstGeom prst="rect">
              <a:avLst/>
            </a:prstGeom>
          </p:spPr>
        </p:pic>
        <p:sp>
          <p:nvSpPr>
            <p:cNvPr id="40" name="コンテンツ プレースホルダー 2"/>
            <p:cNvSpPr txBox="1">
              <a:spLocks/>
            </p:cNvSpPr>
            <p:nvPr/>
          </p:nvSpPr>
          <p:spPr>
            <a:xfrm>
              <a:off x="6244890" y="1287163"/>
              <a:ext cx="1592616" cy="5008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400" b="1" kern="1200">
                  <a:solidFill>
                    <a:srgbClr val="3477B2"/>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None/>
              </a:pPr>
              <a:r>
                <a:rPr lang="ja-JP" altLang="en-US" dirty="0">
                  <a:solidFill>
                    <a:schemeClr val="tx1"/>
                  </a:solidFill>
                </a:rPr>
                <a:t>表出化</a:t>
              </a:r>
              <a:endParaRPr lang="en-US" altLang="ja-JP" dirty="0">
                <a:solidFill>
                  <a:schemeClr val="tx1"/>
                </a:solidFill>
              </a:endParaRPr>
            </a:p>
          </p:txBody>
        </p:sp>
        <p:sp>
          <p:nvSpPr>
            <p:cNvPr id="44" name="テキスト ボックス 43"/>
            <p:cNvSpPr txBox="1"/>
            <p:nvPr/>
          </p:nvSpPr>
          <p:spPr>
            <a:xfrm>
              <a:off x="7644675" y="1328271"/>
              <a:ext cx="2838637" cy="307777"/>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暗黙知を形式知として見える化</a:t>
              </a:r>
            </a:p>
          </p:txBody>
        </p:sp>
      </p:grpSp>
      <p:grpSp>
        <p:nvGrpSpPr>
          <p:cNvPr id="9" name="グループ化 8"/>
          <p:cNvGrpSpPr/>
          <p:nvPr/>
        </p:nvGrpSpPr>
        <p:grpSpPr>
          <a:xfrm>
            <a:off x="6248701" y="3337584"/>
            <a:ext cx="3761576" cy="2441389"/>
            <a:chOff x="6248701" y="3337584"/>
            <a:chExt cx="3761576" cy="2441389"/>
          </a:xfrm>
        </p:grpSpPr>
        <p:pic>
          <p:nvPicPr>
            <p:cNvPr id="2050" name="Picture 2" descr="付箋紙を整理するビジネスマンのイラスト"/>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42166" y="3337584"/>
              <a:ext cx="2134797" cy="2134797"/>
            </a:xfrm>
            <a:prstGeom prst="rect">
              <a:avLst/>
            </a:prstGeom>
            <a:noFill/>
            <a:extLst>
              <a:ext uri="{909E8E84-426E-40DD-AFC4-6F175D3DCCD1}">
                <a14:hiddenFill xmlns:a14="http://schemas.microsoft.com/office/drawing/2010/main">
                  <a:solidFill>
                    <a:srgbClr val="FFFFFF"/>
                  </a:solidFill>
                </a14:hiddenFill>
              </a:ext>
            </a:extLst>
          </p:spPr>
        </p:pic>
        <p:sp>
          <p:nvSpPr>
            <p:cNvPr id="42" name="コンテンツ プレースホルダー 2"/>
            <p:cNvSpPr txBox="1">
              <a:spLocks/>
            </p:cNvSpPr>
            <p:nvPr/>
          </p:nvSpPr>
          <p:spPr>
            <a:xfrm>
              <a:off x="6248701" y="5278172"/>
              <a:ext cx="1592616" cy="5008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400" b="1" kern="1200">
                  <a:solidFill>
                    <a:srgbClr val="3477B2"/>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None/>
              </a:pPr>
              <a:r>
                <a:rPr lang="ja-JP" altLang="en-US" dirty="0">
                  <a:solidFill>
                    <a:schemeClr val="tx1"/>
                  </a:solidFill>
                </a:rPr>
                <a:t>結合化</a:t>
              </a:r>
              <a:endParaRPr lang="en-US" altLang="ja-JP" dirty="0">
                <a:solidFill>
                  <a:schemeClr val="tx1"/>
                </a:solidFill>
              </a:endParaRPr>
            </a:p>
          </p:txBody>
        </p:sp>
        <p:sp>
          <p:nvSpPr>
            <p:cNvPr id="45" name="テキスト ボックス 44"/>
            <p:cNvSpPr txBox="1"/>
            <p:nvPr/>
          </p:nvSpPr>
          <p:spPr>
            <a:xfrm>
              <a:off x="7562005" y="5309450"/>
              <a:ext cx="2448272" cy="307777"/>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形式知を組み合わせる</a:t>
              </a:r>
            </a:p>
          </p:txBody>
        </p:sp>
      </p:grpSp>
      <p:grpSp>
        <p:nvGrpSpPr>
          <p:cNvPr id="3" name="グループ化 2"/>
          <p:cNvGrpSpPr/>
          <p:nvPr/>
        </p:nvGrpSpPr>
        <p:grpSpPr>
          <a:xfrm>
            <a:off x="2017854" y="3526611"/>
            <a:ext cx="4277236" cy="2244442"/>
            <a:chOff x="2017854" y="3526611"/>
            <a:chExt cx="4277236" cy="2244442"/>
          </a:xfrm>
        </p:grpSpPr>
        <p:pic>
          <p:nvPicPr>
            <p:cNvPr id="17" name="図 16"/>
            <p:cNvPicPr>
              <a:picLocks noChangeAspect="1"/>
            </p:cNvPicPr>
            <p:nvPr/>
          </p:nvPicPr>
          <p:blipFill>
            <a:blip r:embed="rId6"/>
            <a:stretch>
              <a:fillRect/>
            </a:stretch>
          </p:blipFill>
          <p:spPr>
            <a:xfrm>
              <a:off x="3009088" y="3526611"/>
              <a:ext cx="2037422" cy="2037422"/>
            </a:xfrm>
            <a:prstGeom prst="rect">
              <a:avLst/>
            </a:prstGeom>
          </p:spPr>
        </p:pic>
        <p:sp>
          <p:nvSpPr>
            <p:cNvPr id="43" name="コンテンツ プレースホルダー 2"/>
            <p:cNvSpPr txBox="1">
              <a:spLocks/>
            </p:cNvSpPr>
            <p:nvPr/>
          </p:nvSpPr>
          <p:spPr>
            <a:xfrm>
              <a:off x="2017854" y="5270252"/>
              <a:ext cx="1592616" cy="5008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400" b="1" kern="1200">
                  <a:solidFill>
                    <a:srgbClr val="3477B2"/>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None/>
              </a:pPr>
              <a:r>
                <a:rPr lang="ja-JP" altLang="en-US" dirty="0">
                  <a:solidFill>
                    <a:schemeClr val="tx1"/>
                  </a:solidFill>
                </a:rPr>
                <a:t>内面化</a:t>
              </a:r>
              <a:endParaRPr lang="en-US" altLang="ja-JP" dirty="0">
                <a:solidFill>
                  <a:schemeClr val="tx1"/>
                </a:solidFill>
              </a:endParaRPr>
            </a:p>
          </p:txBody>
        </p:sp>
        <p:sp>
          <p:nvSpPr>
            <p:cNvPr id="46" name="テキスト ボックス 45"/>
            <p:cNvSpPr txBox="1"/>
            <p:nvPr/>
          </p:nvSpPr>
          <p:spPr>
            <a:xfrm>
              <a:off x="3456453" y="5318493"/>
              <a:ext cx="2838637" cy="307777"/>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知識を自分のものに</a:t>
              </a:r>
            </a:p>
          </p:txBody>
        </p:sp>
      </p:grpSp>
      <p:sp>
        <p:nvSpPr>
          <p:cNvPr id="20" name="右矢印 19"/>
          <p:cNvSpPr/>
          <p:nvPr/>
        </p:nvSpPr>
        <p:spPr>
          <a:xfrm>
            <a:off x="6106526" y="1982598"/>
            <a:ext cx="204536" cy="449769"/>
          </a:xfrm>
          <a:prstGeom prst="rightArrow">
            <a:avLst>
              <a:gd name="adj1" fmla="val 50000"/>
              <a:gd name="adj2" fmla="val 10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右矢印 47"/>
          <p:cNvSpPr/>
          <p:nvPr/>
        </p:nvSpPr>
        <p:spPr>
          <a:xfrm flipH="1" flipV="1">
            <a:off x="6058301" y="4588337"/>
            <a:ext cx="204536" cy="449769"/>
          </a:xfrm>
          <a:prstGeom prst="rightArrow">
            <a:avLst>
              <a:gd name="adj1" fmla="val 50000"/>
              <a:gd name="adj2" fmla="val 10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右矢印 48"/>
          <p:cNvSpPr/>
          <p:nvPr/>
        </p:nvSpPr>
        <p:spPr>
          <a:xfrm rot="16200000">
            <a:off x="3955835" y="3210136"/>
            <a:ext cx="204536" cy="449769"/>
          </a:xfrm>
          <a:prstGeom prst="rightArrow">
            <a:avLst>
              <a:gd name="adj1" fmla="val 50000"/>
              <a:gd name="adj2" fmla="val 10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右矢印 49"/>
          <p:cNvSpPr/>
          <p:nvPr/>
        </p:nvSpPr>
        <p:spPr>
          <a:xfrm rot="5400000">
            <a:off x="8293429" y="3225859"/>
            <a:ext cx="204536" cy="449769"/>
          </a:xfrm>
          <a:prstGeom prst="rightArrow">
            <a:avLst>
              <a:gd name="adj1" fmla="val 50000"/>
              <a:gd name="adj2" fmla="val 10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矢印: 折線 18">
            <a:extLst>
              <a:ext uri="{FF2B5EF4-FFF2-40B4-BE49-F238E27FC236}">
                <a16:creationId xmlns:a16="http://schemas.microsoft.com/office/drawing/2014/main" id="{A3D625B7-F83C-36AB-3341-D478F376A4BC}"/>
              </a:ext>
            </a:extLst>
          </p:cNvPr>
          <p:cNvSpPr/>
          <p:nvPr/>
        </p:nvSpPr>
        <p:spPr>
          <a:xfrm rot="5400000">
            <a:off x="6228346" y="2744784"/>
            <a:ext cx="565414" cy="633651"/>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矢印: 折線 21">
            <a:extLst>
              <a:ext uri="{FF2B5EF4-FFF2-40B4-BE49-F238E27FC236}">
                <a16:creationId xmlns:a16="http://schemas.microsoft.com/office/drawing/2014/main" id="{25117E98-D1DB-1E40-889F-51F835F9B1C0}"/>
              </a:ext>
            </a:extLst>
          </p:cNvPr>
          <p:cNvSpPr/>
          <p:nvPr/>
        </p:nvSpPr>
        <p:spPr>
          <a:xfrm rot="10800000">
            <a:off x="6199867" y="3449132"/>
            <a:ext cx="565414" cy="633651"/>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矢印: 折線 22">
            <a:extLst>
              <a:ext uri="{FF2B5EF4-FFF2-40B4-BE49-F238E27FC236}">
                <a16:creationId xmlns:a16="http://schemas.microsoft.com/office/drawing/2014/main" id="{1B141619-AFA4-762F-54C2-3B933FD5C81F}"/>
              </a:ext>
            </a:extLst>
          </p:cNvPr>
          <p:cNvSpPr/>
          <p:nvPr/>
        </p:nvSpPr>
        <p:spPr>
          <a:xfrm rot="16200000">
            <a:off x="5522743" y="3425523"/>
            <a:ext cx="565414" cy="633651"/>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4" name="矢印: 折線 23">
            <a:extLst>
              <a:ext uri="{FF2B5EF4-FFF2-40B4-BE49-F238E27FC236}">
                <a16:creationId xmlns:a16="http://schemas.microsoft.com/office/drawing/2014/main" id="{F913A699-8743-E28C-EBFC-EE1894ECC918}"/>
              </a:ext>
            </a:extLst>
          </p:cNvPr>
          <p:cNvSpPr/>
          <p:nvPr/>
        </p:nvSpPr>
        <p:spPr>
          <a:xfrm>
            <a:off x="5559304" y="2722086"/>
            <a:ext cx="565414" cy="633651"/>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Google Shape;433;p33">
            <a:extLst>
              <a:ext uri="{FF2B5EF4-FFF2-40B4-BE49-F238E27FC236}">
                <a16:creationId xmlns:a16="http://schemas.microsoft.com/office/drawing/2014/main" id="{FC1827E9-EE07-FE43-3143-85478DC322BB}"/>
              </a:ext>
            </a:extLst>
          </p:cNvPr>
          <p:cNvSpPr/>
          <p:nvPr/>
        </p:nvSpPr>
        <p:spPr>
          <a:xfrm>
            <a:off x="67761" y="2108327"/>
            <a:ext cx="3114657" cy="1218438"/>
          </a:xfrm>
          <a:prstGeom prst="wedgeRoundRectCallout">
            <a:avLst>
              <a:gd name="adj1" fmla="val 53709"/>
              <a:gd name="adj2" fmla="val 1021"/>
              <a:gd name="adj3" fmla="val 16667"/>
            </a:avLst>
          </a:prstGeom>
          <a:solidFill>
            <a:schemeClr val="lt1"/>
          </a:solidFill>
          <a:ln w="25400" cap="flat" cmpd="sng">
            <a:solidFill>
              <a:srgbClr val="1F2B48"/>
            </a:solidFill>
            <a:prstDash val="solid"/>
            <a:round/>
            <a:headEnd type="none" w="sm" len="sm"/>
            <a:tailEnd type="none" w="sm" len="sm"/>
          </a:ln>
        </p:spPr>
        <p:txBody>
          <a:bodyPr spcFirstLastPara="1" wrap="square" lIns="91425" tIns="45700" rIns="91425" bIns="45700" anchor="ctr" anchorCtr="0">
            <a:noAutofit/>
          </a:bodyPr>
          <a:lstStyle/>
          <a:p>
            <a:pPr marR="0" lvl="0" algn="l" defTabSz="914400" rtl="0" eaLnBrk="1" fontAlgn="auto" latinLnBrk="0" hangingPunct="1">
              <a:lnSpc>
                <a:spcPct val="100000"/>
              </a:lnSpc>
              <a:spcBef>
                <a:spcPts val="0"/>
              </a:spcBef>
              <a:spcAft>
                <a:spcPts val="0"/>
              </a:spcAft>
              <a:buClr>
                <a:srgbClr val="000000"/>
              </a:buClr>
              <a:buSzPts val="1400"/>
              <a:tabLst/>
              <a:defRPr/>
            </a:pPr>
            <a:r>
              <a:rPr kumimoji="0" lang="ja-JP" altLang="en-US" sz="1800" b="0" i="0" u="none" strike="noStrike" kern="0" cap="none" spc="0" normalizeH="0" baseline="0" noProof="0" dirty="0">
                <a:ln>
                  <a:noFill/>
                </a:ln>
                <a:solidFill>
                  <a:srgbClr val="0000FF"/>
                </a:solidFill>
                <a:effectLst/>
                <a:uLnTx/>
                <a:uFillTx/>
                <a:latin typeface="メイリオ" panose="020B0604030504040204" pitchFamily="50" charset="-128"/>
                <a:ea typeface="メイリオ" panose="020B0604030504040204" pitchFamily="50" charset="-128"/>
                <a:cs typeface="Arial"/>
                <a:sym typeface="Arial"/>
              </a:rPr>
              <a:t>例</a:t>
            </a:r>
            <a:endParaRPr kumimoji="0" lang="en-US" altLang="ja-JP" sz="1800" b="0" i="0" u="none" strike="noStrike" kern="0" cap="none" spc="0" normalizeH="0" baseline="0" noProof="0" dirty="0">
              <a:ln>
                <a:noFill/>
              </a:ln>
              <a:solidFill>
                <a:srgbClr val="0000FF"/>
              </a:solidFill>
              <a:effectLst/>
              <a:uLnTx/>
              <a:uFillTx/>
              <a:latin typeface="メイリオ" panose="020B0604030504040204" pitchFamily="50" charset="-128"/>
              <a:ea typeface="メイリオ" panose="020B0604030504040204" pitchFamily="50" charset="-128"/>
              <a:cs typeface="Arial"/>
              <a:sym typeface="Arial"/>
            </a:endParaRPr>
          </a:p>
          <a:p>
            <a:pPr marL="177800" lvl="0" indent="-177800">
              <a:buSzPts val="1400"/>
              <a:buFont typeface="Arial" panose="020B0604020202020204" pitchFamily="34" charset="0"/>
              <a:buChar char="•"/>
              <a:defRPr/>
            </a:pPr>
            <a:r>
              <a:rPr lang="ja-JP" altLang="en-US" sz="1800" dirty="0">
                <a:solidFill>
                  <a:srgbClr val="0000FF"/>
                </a:solidFill>
                <a:latin typeface="メイリオ" panose="020B0604030504040204" pitchFamily="50" charset="-128"/>
                <a:ea typeface="メイリオ" panose="020B0604030504040204" pitchFamily="50" charset="-128"/>
              </a:rPr>
              <a:t>熟練の職人の技能を盗む</a:t>
            </a:r>
            <a:endParaRPr lang="en-US" altLang="ja-JP" sz="1800" dirty="0">
              <a:solidFill>
                <a:srgbClr val="0000FF"/>
              </a:solidFill>
              <a:latin typeface="メイリオ" panose="020B0604030504040204" pitchFamily="50" charset="-128"/>
              <a:ea typeface="メイリオ" panose="020B0604030504040204" pitchFamily="50" charset="-128"/>
            </a:endParaRPr>
          </a:p>
          <a:p>
            <a:pPr marL="177800" lvl="0" indent="-177800">
              <a:buSzPts val="1400"/>
              <a:buFont typeface="Arial" panose="020B0604020202020204" pitchFamily="34" charset="0"/>
              <a:buChar char="•"/>
              <a:defRPr/>
            </a:pPr>
            <a:r>
              <a:rPr lang="ja-JP" altLang="en-US" sz="1800" dirty="0">
                <a:solidFill>
                  <a:srgbClr val="0000FF"/>
                </a:solidFill>
                <a:latin typeface="メイリオ" panose="020B0604030504040204" pitchFamily="50" charset="-128"/>
                <a:ea typeface="メイリオ" panose="020B0604030504040204" pitchFamily="50" charset="-128"/>
              </a:rPr>
              <a:t>先輩の顧客対応をまねる</a:t>
            </a:r>
            <a:endParaRPr lang="en-US" altLang="ja-JP" sz="1800" dirty="0">
              <a:solidFill>
                <a:srgbClr val="0000FF"/>
              </a:solidFill>
              <a:latin typeface="メイリオ" panose="020B0604030504040204" pitchFamily="50" charset="-128"/>
              <a:ea typeface="メイリオ" panose="020B0604030504040204" pitchFamily="50" charset="-128"/>
            </a:endParaRPr>
          </a:p>
        </p:txBody>
      </p:sp>
      <p:sp>
        <p:nvSpPr>
          <p:cNvPr id="15" name="Google Shape;433;p33">
            <a:extLst>
              <a:ext uri="{FF2B5EF4-FFF2-40B4-BE49-F238E27FC236}">
                <a16:creationId xmlns:a16="http://schemas.microsoft.com/office/drawing/2014/main" id="{CC5DD90A-7400-B565-10F0-3C95A27EDB3E}"/>
              </a:ext>
            </a:extLst>
          </p:cNvPr>
          <p:cNvSpPr/>
          <p:nvPr/>
        </p:nvSpPr>
        <p:spPr>
          <a:xfrm>
            <a:off x="9063993" y="2108327"/>
            <a:ext cx="3077774" cy="1358363"/>
          </a:xfrm>
          <a:prstGeom prst="wedgeRoundRectCallout">
            <a:avLst>
              <a:gd name="adj1" fmla="val -52751"/>
              <a:gd name="adj2" fmla="val 15415"/>
              <a:gd name="adj3" fmla="val 16667"/>
            </a:avLst>
          </a:prstGeom>
          <a:solidFill>
            <a:schemeClr val="lt1"/>
          </a:solidFill>
          <a:ln w="25400" cap="flat" cmpd="sng">
            <a:solidFill>
              <a:srgbClr val="1F2B48"/>
            </a:solidFill>
            <a:prstDash val="solid"/>
            <a:round/>
            <a:headEnd type="none" w="sm" len="sm"/>
            <a:tailEnd type="none" w="sm" len="sm"/>
          </a:ln>
        </p:spPr>
        <p:txBody>
          <a:bodyPr spcFirstLastPara="1" wrap="square" lIns="91425" tIns="45700" rIns="91425" bIns="45700" anchor="ctr" anchorCtr="0">
            <a:noAutofit/>
          </a:bodyPr>
          <a:lstStyle/>
          <a:p>
            <a:pPr marR="0" lvl="0" algn="l" defTabSz="914400" rtl="0" eaLnBrk="1" fontAlgn="auto" latinLnBrk="0" hangingPunct="1">
              <a:lnSpc>
                <a:spcPct val="100000"/>
              </a:lnSpc>
              <a:spcBef>
                <a:spcPts val="0"/>
              </a:spcBef>
              <a:spcAft>
                <a:spcPts val="0"/>
              </a:spcAft>
              <a:buClr>
                <a:srgbClr val="000000"/>
              </a:buClr>
              <a:buSzPts val="1400"/>
              <a:tabLst/>
              <a:defRPr/>
            </a:pPr>
            <a:r>
              <a:rPr kumimoji="0" lang="ja-JP" altLang="en-US" sz="1800" b="0" i="0" u="none" strike="noStrike" kern="0" cap="none" spc="0" normalizeH="0" baseline="0" noProof="0" dirty="0">
                <a:ln>
                  <a:noFill/>
                </a:ln>
                <a:solidFill>
                  <a:srgbClr val="0000FF"/>
                </a:solidFill>
                <a:effectLst/>
                <a:uLnTx/>
                <a:uFillTx/>
                <a:latin typeface="メイリオ" panose="020B0604030504040204" pitchFamily="50" charset="-128"/>
                <a:ea typeface="メイリオ" panose="020B0604030504040204" pitchFamily="50" charset="-128"/>
                <a:cs typeface="Arial"/>
                <a:sym typeface="Arial"/>
              </a:rPr>
              <a:t>例</a:t>
            </a:r>
            <a:endParaRPr kumimoji="0" lang="en-US" altLang="ja-JP" sz="1800" b="0" i="0" u="none" strike="noStrike" kern="0" cap="none" spc="0" normalizeH="0" baseline="0" noProof="0" dirty="0">
              <a:ln>
                <a:noFill/>
              </a:ln>
              <a:solidFill>
                <a:srgbClr val="0000FF"/>
              </a:solidFill>
              <a:effectLst/>
              <a:uLnTx/>
              <a:uFillTx/>
              <a:latin typeface="メイリオ" panose="020B0604030504040204" pitchFamily="50" charset="-128"/>
              <a:ea typeface="メイリオ" panose="020B0604030504040204" pitchFamily="50" charset="-128"/>
              <a:cs typeface="Arial"/>
              <a:sym typeface="Arial"/>
            </a:endParaRPr>
          </a:p>
          <a:p>
            <a:pPr marL="177800" lvl="0" indent="-177800">
              <a:buSzPts val="1400"/>
              <a:buFont typeface="Arial" panose="020B0604020202020204" pitchFamily="34" charset="0"/>
              <a:buChar char="•"/>
              <a:defRPr/>
            </a:pPr>
            <a:r>
              <a:rPr lang="ja-JP" altLang="en-US" sz="1800" dirty="0">
                <a:solidFill>
                  <a:srgbClr val="0000FF"/>
                </a:solidFill>
                <a:latin typeface="メイリオ" panose="020B0604030504040204" pitchFamily="50" charset="-128"/>
                <a:ea typeface="メイリオ" panose="020B0604030504040204" pitchFamily="50" charset="-128"/>
              </a:rPr>
              <a:t>マニュアルにまとめる</a:t>
            </a:r>
            <a:endParaRPr lang="en-US" altLang="ja-JP" sz="1800" dirty="0">
              <a:solidFill>
                <a:srgbClr val="0000FF"/>
              </a:solidFill>
              <a:latin typeface="メイリオ" panose="020B0604030504040204" pitchFamily="50" charset="-128"/>
              <a:ea typeface="メイリオ" panose="020B0604030504040204" pitchFamily="50" charset="-128"/>
            </a:endParaRPr>
          </a:p>
          <a:p>
            <a:pPr marL="177800" lvl="0" indent="-177800">
              <a:buSzPts val="1400"/>
              <a:buFont typeface="Arial" panose="020B0604020202020204" pitchFamily="34" charset="0"/>
              <a:buChar char="•"/>
              <a:defRPr/>
            </a:pPr>
            <a:r>
              <a:rPr lang="ja-JP" altLang="en-US" sz="1800" dirty="0">
                <a:solidFill>
                  <a:srgbClr val="0000FF"/>
                </a:solidFill>
                <a:latin typeface="メイリオ" panose="020B0604030504040204" pitchFamily="50" charset="-128"/>
                <a:ea typeface="メイリオ" panose="020B0604030504040204" pitchFamily="50" charset="-128"/>
              </a:rPr>
              <a:t>上司に報告</a:t>
            </a:r>
            <a:endParaRPr lang="en-US" altLang="ja-JP" sz="1800" dirty="0">
              <a:solidFill>
                <a:srgbClr val="0000FF"/>
              </a:solidFill>
              <a:latin typeface="メイリオ" panose="020B0604030504040204" pitchFamily="50" charset="-128"/>
              <a:ea typeface="メイリオ" panose="020B0604030504040204" pitchFamily="50" charset="-128"/>
            </a:endParaRPr>
          </a:p>
          <a:p>
            <a:pPr marL="177800" lvl="0" indent="-177800">
              <a:buSzPts val="1400"/>
              <a:buFont typeface="Arial" panose="020B0604020202020204" pitchFamily="34" charset="0"/>
              <a:buChar char="•"/>
              <a:defRPr/>
            </a:pPr>
            <a:r>
              <a:rPr lang="ja-JP" altLang="en-US" sz="1800" dirty="0">
                <a:solidFill>
                  <a:srgbClr val="0000FF"/>
                </a:solidFill>
                <a:latin typeface="メイリオ" panose="020B0604030504040204" pitchFamily="50" charset="-128"/>
                <a:ea typeface="メイリオ" panose="020B0604030504040204" pitchFamily="50" charset="-128"/>
              </a:rPr>
              <a:t>データ化して他者に共有</a:t>
            </a:r>
            <a:endParaRPr lang="en-US" altLang="ja-JP" sz="1800" dirty="0">
              <a:solidFill>
                <a:srgbClr val="0000FF"/>
              </a:solidFill>
              <a:latin typeface="メイリオ" panose="020B0604030504040204" pitchFamily="50" charset="-128"/>
              <a:ea typeface="メイリオ" panose="020B0604030504040204" pitchFamily="50" charset="-128"/>
            </a:endParaRPr>
          </a:p>
        </p:txBody>
      </p:sp>
      <p:sp>
        <p:nvSpPr>
          <p:cNvPr id="26" name="Google Shape;433;p33">
            <a:extLst>
              <a:ext uri="{FF2B5EF4-FFF2-40B4-BE49-F238E27FC236}">
                <a16:creationId xmlns:a16="http://schemas.microsoft.com/office/drawing/2014/main" id="{B4ABC6CC-8003-0CD2-87DF-87076635245B}"/>
              </a:ext>
            </a:extLst>
          </p:cNvPr>
          <p:cNvSpPr/>
          <p:nvPr/>
        </p:nvSpPr>
        <p:spPr>
          <a:xfrm>
            <a:off x="9063993" y="3932785"/>
            <a:ext cx="3077774" cy="1218438"/>
          </a:xfrm>
          <a:prstGeom prst="wedgeRoundRectCallout">
            <a:avLst>
              <a:gd name="adj1" fmla="val -52751"/>
              <a:gd name="adj2" fmla="val 15415"/>
              <a:gd name="adj3" fmla="val 16667"/>
            </a:avLst>
          </a:prstGeom>
          <a:solidFill>
            <a:schemeClr val="lt1"/>
          </a:solidFill>
          <a:ln w="25400" cap="flat" cmpd="sng">
            <a:solidFill>
              <a:srgbClr val="1F2B48"/>
            </a:solidFill>
            <a:prstDash val="solid"/>
            <a:round/>
            <a:headEnd type="none" w="sm" len="sm"/>
            <a:tailEnd type="none" w="sm" len="sm"/>
          </a:ln>
        </p:spPr>
        <p:txBody>
          <a:bodyPr spcFirstLastPara="1" wrap="square" lIns="91425" tIns="45700" rIns="91425" bIns="45700" anchor="ctr" anchorCtr="0">
            <a:noAutofit/>
          </a:bodyPr>
          <a:lstStyle/>
          <a:p>
            <a:pPr marR="0" lvl="0" algn="l" defTabSz="914400" rtl="0" eaLnBrk="1" fontAlgn="auto" latinLnBrk="0" hangingPunct="1">
              <a:lnSpc>
                <a:spcPct val="100000"/>
              </a:lnSpc>
              <a:spcBef>
                <a:spcPts val="0"/>
              </a:spcBef>
              <a:spcAft>
                <a:spcPts val="0"/>
              </a:spcAft>
              <a:buClr>
                <a:srgbClr val="000000"/>
              </a:buClr>
              <a:buSzPts val="1400"/>
              <a:tabLst/>
              <a:defRPr/>
            </a:pPr>
            <a:r>
              <a:rPr kumimoji="0" lang="ja-JP" altLang="en-US" sz="1800" b="0" i="0" u="none" strike="noStrike" kern="0" cap="none" spc="0" normalizeH="0" baseline="0" noProof="0" dirty="0">
                <a:ln>
                  <a:noFill/>
                </a:ln>
                <a:solidFill>
                  <a:srgbClr val="0000FF"/>
                </a:solidFill>
                <a:effectLst/>
                <a:uLnTx/>
                <a:uFillTx/>
                <a:latin typeface="メイリオ" panose="020B0604030504040204" pitchFamily="50" charset="-128"/>
                <a:ea typeface="メイリオ" panose="020B0604030504040204" pitchFamily="50" charset="-128"/>
                <a:cs typeface="Arial"/>
                <a:sym typeface="Arial"/>
              </a:rPr>
              <a:t>例</a:t>
            </a:r>
            <a:endParaRPr kumimoji="0" lang="en-US" altLang="ja-JP" sz="1800" b="0" i="0" u="none" strike="noStrike" kern="0" cap="none" spc="0" normalizeH="0" baseline="0" noProof="0" dirty="0">
              <a:ln>
                <a:noFill/>
              </a:ln>
              <a:solidFill>
                <a:srgbClr val="0000FF"/>
              </a:solidFill>
              <a:effectLst/>
              <a:uLnTx/>
              <a:uFillTx/>
              <a:latin typeface="メイリオ" panose="020B0604030504040204" pitchFamily="50" charset="-128"/>
              <a:ea typeface="メイリオ" panose="020B0604030504040204" pitchFamily="50" charset="-128"/>
              <a:cs typeface="Arial"/>
              <a:sym typeface="Arial"/>
            </a:endParaRPr>
          </a:p>
          <a:p>
            <a:pPr marL="177800" lvl="0" indent="-177800">
              <a:buSzPts val="1400"/>
              <a:buFont typeface="Arial" panose="020B0604020202020204" pitchFamily="34" charset="0"/>
              <a:buChar char="•"/>
              <a:defRPr/>
            </a:pPr>
            <a:r>
              <a:rPr lang="ja-JP" altLang="en-US" sz="1800" dirty="0">
                <a:solidFill>
                  <a:srgbClr val="0000FF"/>
                </a:solidFill>
                <a:latin typeface="メイリオ" panose="020B0604030504040204" pitchFamily="50" charset="-128"/>
                <a:ea typeface="メイリオ" panose="020B0604030504040204" pitchFamily="50" charset="-128"/>
              </a:rPr>
              <a:t>知見をすり合わせて</a:t>
            </a:r>
            <a:br>
              <a:rPr lang="en-US" altLang="ja-JP" sz="1800" dirty="0">
                <a:solidFill>
                  <a:srgbClr val="0000FF"/>
                </a:solidFill>
                <a:latin typeface="メイリオ" panose="020B0604030504040204" pitchFamily="50" charset="-128"/>
                <a:ea typeface="メイリオ" panose="020B0604030504040204" pitchFamily="50" charset="-128"/>
              </a:rPr>
            </a:br>
            <a:r>
              <a:rPr lang="ja-JP" altLang="en-US" sz="1800" dirty="0">
                <a:solidFill>
                  <a:srgbClr val="0000FF"/>
                </a:solidFill>
                <a:latin typeface="メイリオ" panose="020B0604030504040204" pitchFamily="50" charset="-128"/>
                <a:ea typeface="メイリオ" panose="020B0604030504040204" pitchFamily="50" charset="-128"/>
              </a:rPr>
              <a:t>知識をブラッシュアップ</a:t>
            </a:r>
            <a:endParaRPr lang="en-US" altLang="ja-JP" sz="1800" dirty="0">
              <a:solidFill>
                <a:srgbClr val="0000FF"/>
              </a:solidFill>
              <a:latin typeface="メイリオ" panose="020B0604030504040204" pitchFamily="50" charset="-128"/>
              <a:ea typeface="メイリオ" panose="020B0604030504040204" pitchFamily="50" charset="-128"/>
            </a:endParaRPr>
          </a:p>
        </p:txBody>
      </p:sp>
      <p:sp>
        <p:nvSpPr>
          <p:cNvPr id="27" name="Google Shape;433;p33">
            <a:extLst>
              <a:ext uri="{FF2B5EF4-FFF2-40B4-BE49-F238E27FC236}">
                <a16:creationId xmlns:a16="http://schemas.microsoft.com/office/drawing/2014/main" id="{21B85D4C-7A97-C528-478F-3036346EA5EE}"/>
              </a:ext>
            </a:extLst>
          </p:cNvPr>
          <p:cNvSpPr/>
          <p:nvPr/>
        </p:nvSpPr>
        <p:spPr>
          <a:xfrm>
            <a:off x="64806" y="3932785"/>
            <a:ext cx="3114657" cy="1218438"/>
          </a:xfrm>
          <a:prstGeom prst="wedgeRoundRectCallout">
            <a:avLst>
              <a:gd name="adj1" fmla="val 55005"/>
              <a:gd name="adj2" fmla="val 27313"/>
              <a:gd name="adj3" fmla="val 16667"/>
            </a:avLst>
          </a:prstGeom>
          <a:solidFill>
            <a:schemeClr val="lt1"/>
          </a:solidFill>
          <a:ln w="25400" cap="flat" cmpd="sng">
            <a:solidFill>
              <a:srgbClr val="1F2B48"/>
            </a:solidFill>
            <a:prstDash val="solid"/>
            <a:round/>
            <a:headEnd type="none" w="sm" len="sm"/>
            <a:tailEnd type="none" w="sm" len="sm"/>
          </a:ln>
        </p:spPr>
        <p:txBody>
          <a:bodyPr spcFirstLastPara="1" wrap="square" lIns="91425" tIns="45700" rIns="91425" bIns="45700" anchor="ctr" anchorCtr="0">
            <a:noAutofit/>
          </a:bodyPr>
          <a:lstStyle/>
          <a:p>
            <a:pPr marR="0" lvl="0" algn="l" defTabSz="914400" rtl="0" eaLnBrk="1" fontAlgn="auto" latinLnBrk="0" hangingPunct="1">
              <a:lnSpc>
                <a:spcPct val="100000"/>
              </a:lnSpc>
              <a:spcBef>
                <a:spcPts val="0"/>
              </a:spcBef>
              <a:spcAft>
                <a:spcPts val="0"/>
              </a:spcAft>
              <a:buClr>
                <a:srgbClr val="000000"/>
              </a:buClr>
              <a:buSzPts val="1400"/>
              <a:tabLst/>
              <a:defRPr/>
            </a:pPr>
            <a:r>
              <a:rPr kumimoji="0" lang="ja-JP" altLang="en-US" sz="1800" b="0" i="0" u="none" strike="noStrike" kern="0" cap="none" spc="0" normalizeH="0" baseline="0" noProof="0" dirty="0">
                <a:ln>
                  <a:noFill/>
                </a:ln>
                <a:solidFill>
                  <a:srgbClr val="0000FF"/>
                </a:solidFill>
                <a:effectLst/>
                <a:uLnTx/>
                <a:uFillTx/>
                <a:latin typeface="メイリオ" panose="020B0604030504040204" pitchFamily="50" charset="-128"/>
                <a:ea typeface="メイリオ" panose="020B0604030504040204" pitchFamily="50" charset="-128"/>
                <a:cs typeface="Arial"/>
                <a:sym typeface="Arial"/>
              </a:rPr>
              <a:t>例</a:t>
            </a:r>
            <a:endParaRPr kumimoji="0" lang="en-US" altLang="ja-JP" sz="1800" b="0" i="0" u="none" strike="noStrike" kern="0" cap="none" spc="0" normalizeH="0" baseline="0" noProof="0" dirty="0">
              <a:ln>
                <a:noFill/>
              </a:ln>
              <a:solidFill>
                <a:srgbClr val="0000FF"/>
              </a:solidFill>
              <a:effectLst/>
              <a:uLnTx/>
              <a:uFillTx/>
              <a:latin typeface="メイリオ" panose="020B0604030504040204" pitchFamily="50" charset="-128"/>
              <a:ea typeface="メイリオ" panose="020B0604030504040204" pitchFamily="50" charset="-128"/>
              <a:cs typeface="Arial"/>
              <a:sym typeface="Arial"/>
            </a:endParaRPr>
          </a:p>
          <a:p>
            <a:pPr marL="177800" lvl="0" indent="-177800">
              <a:buSzPts val="1400"/>
              <a:buFont typeface="Arial" panose="020B0604020202020204" pitchFamily="34" charset="0"/>
              <a:buChar char="•"/>
              <a:defRPr/>
            </a:pPr>
            <a:r>
              <a:rPr lang="ja-JP" altLang="en-US" sz="1800" dirty="0">
                <a:solidFill>
                  <a:srgbClr val="0000FF"/>
                </a:solidFill>
                <a:latin typeface="メイリオ" panose="020B0604030504040204" pitchFamily="50" charset="-128"/>
                <a:ea typeface="メイリオ" panose="020B0604030504040204" pitchFamily="50" charset="-128"/>
              </a:rPr>
              <a:t>マニュアルの実践</a:t>
            </a:r>
            <a:endParaRPr lang="en-US" altLang="ja-JP" sz="1800" dirty="0">
              <a:solidFill>
                <a:srgbClr val="0000FF"/>
              </a:solidFill>
              <a:latin typeface="メイリオ" panose="020B0604030504040204" pitchFamily="50" charset="-128"/>
              <a:ea typeface="メイリオ" panose="020B0604030504040204" pitchFamily="50" charset="-128"/>
            </a:endParaRPr>
          </a:p>
          <a:p>
            <a:pPr marL="177800" lvl="0" indent="-177800">
              <a:buSzPts val="1400"/>
              <a:buFont typeface="Arial" panose="020B0604020202020204" pitchFamily="34" charset="0"/>
              <a:buChar char="•"/>
              <a:defRPr/>
            </a:pPr>
            <a:r>
              <a:rPr lang="ja-JP" altLang="en-US" sz="1800" dirty="0">
                <a:solidFill>
                  <a:srgbClr val="0000FF"/>
                </a:solidFill>
                <a:latin typeface="メイリオ" panose="020B0604030504040204" pitchFamily="50" charset="-128"/>
                <a:ea typeface="メイリオ" panose="020B0604030504040204" pitchFamily="50" charset="-128"/>
              </a:rPr>
              <a:t>手順の習得・実践</a:t>
            </a:r>
            <a:endParaRPr lang="en-US" altLang="ja-JP" sz="1800" dirty="0">
              <a:solidFill>
                <a:srgbClr val="0000FF"/>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51007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nodeType="clickEffect">
                                  <p:stCondLst>
                                    <p:cond delay="0"/>
                                  </p:stCondLst>
                                  <p:childTnLst>
                                    <p:animEffect transition="out" filter="fade">
                                      <p:cBhvr>
                                        <p:cTn id="16" dur="500" tmFilter="0, 0; .2, .5; .8, .5; 1, 0"/>
                                        <p:tgtEl>
                                          <p:spTgt spid="6"/>
                                        </p:tgtEl>
                                      </p:cBhvr>
                                    </p:animEffect>
                                    <p:animScale>
                                      <p:cBhvr>
                                        <p:cTn id="17" dur="250" autoRev="1" fill="hold"/>
                                        <p:tgtEl>
                                          <p:spTgt spid="6"/>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mph" presetSubtype="0" fill="hold" nodeType="clickEffect">
                                  <p:stCondLst>
                                    <p:cond delay="0"/>
                                  </p:stCondLst>
                                  <p:childTnLst>
                                    <p:animEffect transition="out" filter="fade">
                                      <p:cBhvr>
                                        <p:cTn id="26" dur="500" tmFilter="0, 0; .2, .5; .8, .5; 1, 0"/>
                                        <p:tgtEl>
                                          <p:spTgt spid="9"/>
                                        </p:tgtEl>
                                      </p:cBhvr>
                                    </p:animEffect>
                                    <p:animScale>
                                      <p:cBhvr>
                                        <p:cTn id="27" dur="250" autoRev="1" fill="hold"/>
                                        <p:tgtEl>
                                          <p:spTgt spid="9"/>
                                        </p:tgtEl>
                                      </p:cBhvr>
                                      <p:by x="105000" y="105000"/>
                                    </p:animScale>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childTnLst>
                          </p:cTn>
                        </p:par>
                      </p:childTnLst>
                    </p:cTn>
                  </p:par>
                  <p:par>
                    <p:cTn id="33" fill="hold">
                      <p:stCondLst>
                        <p:cond delay="indefinite"/>
                      </p:stCondLst>
                      <p:childTnLst>
                        <p:par>
                          <p:cTn id="34" fill="hold">
                            <p:stCondLst>
                              <p:cond delay="0"/>
                            </p:stCondLst>
                            <p:childTnLst>
                              <p:par>
                                <p:cTn id="35" presetID="26" presetClass="emph" presetSubtype="0" fill="hold" nodeType="clickEffect">
                                  <p:stCondLst>
                                    <p:cond delay="0"/>
                                  </p:stCondLst>
                                  <p:childTnLst>
                                    <p:animEffect transition="out" filter="fade">
                                      <p:cBhvr>
                                        <p:cTn id="36" dur="500" tmFilter="0, 0; .2, .5; .8, .5; 1, 0"/>
                                        <p:tgtEl>
                                          <p:spTgt spid="3"/>
                                        </p:tgtEl>
                                      </p:cBhvr>
                                    </p:animEffect>
                                    <p:animScale>
                                      <p:cBhvr>
                                        <p:cTn id="37" dur="250" autoRev="1" fill="hold"/>
                                        <p:tgtEl>
                                          <p:spTgt spid="3"/>
                                        </p:tgtEl>
                                      </p:cBhvr>
                                      <p:by x="105000" y="105000"/>
                                    </p:animScale>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6" grpId="0" animBg="1"/>
      <p:bldP spid="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ナレッジ</a:t>
            </a:r>
            <a:r>
              <a:rPr lang="en-US" altLang="ja-JP" dirty="0"/>
              <a:t>×AI</a:t>
            </a:r>
            <a:r>
              <a:rPr lang="ja-JP" altLang="en-US" dirty="0"/>
              <a:t>のコンセプト</a:t>
            </a:r>
            <a:endParaRPr kumimoji="1" lang="ja-JP" altLang="en-US" dirty="0"/>
          </a:p>
        </p:txBody>
      </p:sp>
      <p:sp>
        <p:nvSpPr>
          <p:cNvPr id="4" name="スライド番号プレースホルダー 3"/>
          <p:cNvSpPr>
            <a:spLocks noGrp="1"/>
          </p:cNvSpPr>
          <p:nvPr>
            <p:ph type="sldNum" sz="quarter" idx="12"/>
          </p:nvPr>
        </p:nvSpPr>
        <p:spPr/>
        <p:txBody>
          <a:bodyPr/>
          <a:lstStyle/>
          <a:p>
            <a:fld id="{CB348CB8-A846-49A1-82E0-8AAD89E81CF6}" type="slidenum">
              <a:rPr kumimoji="1" lang="ja-JP" altLang="en-US" smtClean="0"/>
              <a:t>5</a:t>
            </a:fld>
            <a:endParaRPr kumimoji="1" lang="ja-JP" altLang="en-US" dirty="0"/>
          </a:p>
        </p:txBody>
      </p:sp>
      <p:sp>
        <p:nvSpPr>
          <p:cNvPr id="19" name="正方形/長方形 18">
            <a:extLst>
              <a:ext uri="{FF2B5EF4-FFF2-40B4-BE49-F238E27FC236}">
                <a16:creationId xmlns:a16="http://schemas.microsoft.com/office/drawing/2014/main" id="{361B0178-362F-B0B5-1F09-1433A96CD863}"/>
              </a:ext>
            </a:extLst>
          </p:cNvPr>
          <p:cNvSpPr/>
          <p:nvPr/>
        </p:nvSpPr>
        <p:spPr>
          <a:xfrm>
            <a:off x="2034105" y="1119451"/>
            <a:ext cx="8421570" cy="225353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defTabSz="685800">
              <a:defRPr/>
            </a:pPr>
            <a:endParaRPr kumimoji="1" lang="ja-JP" altLang="en-US" sz="1050">
              <a:solidFill>
                <a:srgbClr val="FFFFFF"/>
              </a:solidFill>
              <a:latin typeface="Arial"/>
              <a:ea typeface="ＭＳ Ｐゴシック" panose="020B0600070205080204" pitchFamily="50" charset="-128"/>
            </a:endParaRPr>
          </a:p>
        </p:txBody>
      </p:sp>
      <p:sp>
        <p:nvSpPr>
          <p:cNvPr id="21" name="正方形/長方形 20">
            <a:extLst>
              <a:ext uri="{FF2B5EF4-FFF2-40B4-BE49-F238E27FC236}">
                <a16:creationId xmlns:a16="http://schemas.microsoft.com/office/drawing/2014/main" id="{2F9213EE-0394-AAE0-998B-F1DAF5CB35FA}"/>
              </a:ext>
            </a:extLst>
          </p:cNvPr>
          <p:cNvSpPr/>
          <p:nvPr/>
        </p:nvSpPr>
        <p:spPr>
          <a:xfrm>
            <a:off x="2034105" y="3529210"/>
            <a:ext cx="8421570" cy="225353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defTabSz="685800">
              <a:defRPr/>
            </a:pPr>
            <a:endParaRPr kumimoji="1" lang="ja-JP" altLang="en-US" sz="1050">
              <a:solidFill>
                <a:srgbClr val="FFFFFF"/>
              </a:solidFill>
              <a:latin typeface="Arial"/>
              <a:ea typeface="ＭＳ Ｐゴシック" panose="020B0600070205080204" pitchFamily="50" charset="-128"/>
            </a:endParaRPr>
          </a:p>
        </p:txBody>
      </p:sp>
      <p:sp>
        <p:nvSpPr>
          <p:cNvPr id="24" name="正方形/長方形 23">
            <a:extLst>
              <a:ext uri="{FF2B5EF4-FFF2-40B4-BE49-F238E27FC236}">
                <a16:creationId xmlns:a16="http://schemas.microsoft.com/office/drawing/2014/main" id="{BAE86E91-EEF3-D804-DDB6-B393DEB1BBCC}"/>
              </a:ext>
            </a:extLst>
          </p:cNvPr>
          <p:cNvSpPr/>
          <p:nvPr/>
        </p:nvSpPr>
        <p:spPr>
          <a:xfrm>
            <a:off x="2114880" y="1186345"/>
            <a:ext cx="3860800" cy="20444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C8F1E558-39AC-43A8-4132-4DDA71F6E58D}"/>
              </a:ext>
            </a:extLst>
          </p:cNvPr>
          <p:cNvSpPr/>
          <p:nvPr/>
        </p:nvSpPr>
        <p:spPr>
          <a:xfrm>
            <a:off x="6429680" y="1197281"/>
            <a:ext cx="3860800" cy="20444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B170E638-97D6-7C94-584E-6EFB555C8909}"/>
              </a:ext>
            </a:extLst>
          </p:cNvPr>
          <p:cNvSpPr/>
          <p:nvPr/>
        </p:nvSpPr>
        <p:spPr>
          <a:xfrm>
            <a:off x="6429680" y="3669561"/>
            <a:ext cx="3860800" cy="20444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6274E2E1-3BD2-B75B-08EA-C45783D507D8}"/>
              </a:ext>
            </a:extLst>
          </p:cNvPr>
          <p:cNvSpPr/>
          <p:nvPr/>
        </p:nvSpPr>
        <p:spPr>
          <a:xfrm>
            <a:off x="2114880" y="3669560"/>
            <a:ext cx="3860800" cy="20444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8" name="グループ化 27">
            <a:extLst>
              <a:ext uri="{FF2B5EF4-FFF2-40B4-BE49-F238E27FC236}">
                <a16:creationId xmlns:a16="http://schemas.microsoft.com/office/drawing/2014/main" id="{384EAC0E-5674-7119-8FA8-38B7EB62B466}"/>
              </a:ext>
            </a:extLst>
          </p:cNvPr>
          <p:cNvGrpSpPr/>
          <p:nvPr/>
        </p:nvGrpSpPr>
        <p:grpSpPr>
          <a:xfrm>
            <a:off x="2017854" y="1287163"/>
            <a:ext cx="3075466" cy="2116914"/>
            <a:chOff x="2017854" y="1287163"/>
            <a:chExt cx="3075466" cy="2116914"/>
          </a:xfrm>
        </p:grpSpPr>
        <p:pic>
          <p:nvPicPr>
            <p:cNvPr id="29" name="図 28">
              <a:extLst>
                <a:ext uri="{FF2B5EF4-FFF2-40B4-BE49-F238E27FC236}">
                  <a16:creationId xmlns:a16="http://schemas.microsoft.com/office/drawing/2014/main" id="{E656CB62-BF38-788F-3F61-686073FEB3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5768" y="1446525"/>
              <a:ext cx="1957552" cy="1957552"/>
            </a:xfrm>
            <a:prstGeom prst="rect">
              <a:avLst/>
            </a:prstGeom>
          </p:spPr>
        </p:pic>
        <p:sp>
          <p:nvSpPr>
            <p:cNvPr id="30" name="コンテンツ プレースホルダー 2">
              <a:extLst>
                <a:ext uri="{FF2B5EF4-FFF2-40B4-BE49-F238E27FC236}">
                  <a16:creationId xmlns:a16="http://schemas.microsoft.com/office/drawing/2014/main" id="{B62E85C0-C559-A070-5165-13A28E179289}"/>
                </a:ext>
              </a:extLst>
            </p:cNvPr>
            <p:cNvSpPr txBox="1">
              <a:spLocks/>
            </p:cNvSpPr>
            <p:nvPr/>
          </p:nvSpPr>
          <p:spPr>
            <a:xfrm>
              <a:off x="2017854" y="1287163"/>
              <a:ext cx="1592616" cy="5008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400" b="1" kern="1200">
                  <a:solidFill>
                    <a:srgbClr val="3477B2"/>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None/>
              </a:pPr>
              <a:r>
                <a:rPr lang="ja-JP" altLang="en-US" dirty="0">
                  <a:solidFill>
                    <a:schemeClr val="tx1"/>
                  </a:solidFill>
                </a:rPr>
                <a:t>共同化</a:t>
              </a:r>
              <a:endParaRPr lang="en-US" altLang="ja-JP" dirty="0">
                <a:solidFill>
                  <a:schemeClr val="tx1"/>
                </a:solidFill>
              </a:endParaRPr>
            </a:p>
          </p:txBody>
        </p:sp>
      </p:grpSp>
      <p:grpSp>
        <p:nvGrpSpPr>
          <p:cNvPr id="32" name="グループ化 31">
            <a:extLst>
              <a:ext uri="{FF2B5EF4-FFF2-40B4-BE49-F238E27FC236}">
                <a16:creationId xmlns:a16="http://schemas.microsoft.com/office/drawing/2014/main" id="{7FDC128D-592F-7209-875D-41FC7D72A3F7}"/>
              </a:ext>
            </a:extLst>
          </p:cNvPr>
          <p:cNvGrpSpPr/>
          <p:nvPr/>
        </p:nvGrpSpPr>
        <p:grpSpPr>
          <a:xfrm>
            <a:off x="6244890" y="1287163"/>
            <a:ext cx="3180061" cy="2302270"/>
            <a:chOff x="6244890" y="1287163"/>
            <a:chExt cx="3180061" cy="2302270"/>
          </a:xfrm>
        </p:grpSpPr>
        <p:pic>
          <p:nvPicPr>
            <p:cNvPr id="33" name="図 32">
              <a:extLst>
                <a:ext uri="{FF2B5EF4-FFF2-40B4-BE49-F238E27FC236}">
                  <a16:creationId xmlns:a16="http://schemas.microsoft.com/office/drawing/2014/main" id="{AC9E4B03-76D3-BBD1-BC4F-1071EB962F86}"/>
                </a:ext>
              </a:extLst>
            </p:cNvPr>
            <p:cNvPicPr>
              <a:picLocks noChangeAspect="1"/>
            </p:cNvPicPr>
            <p:nvPr/>
          </p:nvPicPr>
          <p:blipFill>
            <a:blip r:embed="rId4"/>
            <a:stretch>
              <a:fillRect/>
            </a:stretch>
          </p:blipFill>
          <p:spPr>
            <a:xfrm>
              <a:off x="7131409" y="1295891"/>
              <a:ext cx="2293542" cy="2293542"/>
            </a:xfrm>
            <a:prstGeom prst="rect">
              <a:avLst/>
            </a:prstGeom>
          </p:spPr>
        </p:pic>
        <p:sp>
          <p:nvSpPr>
            <p:cNvPr id="34" name="コンテンツ プレースホルダー 2">
              <a:extLst>
                <a:ext uri="{FF2B5EF4-FFF2-40B4-BE49-F238E27FC236}">
                  <a16:creationId xmlns:a16="http://schemas.microsoft.com/office/drawing/2014/main" id="{8CF4CDA8-F2D3-88DF-7BBA-82ED321DA84D}"/>
                </a:ext>
              </a:extLst>
            </p:cNvPr>
            <p:cNvSpPr txBox="1">
              <a:spLocks/>
            </p:cNvSpPr>
            <p:nvPr/>
          </p:nvSpPr>
          <p:spPr>
            <a:xfrm>
              <a:off x="6244890" y="1287163"/>
              <a:ext cx="1592616" cy="5008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400" b="1" kern="1200">
                  <a:solidFill>
                    <a:srgbClr val="3477B2"/>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None/>
              </a:pPr>
              <a:r>
                <a:rPr lang="ja-JP" altLang="en-US" dirty="0">
                  <a:solidFill>
                    <a:schemeClr val="tx1"/>
                  </a:solidFill>
                </a:rPr>
                <a:t>表出化</a:t>
              </a:r>
              <a:endParaRPr lang="en-US" altLang="ja-JP" dirty="0">
                <a:solidFill>
                  <a:schemeClr val="tx1"/>
                </a:solidFill>
              </a:endParaRPr>
            </a:p>
          </p:txBody>
        </p:sp>
      </p:grpSp>
      <p:grpSp>
        <p:nvGrpSpPr>
          <p:cNvPr id="36" name="グループ化 35">
            <a:extLst>
              <a:ext uri="{FF2B5EF4-FFF2-40B4-BE49-F238E27FC236}">
                <a16:creationId xmlns:a16="http://schemas.microsoft.com/office/drawing/2014/main" id="{73142B16-43A7-CA53-FB4B-39522EA7556A}"/>
              </a:ext>
            </a:extLst>
          </p:cNvPr>
          <p:cNvGrpSpPr/>
          <p:nvPr/>
        </p:nvGrpSpPr>
        <p:grpSpPr>
          <a:xfrm>
            <a:off x="6248701" y="3337584"/>
            <a:ext cx="3128262" cy="2441389"/>
            <a:chOff x="6248701" y="3337584"/>
            <a:chExt cx="3128262" cy="2441389"/>
          </a:xfrm>
        </p:grpSpPr>
        <p:pic>
          <p:nvPicPr>
            <p:cNvPr id="37" name="Picture 2" descr="付箋紙を整理するビジネスマンのイラスト">
              <a:extLst>
                <a:ext uri="{FF2B5EF4-FFF2-40B4-BE49-F238E27FC236}">
                  <a16:creationId xmlns:a16="http://schemas.microsoft.com/office/drawing/2014/main" id="{4A02248B-5A70-C889-3807-B07D842BCD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42166" y="3337584"/>
              <a:ext cx="2134797" cy="2134797"/>
            </a:xfrm>
            <a:prstGeom prst="rect">
              <a:avLst/>
            </a:prstGeom>
            <a:noFill/>
            <a:extLst>
              <a:ext uri="{909E8E84-426E-40DD-AFC4-6F175D3DCCD1}">
                <a14:hiddenFill xmlns:a14="http://schemas.microsoft.com/office/drawing/2010/main">
                  <a:solidFill>
                    <a:srgbClr val="FFFFFF"/>
                  </a:solidFill>
                </a14:hiddenFill>
              </a:ext>
            </a:extLst>
          </p:spPr>
        </p:pic>
        <p:sp>
          <p:nvSpPr>
            <p:cNvPr id="38" name="コンテンツ プレースホルダー 2">
              <a:extLst>
                <a:ext uri="{FF2B5EF4-FFF2-40B4-BE49-F238E27FC236}">
                  <a16:creationId xmlns:a16="http://schemas.microsoft.com/office/drawing/2014/main" id="{00D5CCDF-7263-8B10-276D-E7AA44F44197}"/>
                </a:ext>
              </a:extLst>
            </p:cNvPr>
            <p:cNvSpPr txBox="1">
              <a:spLocks/>
            </p:cNvSpPr>
            <p:nvPr/>
          </p:nvSpPr>
          <p:spPr>
            <a:xfrm>
              <a:off x="6248701" y="5278172"/>
              <a:ext cx="1592616" cy="5008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400" b="1" kern="1200">
                  <a:solidFill>
                    <a:srgbClr val="3477B2"/>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None/>
              </a:pPr>
              <a:r>
                <a:rPr lang="ja-JP" altLang="en-US" dirty="0">
                  <a:solidFill>
                    <a:schemeClr val="tx1"/>
                  </a:solidFill>
                </a:rPr>
                <a:t>結合化</a:t>
              </a:r>
              <a:endParaRPr lang="en-US" altLang="ja-JP" dirty="0">
                <a:solidFill>
                  <a:schemeClr val="tx1"/>
                </a:solidFill>
              </a:endParaRPr>
            </a:p>
          </p:txBody>
        </p:sp>
      </p:grpSp>
      <p:grpSp>
        <p:nvGrpSpPr>
          <p:cNvPr id="47" name="グループ化 46">
            <a:extLst>
              <a:ext uri="{FF2B5EF4-FFF2-40B4-BE49-F238E27FC236}">
                <a16:creationId xmlns:a16="http://schemas.microsoft.com/office/drawing/2014/main" id="{F2046E36-BAC2-8DAB-1961-92F0966D94B5}"/>
              </a:ext>
            </a:extLst>
          </p:cNvPr>
          <p:cNvGrpSpPr/>
          <p:nvPr/>
        </p:nvGrpSpPr>
        <p:grpSpPr>
          <a:xfrm>
            <a:off x="2017854" y="3526611"/>
            <a:ext cx="3028656" cy="2244442"/>
            <a:chOff x="2017854" y="3526611"/>
            <a:chExt cx="3028656" cy="2244442"/>
          </a:xfrm>
        </p:grpSpPr>
        <p:pic>
          <p:nvPicPr>
            <p:cNvPr id="51" name="図 50">
              <a:extLst>
                <a:ext uri="{FF2B5EF4-FFF2-40B4-BE49-F238E27FC236}">
                  <a16:creationId xmlns:a16="http://schemas.microsoft.com/office/drawing/2014/main" id="{DF52D356-2B6B-C609-D6F1-38A4DFDBFD85}"/>
                </a:ext>
              </a:extLst>
            </p:cNvPr>
            <p:cNvPicPr>
              <a:picLocks noChangeAspect="1"/>
            </p:cNvPicPr>
            <p:nvPr/>
          </p:nvPicPr>
          <p:blipFill>
            <a:blip r:embed="rId6"/>
            <a:stretch>
              <a:fillRect/>
            </a:stretch>
          </p:blipFill>
          <p:spPr>
            <a:xfrm>
              <a:off x="3009088" y="3526611"/>
              <a:ext cx="2037422" cy="2037422"/>
            </a:xfrm>
            <a:prstGeom prst="rect">
              <a:avLst/>
            </a:prstGeom>
          </p:spPr>
        </p:pic>
        <p:sp>
          <p:nvSpPr>
            <p:cNvPr id="52" name="コンテンツ プレースホルダー 2">
              <a:extLst>
                <a:ext uri="{FF2B5EF4-FFF2-40B4-BE49-F238E27FC236}">
                  <a16:creationId xmlns:a16="http://schemas.microsoft.com/office/drawing/2014/main" id="{2B3FF094-88D3-D24D-8820-7BD792447456}"/>
                </a:ext>
              </a:extLst>
            </p:cNvPr>
            <p:cNvSpPr txBox="1">
              <a:spLocks/>
            </p:cNvSpPr>
            <p:nvPr/>
          </p:nvSpPr>
          <p:spPr>
            <a:xfrm>
              <a:off x="2017854" y="5270252"/>
              <a:ext cx="1592616" cy="5008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400" b="1" kern="1200">
                  <a:solidFill>
                    <a:srgbClr val="3477B2"/>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None/>
              </a:pPr>
              <a:r>
                <a:rPr lang="ja-JP" altLang="en-US" dirty="0">
                  <a:solidFill>
                    <a:schemeClr val="tx1"/>
                  </a:solidFill>
                </a:rPr>
                <a:t>内面化</a:t>
              </a:r>
              <a:endParaRPr lang="en-US" altLang="ja-JP" dirty="0">
                <a:solidFill>
                  <a:schemeClr val="tx1"/>
                </a:solidFill>
              </a:endParaRPr>
            </a:p>
          </p:txBody>
        </p:sp>
      </p:grpSp>
      <p:sp>
        <p:nvSpPr>
          <p:cNvPr id="54" name="右矢印 19">
            <a:extLst>
              <a:ext uri="{FF2B5EF4-FFF2-40B4-BE49-F238E27FC236}">
                <a16:creationId xmlns:a16="http://schemas.microsoft.com/office/drawing/2014/main" id="{66319EC1-73BD-5BE2-6953-7F5EC1E3F665}"/>
              </a:ext>
            </a:extLst>
          </p:cNvPr>
          <p:cNvSpPr/>
          <p:nvPr/>
        </p:nvSpPr>
        <p:spPr>
          <a:xfrm>
            <a:off x="6106526" y="1982598"/>
            <a:ext cx="204536" cy="449769"/>
          </a:xfrm>
          <a:prstGeom prst="rightArrow">
            <a:avLst>
              <a:gd name="adj1" fmla="val 50000"/>
              <a:gd name="adj2" fmla="val 10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右矢印 47">
            <a:extLst>
              <a:ext uri="{FF2B5EF4-FFF2-40B4-BE49-F238E27FC236}">
                <a16:creationId xmlns:a16="http://schemas.microsoft.com/office/drawing/2014/main" id="{B0C7A6F1-B429-680D-EA8D-AF0905CF86CC}"/>
              </a:ext>
            </a:extLst>
          </p:cNvPr>
          <p:cNvSpPr/>
          <p:nvPr/>
        </p:nvSpPr>
        <p:spPr>
          <a:xfrm flipH="1" flipV="1">
            <a:off x="6058301" y="4588337"/>
            <a:ext cx="204536" cy="449769"/>
          </a:xfrm>
          <a:prstGeom prst="rightArrow">
            <a:avLst>
              <a:gd name="adj1" fmla="val 50000"/>
              <a:gd name="adj2" fmla="val 10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右矢印 48">
            <a:extLst>
              <a:ext uri="{FF2B5EF4-FFF2-40B4-BE49-F238E27FC236}">
                <a16:creationId xmlns:a16="http://schemas.microsoft.com/office/drawing/2014/main" id="{BEDBE0EC-2A31-F42F-898A-12906C14E948}"/>
              </a:ext>
            </a:extLst>
          </p:cNvPr>
          <p:cNvSpPr/>
          <p:nvPr/>
        </p:nvSpPr>
        <p:spPr>
          <a:xfrm rot="16200000">
            <a:off x="3955835" y="3210136"/>
            <a:ext cx="204536" cy="449769"/>
          </a:xfrm>
          <a:prstGeom prst="rightArrow">
            <a:avLst>
              <a:gd name="adj1" fmla="val 50000"/>
              <a:gd name="adj2" fmla="val 10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右矢印 49">
            <a:extLst>
              <a:ext uri="{FF2B5EF4-FFF2-40B4-BE49-F238E27FC236}">
                <a16:creationId xmlns:a16="http://schemas.microsoft.com/office/drawing/2014/main" id="{76FF9664-7D7F-0012-0E8F-1F9AEFFD7483}"/>
              </a:ext>
            </a:extLst>
          </p:cNvPr>
          <p:cNvSpPr/>
          <p:nvPr/>
        </p:nvSpPr>
        <p:spPr>
          <a:xfrm rot="5400000">
            <a:off x="8293429" y="3225859"/>
            <a:ext cx="204536" cy="449769"/>
          </a:xfrm>
          <a:prstGeom prst="rightArrow">
            <a:avLst>
              <a:gd name="adj1" fmla="val 50000"/>
              <a:gd name="adj2" fmla="val 10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矢印: 折線 57">
            <a:extLst>
              <a:ext uri="{FF2B5EF4-FFF2-40B4-BE49-F238E27FC236}">
                <a16:creationId xmlns:a16="http://schemas.microsoft.com/office/drawing/2014/main" id="{AC6DDACE-E932-8A16-DD2A-82B540E63957}"/>
              </a:ext>
            </a:extLst>
          </p:cNvPr>
          <p:cNvSpPr/>
          <p:nvPr/>
        </p:nvSpPr>
        <p:spPr>
          <a:xfrm rot="5400000">
            <a:off x="6228346" y="2744784"/>
            <a:ext cx="565414" cy="633651"/>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9" name="矢印: 折線 58">
            <a:extLst>
              <a:ext uri="{FF2B5EF4-FFF2-40B4-BE49-F238E27FC236}">
                <a16:creationId xmlns:a16="http://schemas.microsoft.com/office/drawing/2014/main" id="{A8424248-CA21-06E8-BFC7-24347DDFF51A}"/>
              </a:ext>
            </a:extLst>
          </p:cNvPr>
          <p:cNvSpPr/>
          <p:nvPr/>
        </p:nvSpPr>
        <p:spPr>
          <a:xfrm rot="10800000">
            <a:off x="6199867" y="3449132"/>
            <a:ext cx="565414" cy="633651"/>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0" name="矢印: 折線 59">
            <a:extLst>
              <a:ext uri="{FF2B5EF4-FFF2-40B4-BE49-F238E27FC236}">
                <a16:creationId xmlns:a16="http://schemas.microsoft.com/office/drawing/2014/main" id="{6F011F56-91D4-E916-B7F2-0F69A5FF2C06}"/>
              </a:ext>
            </a:extLst>
          </p:cNvPr>
          <p:cNvSpPr/>
          <p:nvPr/>
        </p:nvSpPr>
        <p:spPr>
          <a:xfrm rot="16200000">
            <a:off x="5522743" y="3425523"/>
            <a:ext cx="565414" cy="633651"/>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1" name="矢印: 折線 60">
            <a:extLst>
              <a:ext uri="{FF2B5EF4-FFF2-40B4-BE49-F238E27FC236}">
                <a16:creationId xmlns:a16="http://schemas.microsoft.com/office/drawing/2014/main" id="{50E3B2B8-179D-0667-EE70-61B1824F0D73}"/>
              </a:ext>
            </a:extLst>
          </p:cNvPr>
          <p:cNvSpPr/>
          <p:nvPr/>
        </p:nvSpPr>
        <p:spPr>
          <a:xfrm>
            <a:off x="5559304" y="2722086"/>
            <a:ext cx="565414" cy="633651"/>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48" name="Google Shape;339;p30">
            <a:extLst>
              <a:ext uri="{FF2B5EF4-FFF2-40B4-BE49-F238E27FC236}">
                <a16:creationId xmlns:a16="http://schemas.microsoft.com/office/drawing/2014/main" id="{5E1C7284-5196-3793-181F-43989232C184}"/>
              </a:ext>
            </a:extLst>
          </p:cNvPr>
          <p:cNvSpPr txBox="1"/>
          <p:nvPr/>
        </p:nvSpPr>
        <p:spPr>
          <a:xfrm>
            <a:off x="2820736" y="2638703"/>
            <a:ext cx="6044016" cy="1706585"/>
          </a:xfrm>
          <a:prstGeom prst="rect">
            <a:avLst/>
          </a:prstGeom>
          <a:solidFill>
            <a:srgbClr val="FFFFFF">
              <a:alpha val="84000"/>
            </a:srgbClr>
          </a:solidFill>
          <a:ln w="50800" cap="flat" cmpd="sng">
            <a:noFill/>
            <a:prstDash val="solid"/>
            <a:miter lim="800000"/>
            <a:headEnd type="none" w="sm" len="sm"/>
            <a:tailEnd type="none" w="sm" len="sm"/>
          </a:ln>
        </p:spPr>
        <p:txBody>
          <a:bodyPr spcFirstLastPara="1" wrap="square" lIns="315675" tIns="288000" rIns="315675" bIns="0" anchor="ctr" anchorCtr="1">
            <a:spAutoFit/>
          </a:bodyPr>
          <a:lstStyle/>
          <a:p>
            <a:pPr marL="0" marR="0" lvl="0" indent="0" algn="dist" rtl="0">
              <a:lnSpc>
                <a:spcPct val="80000"/>
              </a:lnSpc>
              <a:spcBef>
                <a:spcPts val="0"/>
              </a:spcBef>
              <a:spcAft>
                <a:spcPts val="0"/>
              </a:spcAft>
              <a:buClr>
                <a:srgbClr val="000000"/>
              </a:buClr>
              <a:buSzPts val="2585"/>
              <a:buFont typeface="Arial"/>
              <a:buNone/>
            </a:pPr>
            <a:r>
              <a:rPr lang="ja-JP" altLang="en-US" sz="11500" b="1" i="0" u="none" strike="noStrike" cap="none" dirty="0">
                <a:solidFill>
                  <a:schemeClr val="tx1">
                    <a:lumMod val="95000"/>
                    <a:lumOff val="5000"/>
                  </a:schemeClr>
                </a:solidFill>
                <a:latin typeface="メイリオ" panose="020B0604030504040204" pitchFamily="50" charset="-128"/>
                <a:ea typeface="メイリオ" panose="020B0604030504040204" pitchFamily="50" charset="-128"/>
                <a:sym typeface="Arial"/>
              </a:rPr>
              <a:t>生成</a:t>
            </a:r>
            <a:r>
              <a:rPr lang="en-US" altLang="ja-JP" sz="11500" b="1" i="0" u="none" strike="noStrike" cap="none" dirty="0">
                <a:solidFill>
                  <a:schemeClr val="tx1">
                    <a:lumMod val="95000"/>
                    <a:lumOff val="5000"/>
                  </a:schemeClr>
                </a:solidFill>
                <a:latin typeface="メイリオ" panose="020B0604030504040204" pitchFamily="50" charset="-128"/>
                <a:ea typeface="メイリオ" panose="020B0604030504040204" pitchFamily="50" charset="-128"/>
                <a:sym typeface="Arial"/>
              </a:rPr>
              <a:t>AI</a:t>
            </a:r>
            <a:endParaRPr sz="11500" b="1" i="0" u="none" strike="noStrike" cap="none" dirty="0">
              <a:solidFill>
                <a:schemeClr val="tx1">
                  <a:lumMod val="95000"/>
                  <a:lumOff val="5000"/>
                </a:schemeClr>
              </a:solidFill>
              <a:latin typeface="メイリオ" panose="020B0604030504040204" pitchFamily="50" charset="-128"/>
              <a:ea typeface="メイリオ" panose="020B0604030504040204" pitchFamily="50" charset="-128"/>
              <a:sym typeface="Arial"/>
            </a:endParaRPr>
          </a:p>
        </p:txBody>
      </p:sp>
      <p:sp>
        <p:nvSpPr>
          <p:cNvPr id="2049" name="角丸四角形 64">
            <a:extLst>
              <a:ext uri="{FF2B5EF4-FFF2-40B4-BE49-F238E27FC236}">
                <a16:creationId xmlns:a16="http://schemas.microsoft.com/office/drawing/2014/main" id="{0AF07F88-A2BF-373B-ECD2-638CFDBC5ADE}"/>
              </a:ext>
            </a:extLst>
          </p:cNvPr>
          <p:cNvSpPr/>
          <p:nvPr/>
        </p:nvSpPr>
        <p:spPr>
          <a:xfrm>
            <a:off x="4996287" y="4188934"/>
            <a:ext cx="1089459" cy="881959"/>
          </a:xfrm>
          <a:prstGeom prst="roundRect">
            <a:avLst/>
          </a:prstGeom>
          <a:solidFill>
            <a:srgbClr val="B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1" name="図 2050">
            <a:extLst>
              <a:ext uri="{FF2B5EF4-FFF2-40B4-BE49-F238E27FC236}">
                <a16:creationId xmlns:a16="http://schemas.microsoft.com/office/drawing/2014/main" id="{AC1CD24C-4012-E502-BC73-12852F8A3E6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25136" y="4243255"/>
            <a:ext cx="791424" cy="791424"/>
          </a:xfrm>
          <a:prstGeom prst="rect">
            <a:avLst/>
          </a:prstGeom>
        </p:spPr>
      </p:pic>
    </p:spTree>
    <p:extLst>
      <p:ext uri="{BB962C8B-B14F-4D97-AF65-F5344CB8AC3E}">
        <p14:creationId xmlns:p14="http://schemas.microsoft.com/office/powerpoint/2010/main" val="2971256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48"/>
                                        </p:tgtEl>
                                        <p:attrNameLst>
                                          <p:attrName>style.visibility</p:attrName>
                                        </p:attrNameLst>
                                      </p:cBhvr>
                                      <p:to>
                                        <p:strVal val="visible"/>
                                      </p:to>
                                    </p:set>
                                    <p:animEffect transition="in" filter="fade">
                                      <p:cBhvr>
                                        <p:cTn id="7" dur="500"/>
                                        <p:tgtEl>
                                          <p:spTgt spid="2048"/>
                                        </p:tgtEl>
                                      </p:cBhvr>
                                    </p:animEffect>
                                  </p:childTnLst>
                                </p:cTn>
                              </p:par>
                              <p:par>
                                <p:cTn id="8" presetID="10" presetClass="entr" presetSubtype="0" fill="hold" nodeType="withEffect">
                                  <p:stCondLst>
                                    <p:cond delay="0"/>
                                  </p:stCondLst>
                                  <p:childTnLst>
                                    <p:set>
                                      <p:cBhvr>
                                        <p:cTn id="9" dur="1" fill="hold">
                                          <p:stCondLst>
                                            <p:cond delay="0"/>
                                          </p:stCondLst>
                                        </p:cTn>
                                        <p:tgtEl>
                                          <p:spTgt spid="2051"/>
                                        </p:tgtEl>
                                        <p:attrNameLst>
                                          <p:attrName>style.visibility</p:attrName>
                                        </p:attrNameLst>
                                      </p:cBhvr>
                                      <p:to>
                                        <p:strVal val="visible"/>
                                      </p:to>
                                    </p:set>
                                    <p:animEffect transition="in" filter="fade">
                                      <p:cBhvr>
                                        <p:cTn id="10" dur="500"/>
                                        <p:tgtEl>
                                          <p:spTgt spid="205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49"/>
                                        </p:tgtEl>
                                        <p:attrNameLst>
                                          <p:attrName>style.visibility</p:attrName>
                                        </p:attrNameLst>
                                      </p:cBhvr>
                                      <p:to>
                                        <p:strVal val="visible"/>
                                      </p:to>
                                    </p:set>
                                    <p:animEffect transition="in" filter="fade">
                                      <p:cBhvr>
                                        <p:cTn id="13" dur="500"/>
                                        <p:tgtEl>
                                          <p:spTgt spid="204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048" grpId="0" animBg="1"/>
      <p:bldP spid="2049" grpId="0" animBg="1"/>
    </p:bldLst>
  </p:timing>
</p:sld>
</file>

<file path=ppt/theme/theme1.xml><?xml version="1.0" encoding="utf-8"?>
<a:theme xmlns:a="http://schemas.openxmlformats.org/drawingml/2006/main" name="1_Office テーマ">
  <a:themeElements>
    <a:clrScheme name="暖かみのある青">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38224</TotalTime>
  <Words>1107</Words>
  <Application>Microsoft Office PowerPoint</Application>
  <PresentationFormat>ワイド画面</PresentationFormat>
  <Paragraphs>318</Paragraphs>
  <Slides>5</Slides>
  <Notes>5</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5</vt:i4>
      </vt:variant>
    </vt:vector>
  </HeadingPairs>
  <TitlesOfParts>
    <vt:vector size="13" baseType="lpstr">
      <vt:lpstr>Google Sans</vt:lpstr>
      <vt:lpstr>メイリオ</vt:lpstr>
      <vt:lpstr>メイリオ</vt:lpstr>
      <vt:lpstr>游ゴシック</vt:lpstr>
      <vt:lpstr>游ゴシック Light</vt:lpstr>
      <vt:lpstr>Arial</vt:lpstr>
      <vt:lpstr>1_Office テーマ</vt:lpstr>
      <vt:lpstr>Office テーマ</vt:lpstr>
      <vt:lpstr>PowerPoint プレゼンテーション</vt:lpstr>
      <vt:lpstr>業務におけるナレッジとは</vt:lpstr>
      <vt:lpstr> ナレッジの種類</vt:lpstr>
      <vt:lpstr>ナレッジマネジメント　SECIモデル</vt:lpstr>
      <vt:lpstr>ナレッジ×AIのコンセプト</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カスタマーサポートのDX ～お客様との関係はサポートからサクセスへ～</dc:title>
  <dc:creator>秋山義郎</dc:creator>
  <cp:lastModifiedBy>藤原 俊行</cp:lastModifiedBy>
  <cp:revision>2036</cp:revision>
  <dcterms:created xsi:type="dcterms:W3CDTF">2019-10-28T02:17:33Z</dcterms:created>
  <dcterms:modified xsi:type="dcterms:W3CDTF">2024-12-24T09:10:32Z</dcterms:modified>
</cp:coreProperties>
</file>