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80" r:id="rId3"/>
    <p:sldId id="282"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6B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90" d="100"/>
          <a:sy n="90" d="100"/>
        </p:scale>
        <p:origin x="8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99CFB9-3DBB-482B-8869-3184580DC33C}" type="doc">
      <dgm:prSet loTypeId="urn:microsoft.com/office/officeart/2005/8/layout/hierarchy1" loCatId="hierarchy" qsTypeId="urn:microsoft.com/office/officeart/2005/8/quickstyle/simple2" qsCatId="simple" csTypeId="urn:microsoft.com/office/officeart/2005/8/colors/colorful1" csCatId="colorful" phldr="1"/>
      <dgm:spPr/>
      <dgm:t>
        <a:bodyPr/>
        <a:lstStyle/>
        <a:p>
          <a:endParaRPr lang="en-US"/>
        </a:p>
      </dgm:t>
    </dgm:pt>
    <dgm:pt modelId="{A5054164-9041-4362-BCBF-4C03951C3EF9}">
      <dgm:prSet custT="1"/>
      <dgm:spPr/>
      <dgm:t>
        <a:bodyPr/>
        <a:lstStyle/>
        <a:p>
          <a:pPr algn="l"/>
          <a:r>
            <a:rPr lang="ja-JP" altLang="en-US" sz="2400" b="1" dirty="0"/>
            <a:t>アクセラテクノロジ株式会社</a:t>
          </a:r>
          <a:br>
            <a:rPr lang="en-US" altLang="ja-JP" sz="2400" b="1" dirty="0"/>
          </a:br>
          <a:r>
            <a:rPr lang="ja-JP" altLang="en-US" sz="2400" b="1" dirty="0"/>
            <a:t>営業推進グループ</a:t>
          </a:r>
          <a:br>
            <a:rPr lang="ja-JP" altLang="en-US" sz="2400" dirty="0"/>
          </a:br>
          <a:r>
            <a:rPr lang="en-US" sz="2400" dirty="0"/>
            <a:t>marketing@accelatech.com</a:t>
          </a:r>
          <a:br>
            <a:rPr lang="en-US" sz="2400" dirty="0"/>
          </a:br>
          <a:r>
            <a:rPr lang="ja-JP" altLang="en-US" sz="2400" b="1" dirty="0"/>
            <a:t>担当：藤原 俊行</a:t>
          </a:r>
          <a:endParaRPr lang="en-US" sz="2400" dirty="0"/>
        </a:p>
      </dgm:t>
    </dgm:pt>
    <dgm:pt modelId="{16E39255-6950-45DC-947D-E4966A9D9556}" type="parTrans" cxnId="{316C9C10-E291-4640-BF0A-A07628E0EEEF}">
      <dgm:prSet/>
      <dgm:spPr/>
      <dgm:t>
        <a:bodyPr/>
        <a:lstStyle/>
        <a:p>
          <a:endParaRPr lang="en-US"/>
        </a:p>
      </dgm:t>
    </dgm:pt>
    <dgm:pt modelId="{CA587EA1-D1CC-4478-BA33-8B01558AF9A5}" type="sibTrans" cxnId="{316C9C10-E291-4640-BF0A-A07628E0EEEF}">
      <dgm:prSet/>
      <dgm:spPr/>
      <dgm:t>
        <a:bodyPr/>
        <a:lstStyle/>
        <a:p>
          <a:endParaRPr lang="en-US"/>
        </a:p>
      </dgm:t>
    </dgm:pt>
    <dgm:pt modelId="{E2DA90D1-82B6-4477-95DC-D200EFC8DB4F}" type="pres">
      <dgm:prSet presAssocID="{A399CFB9-3DBB-482B-8869-3184580DC33C}" presName="hierChild1" presStyleCnt="0">
        <dgm:presLayoutVars>
          <dgm:chPref val="1"/>
          <dgm:dir/>
          <dgm:animOne val="branch"/>
          <dgm:animLvl val="lvl"/>
          <dgm:resizeHandles/>
        </dgm:presLayoutVars>
      </dgm:prSet>
      <dgm:spPr/>
    </dgm:pt>
    <dgm:pt modelId="{52B22165-74E0-4EA1-ACB1-988DCDCE995B}" type="pres">
      <dgm:prSet presAssocID="{A5054164-9041-4362-BCBF-4C03951C3EF9}" presName="hierRoot1" presStyleCnt="0"/>
      <dgm:spPr/>
    </dgm:pt>
    <dgm:pt modelId="{ECE525C8-9727-49A1-A87D-118AE984FF27}" type="pres">
      <dgm:prSet presAssocID="{A5054164-9041-4362-BCBF-4C03951C3EF9}" presName="composite" presStyleCnt="0"/>
      <dgm:spPr/>
    </dgm:pt>
    <dgm:pt modelId="{79EABE47-B335-4148-B415-FA848F66E361}" type="pres">
      <dgm:prSet presAssocID="{A5054164-9041-4362-BCBF-4C03951C3EF9}" presName="background" presStyleLbl="node0" presStyleIdx="0" presStyleCnt="1"/>
      <dgm:spPr/>
    </dgm:pt>
    <dgm:pt modelId="{89CF74B0-3CBB-40D7-9EB5-51BDA33B7E0F}" type="pres">
      <dgm:prSet presAssocID="{A5054164-9041-4362-BCBF-4C03951C3EF9}" presName="text" presStyleLbl="fgAcc0" presStyleIdx="0" presStyleCnt="1">
        <dgm:presLayoutVars>
          <dgm:chPref val="3"/>
        </dgm:presLayoutVars>
      </dgm:prSet>
      <dgm:spPr/>
    </dgm:pt>
    <dgm:pt modelId="{D4B06835-9975-443A-A896-FDE3E8CC51BB}" type="pres">
      <dgm:prSet presAssocID="{A5054164-9041-4362-BCBF-4C03951C3EF9}" presName="hierChild2" presStyleCnt="0"/>
      <dgm:spPr/>
    </dgm:pt>
  </dgm:ptLst>
  <dgm:cxnLst>
    <dgm:cxn modelId="{316C9C10-E291-4640-BF0A-A07628E0EEEF}" srcId="{A399CFB9-3DBB-482B-8869-3184580DC33C}" destId="{A5054164-9041-4362-BCBF-4C03951C3EF9}" srcOrd="0" destOrd="0" parTransId="{16E39255-6950-45DC-947D-E4966A9D9556}" sibTransId="{CA587EA1-D1CC-4478-BA33-8B01558AF9A5}"/>
    <dgm:cxn modelId="{8057B636-806E-4DF9-9821-977FD0878D9C}" type="presOf" srcId="{A5054164-9041-4362-BCBF-4C03951C3EF9}" destId="{89CF74B0-3CBB-40D7-9EB5-51BDA33B7E0F}" srcOrd="0" destOrd="0" presId="urn:microsoft.com/office/officeart/2005/8/layout/hierarchy1"/>
    <dgm:cxn modelId="{37DE46EF-A295-4963-98ED-91EFB7B4B460}" type="presOf" srcId="{A399CFB9-3DBB-482B-8869-3184580DC33C}" destId="{E2DA90D1-82B6-4477-95DC-D200EFC8DB4F}" srcOrd="0" destOrd="0" presId="urn:microsoft.com/office/officeart/2005/8/layout/hierarchy1"/>
    <dgm:cxn modelId="{12E5BE68-3318-4378-86E3-0658ACE90586}" type="presParOf" srcId="{E2DA90D1-82B6-4477-95DC-D200EFC8DB4F}" destId="{52B22165-74E0-4EA1-ACB1-988DCDCE995B}" srcOrd="0" destOrd="0" presId="urn:microsoft.com/office/officeart/2005/8/layout/hierarchy1"/>
    <dgm:cxn modelId="{D68EE9BB-A8C7-4398-9841-722720E21EFE}" type="presParOf" srcId="{52B22165-74E0-4EA1-ACB1-988DCDCE995B}" destId="{ECE525C8-9727-49A1-A87D-118AE984FF27}" srcOrd="0" destOrd="0" presId="urn:microsoft.com/office/officeart/2005/8/layout/hierarchy1"/>
    <dgm:cxn modelId="{150488CE-24B2-4B55-B6DF-9BAA08E953E2}" type="presParOf" srcId="{ECE525C8-9727-49A1-A87D-118AE984FF27}" destId="{79EABE47-B335-4148-B415-FA848F66E361}" srcOrd="0" destOrd="0" presId="urn:microsoft.com/office/officeart/2005/8/layout/hierarchy1"/>
    <dgm:cxn modelId="{33189426-3A68-4201-A2DF-B5605E6E55F5}" type="presParOf" srcId="{ECE525C8-9727-49A1-A87D-118AE984FF27}" destId="{89CF74B0-3CBB-40D7-9EB5-51BDA33B7E0F}" srcOrd="1" destOrd="0" presId="urn:microsoft.com/office/officeart/2005/8/layout/hierarchy1"/>
    <dgm:cxn modelId="{2F9D4BDB-B4F6-4B6A-9F91-853754A9BEE3}" type="presParOf" srcId="{52B22165-74E0-4EA1-ACB1-988DCDCE995B}" destId="{D4B06835-9975-443A-A896-FDE3E8CC51B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ABE47-B335-4148-B415-FA848F66E361}">
      <dsp:nvSpPr>
        <dsp:cNvPr id="0" name=""/>
        <dsp:cNvSpPr/>
      </dsp:nvSpPr>
      <dsp:spPr>
        <a:xfrm>
          <a:off x="0" y="364930"/>
          <a:ext cx="4502290" cy="28589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9CF74B0-3CBB-40D7-9EB5-51BDA33B7E0F}">
      <dsp:nvSpPr>
        <dsp:cNvPr id="0" name=""/>
        <dsp:cNvSpPr/>
      </dsp:nvSpPr>
      <dsp:spPr>
        <a:xfrm>
          <a:off x="500254" y="840172"/>
          <a:ext cx="4502290" cy="285895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ja-JP" altLang="en-US" sz="2400" b="1" kern="1200" dirty="0"/>
            <a:t>アクセラテクノロジ株式会社</a:t>
          </a:r>
          <a:br>
            <a:rPr lang="en-US" altLang="ja-JP" sz="2400" b="1" kern="1200" dirty="0"/>
          </a:br>
          <a:r>
            <a:rPr lang="ja-JP" altLang="en-US" sz="2400" b="1" kern="1200" dirty="0"/>
            <a:t>営業推進グループ</a:t>
          </a:r>
          <a:br>
            <a:rPr lang="ja-JP" altLang="en-US" sz="2400" kern="1200" dirty="0"/>
          </a:br>
          <a:r>
            <a:rPr lang="en-US" sz="2400" kern="1200" dirty="0"/>
            <a:t>marketing@accelatech.com</a:t>
          </a:r>
          <a:br>
            <a:rPr lang="en-US" sz="2400" kern="1200" dirty="0"/>
          </a:br>
          <a:r>
            <a:rPr lang="ja-JP" altLang="en-US" sz="2400" b="1" kern="1200" dirty="0"/>
            <a:t>担当：藤原 俊行</a:t>
          </a:r>
          <a:endParaRPr lang="en-US" sz="2400" kern="1200" dirty="0"/>
        </a:p>
      </dsp:txBody>
      <dsp:txXfrm>
        <a:off x="583990" y="923908"/>
        <a:ext cx="4334818" cy="26914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024F60-68EC-48DD-BC05-6631132A7921}" type="datetimeFigureOut">
              <a:rPr kumimoji="1" lang="ja-JP" altLang="en-US" smtClean="0"/>
              <a:t>2024/12/24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723C4-1CEE-4462-B895-CD121EC8512F}" type="slidenum">
              <a:rPr kumimoji="1" lang="ja-JP" altLang="en-US" smtClean="0"/>
              <a:t>‹#›</a:t>
            </a:fld>
            <a:endParaRPr kumimoji="1" lang="ja-JP" altLang="en-US"/>
          </a:p>
        </p:txBody>
      </p:sp>
    </p:spTree>
    <p:extLst>
      <p:ext uri="{BB962C8B-B14F-4D97-AF65-F5344CB8AC3E}">
        <p14:creationId xmlns:p14="http://schemas.microsoft.com/office/powerpoint/2010/main" val="34754494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2</a:t>
            </a:fld>
            <a:endParaRPr/>
          </a:p>
        </p:txBody>
      </p:sp>
    </p:spTree>
    <p:extLst>
      <p:ext uri="{BB962C8B-B14F-4D97-AF65-F5344CB8AC3E}">
        <p14:creationId xmlns:p14="http://schemas.microsoft.com/office/powerpoint/2010/main" val="2877342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A701FA-118B-71F7-2366-9C2316194C8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300CD47-94C1-28D0-CBD8-CECCA70DB49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20ABC28-2F2B-AFCA-45FD-3344B7F663AA}"/>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89882293-CE28-7E02-B183-67533104700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D1973B7-0ADA-C640-87A4-7C058894C871}"/>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53550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EA365B0-AE28-F668-22FD-2DCAE6BBA1A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DCB51FC-9091-D132-9CAF-5A01349DF92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9C1580F-1B22-5986-AE79-803714877C6B}"/>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D627C5A0-2D8E-C160-A460-15DC024D6D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844189-CE73-8497-00B2-711E216C85F9}"/>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863964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とコンテンツ">
  <p:cSld name="1_タイトルとコンテンツ">
    <p:spTree>
      <p:nvGrpSpPr>
        <p:cNvPr id="1" name="Shape 64"/>
        <p:cNvGrpSpPr/>
        <p:nvPr/>
      </p:nvGrpSpPr>
      <p:grpSpPr>
        <a:xfrm>
          <a:off x="0" y="0"/>
          <a:ext cx="0" cy="0"/>
          <a:chOff x="0" y="0"/>
          <a:chExt cx="0" cy="0"/>
        </a:xfrm>
      </p:grpSpPr>
      <p:sp>
        <p:nvSpPr>
          <p:cNvPr id="65" name="Google Shape;65;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67" name="Google Shape;67;p10"/>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3" name="図 2" descr="ロゴ が含まれている画像">
            <a:extLst>
              <a:ext uri="{FF2B5EF4-FFF2-40B4-BE49-F238E27FC236}">
                <a16:creationId xmlns:a16="http://schemas.microsoft.com/office/drawing/2014/main" id="{E8E6049B-B310-6865-691E-19E8886F8C84}"/>
              </a:ext>
            </a:extLst>
          </p:cNvPr>
          <p:cNvPicPr>
            <a:picLocks noChangeAspect="1"/>
          </p:cNvPicPr>
          <p:nvPr userDrawn="1"/>
        </p:nvPicPr>
        <p:blipFill>
          <a:blip r:embed="rId2"/>
          <a:stretch>
            <a:fillRect/>
          </a:stretch>
        </p:blipFill>
        <p:spPr>
          <a:xfrm>
            <a:off x="9185323" y="225590"/>
            <a:ext cx="2883131" cy="437830"/>
          </a:xfrm>
          <a:prstGeom prst="rect">
            <a:avLst/>
          </a:prstGeom>
        </p:spPr>
      </p:pic>
    </p:spTree>
    <p:extLst>
      <p:ext uri="{BB962C8B-B14F-4D97-AF65-F5344CB8AC3E}">
        <p14:creationId xmlns:p14="http://schemas.microsoft.com/office/powerpoint/2010/main" val="1676793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261278-56E3-DE93-8DBD-4C1C7CE5A0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8B4CB41-DA85-B5BD-F5D2-883311D2A92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FF2488-66E8-1675-18F2-D0408E6DE171}"/>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7471B05A-6BFA-CB43-EA8E-8E3F31E586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61D64C-52BA-CCC3-97C4-EFF8CF5BAA2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161178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3F0DFE-ECEC-BF6B-5FAA-FE95C362FA7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C8BDCEB-5377-C849-6E4D-2039B25D43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F231139-C8D6-23C5-EC61-EE6E6D8C46CD}"/>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86511E52-EA31-7A7F-1205-C0CCDAB6D02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0CABEA-BA5B-462D-EBBC-5BAB6E1B0E8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7164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7B088F-A417-73B3-CA3C-1FA208D1F4C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9870EE2-54C0-835E-5AD5-E0596D399FA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25B97E6-71E0-38B4-BBF7-29FB79CDB26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AF067F2-EA25-3730-2351-E51D1EC98A5F}"/>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6" name="フッター プレースホルダー 5">
            <a:extLst>
              <a:ext uri="{FF2B5EF4-FFF2-40B4-BE49-F238E27FC236}">
                <a16:creationId xmlns:a16="http://schemas.microsoft.com/office/drawing/2014/main" id="{B81AA807-B4E0-B3E0-8450-64B52B7D90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C49088D-2F3C-64CA-0B74-C57FA3D9777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648025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CEAB28-A3A0-AB1D-457C-AE4D1DF741A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63CF2AA-617C-766F-C12F-DEC88D0ABA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219A30B-B8CE-C0CD-EAB9-72E57FB53E7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20A50D0-0F9A-D84C-64F6-EF87EC6C00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DFA05F2-D6A6-473B-FC29-EA1EE9D58C6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D9D4CD7-C2E0-5125-ADDC-1ADE0AD13AAC}"/>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8" name="フッター プレースホルダー 7">
            <a:extLst>
              <a:ext uri="{FF2B5EF4-FFF2-40B4-BE49-F238E27FC236}">
                <a16:creationId xmlns:a16="http://schemas.microsoft.com/office/drawing/2014/main" id="{680AD592-5EAF-227E-AB86-37002B69059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2F7D3B3-E023-6279-E47C-386D7761D6E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09236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8099B9-4303-81BC-03C4-8A75678E3C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122E45B-F80F-78F8-ECC7-724020A27292}"/>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4" name="フッター プレースホルダー 3">
            <a:extLst>
              <a:ext uri="{FF2B5EF4-FFF2-40B4-BE49-F238E27FC236}">
                <a16:creationId xmlns:a16="http://schemas.microsoft.com/office/drawing/2014/main" id="{3A289384-3043-907D-1E5E-17C2E414247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0EAFA80-23A1-0BD4-8B6B-F6D7D606A81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980873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7650BCF-98DB-45A0-2413-1443B631694C}"/>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3" name="フッター プレースホルダー 2">
            <a:extLst>
              <a:ext uri="{FF2B5EF4-FFF2-40B4-BE49-F238E27FC236}">
                <a16:creationId xmlns:a16="http://schemas.microsoft.com/office/drawing/2014/main" id="{A13D5743-DF3E-E89E-D7D6-FA6AA649F79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9BD7D1-217C-BE29-D287-175BDD802355}"/>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918840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53DAF-E27B-3C94-C09E-ABD7647D608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7AFD11-0129-1974-7C6E-9FF3CEE0AB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443B465-6854-3F6F-7352-48B78859F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2F9FEF-C828-ABEC-7373-CB968C5C6FC8}"/>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6" name="フッター プレースホルダー 5">
            <a:extLst>
              <a:ext uri="{FF2B5EF4-FFF2-40B4-BE49-F238E27FC236}">
                <a16:creationId xmlns:a16="http://schemas.microsoft.com/office/drawing/2014/main" id="{A96F2148-6AFF-DA76-DB2D-EAC264D7FDE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12A297E-15E5-65F2-53A2-EB9F31F944B7}"/>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24468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4A65B9-D4AC-CE69-B0CA-892821FF738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123D31C-B02C-7EF9-05F6-C2BB201976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C632DAD-B714-8B6D-ACFC-EEF55AC4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99AB73C-E81E-D736-1C9E-20DF0EA7D41D}"/>
              </a:ext>
            </a:extLst>
          </p:cNvPr>
          <p:cNvSpPr>
            <a:spLocks noGrp="1"/>
          </p:cNvSpPr>
          <p:nvPr>
            <p:ph type="dt" sz="half" idx="10"/>
          </p:nvPr>
        </p:nvSpPr>
        <p:spPr/>
        <p:txBody>
          <a:bodyPr/>
          <a:lstStyle/>
          <a:p>
            <a:fld id="{D7F78515-A656-4F91-AB45-703A13D02630}" type="datetimeFigureOut">
              <a:rPr kumimoji="1" lang="ja-JP" altLang="en-US" smtClean="0"/>
              <a:t>2024/12/24</a:t>
            </a:fld>
            <a:endParaRPr kumimoji="1" lang="ja-JP" altLang="en-US"/>
          </a:p>
        </p:txBody>
      </p:sp>
      <p:sp>
        <p:nvSpPr>
          <p:cNvPr id="6" name="フッター プレースホルダー 5">
            <a:extLst>
              <a:ext uri="{FF2B5EF4-FFF2-40B4-BE49-F238E27FC236}">
                <a16:creationId xmlns:a16="http://schemas.microsoft.com/office/drawing/2014/main" id="{BA96AE88-AD8A-7E82-23C3-5B079DE8089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36951C3-4C04-C7FF-3225-7A99A7DA0444}"/>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808656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2024/12/24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5629970" cy="1713305"/>
          </a:xfrm>
          <a:prstGeom prst="rect">
            <a:avLst/>
          </a:prstGeom>
        </p:spPr>
        <p:txBody>
          <a:bodyPr vert="horz" lIns="91440" tIns="45720" rIns="91440" bIns="45720" rtlCol="0" anchor="b">
            <a:normAutofit fontScale="92500"/>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600" kern="1200" dirty="0">
                <a:solidFill>
                  <a:schemeClr val="tx1"/>
                </a:solidFill>
                <a:latin typeface="メイリオ" panose="020B0604030504040204" pitchFamily="50" charset="-128"/>
                <a:ea typeface="メイリオ" panose="020B0604030504040204" pitchFamily="50" charset="-128"/>
              </a:rPr>
              <a:t>SolutionDesk</a:t>
            </a:r>
          </a:p>
          <a:p>
            <a:pPr algn="l">
              <a:spcAft>
                <a:spcPts val="600"/>
              </a:spcAft>
            </a:pPr>
            <a:r>
              <a:rPr lang="ja-JP" altLang="en-US" sz="5600" kern="1200" dirty="0">
                <a:solidFill>
                  <a:schemeClr val="tx1"/>
                </a:solidFill>
                <a:latin typeface="メイリオ" panose="020B0604030504040204" pitchFamily="50" charset="-128"/>
                <a:ea typeface="メイリオ" panose="020B0604030504040204" pitchFamily="50" charset="-128"/>
              </a:rPr>
              <a:t>販売支援ツール集</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6967621" cy="1486661"/>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10000"/>
              </a:lnSpc>
            </a:pPr>
            <a:r>
              <a:rPr lang="ja-JP" altLang="en-US" sz="1400" dirty="0">
                <a:latin typeface="メイリオ" panose="020B0604030504040204" pitchFamily="50" charset="-128"/>
                <a:ea typeface="メイリオ" panose="020B0604030504040204" pitchFamily="50" charset="-128"/>
              </a:rPr>
              <a:t>このたびは、弊社のナレッジマネジメントツール「</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ご検討いただき、誠にありがとうございます。本資料は、パートナー企業様が「</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」をお客様へご提案いただく際にお役立ていただけるツール集です。</a:t>
            </a:r>
            <a:br>
              <a:rPr lang="en-US" altLang="ja-JP" sz="1400" dirty="0">
                <a:latin typeface="メイリオ" panose="020B0604030504040204" pitchFamily="50" charset="-128"/>
                <a:ea typeface="メイリオ" panose="020B0604030504040204" pitchFamily="50" charset="-128"/>
              </a:rPr>
            </a:b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資料には、さまざまな提案シーンに対応できる素材を厳選して収録しており、</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お客様との対話を円滑に進めるためのサポートとしてご活用いただけます。</a:t>
            </a: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
        <p:nvSpPr>
          <p:cNvPr id="5" name="コンテンツ プレースホルダー 2">
            <a:extLst>
              <a:ext uri="{FF2B5EF4-FFF2-40B4-BE49-F238E27FC236}">
                <a16:creationId xmlns:a16="http://schemas.microsoft.com/office/drawing/2014/main" id="{423DF57F-51DE-14B5-8DA4-6765F0A6F719}"/>
              </a:ext>
            </a:extLst>
          </p:cNvPr>
          <p:cNvSpPr txBox="1">
            <a:spLocks/>
          </p:cNvSpPr>
          <p:nvPr/>
        </p:nvSpPr>
        <p:spPr>
          <a:xfrm>
            <a:off x="680210" y="5703650"/>
            <a:ext cx="11474440" cy="102907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1100" dirty="0">
                <a:latin typeface="メイリオ" panose="020B0604030504040204" pitchFamily="50" charset="-128"/>
                <a:ea typeface="メイリオ" panose="020B0604030504040204" pitchFamily="50" charset="-128"/>
                <a:cs typeface="+mj-cs"/>
              </a:rPr>
              <a:t>本資料のご利用上の注意：</a:t>
            </a:r>
            <a:endParaRPr lang="en-US" altLang="ja-JP" sz="11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1100" kern="1200" dirty="0">
                <a:solidFill>
                  <a:schemeClr val="tx1"/>
                </a:solidFill>
                <a:latin typeface="メイリオ" panose="020B0604030504040204" pitchFamily="50" charset="-128"/>
                <a:ea typeface="メイリオ" panose="020B0604030504040204" pitchFamily="50" charset="-128"/>
                <a:cs typeface="+mj-cs"/>
              </a:rPr>
              <a:t>　本資料を基に作成したご提案資料をお客様に提供する場合は、</a:t>
            </a:r>
            <a:r>
              <a:rPr lang="en-US" altLang="ja-JP" sz="1100" kern="1200" dirty="0">
                <a:solidFill>
                  <a:schemeClr val="tx1"/>
                </a:solidFill>
                <a:latin typeface="メイリオ" panose="020B0604030504040204" pitchFamily="50" charset="-128"/>
                <a:ea typeface="メイリオ" panose="020B0604030504040204" pitchFamily="50" charset="-128"/>
                <a:cs typeface="+mj-cs"/>
              </a:rPr>
              <a:t>PDF</a:t>
            </a:r>
            <a:r>
              <a:rPr lang="ja-JP" altLang="en-US" sz="1100" dirty="0">
                <a:latin typeface="メイリオ" panose="020B0604030504040204" pitchFamily="50" charset="-128"/>
                <a:ea typeface="メイリオ" panose="020B0604030504040204" pitchFamily="50" charset="-128"/>
                <a:cs typeface="+mj-cs"/>
              </a:rPr>
              <a:t>ファイルにてお願いします。</a:t>
            </a:r>
            <a:endParaRPr lang="ja-JP" altLang="en-US" sz="1100" kern="1200" dirty="0">
              <a:solidFill>
                <a:schemeClr val="tx1"/>
              </a:solidFill>
              <a:latin typeface="メイリオ" panose="020B0604030504040204" pitchFamily="50" charset="-128"/>
              <a:ea typeface="メイリオ" panose="020B0604030504040204" pitchFamily="50" charset="-128"/>
              <a:cs typeface="+mj-cs"/>
            </a:endParaRPr>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132346C-67C2-12C2-5217-3B218B6D830E}"/>
              </a:ext>
            </a:extLst>
          </p:cNvPr>
          <p:cNvGraphicFramePr>
            <a:graphicFrameLocks noGrp="1"/>
          </p:cNvGraphicFramePr>
          <p:nvPr>
            <p:extLst>
              <p:ext uri="{D42A27DB-BD31-4B8C-83A1-F6EECF244321}">
                <p14:modId xmlns:p14="http://schemas.microsoft.com/office/powerpoint/2010/main" val="1676511110"/>
              </p:ext>
            </p:extLst>
          </p:nvPr>
        </p:nvGraphicFramePr>
        <p:xfrm>
          <a:off x="269577" y="1035307"/>
          <a:ext cx="11631104" cy="5312048"/>
        </p:xfrm>
        <a:graphic>
          <a:graphicData uri="http://schemas.openxmlformats.org/drawingml/2006/table">
            <a:tbl>
              <a:tblPr firstRow="1" bandRow="1"/>
              <a:tblGrid>
                <a:gridCol w="1341516">
                  <a:extLst>
                    <a:ext uri="{9D8B030D-6E8A-4147-A177-3AD203B41FA5}">
                      <a16:colId xmlns:a16="http://schemas.microsoft.com/office/drawing/2014/main" val="797913978"/>
                    </a:ext>
                  </a:extLst>
                </a:gridCol>
                <a:gridCol w="1010042">
                  <a:extLst>
                    <a:ext uri="{9D8B030D-6E8A-4147-A177-3AD203B41FA5}">
                      <a16:colId xmlns:a16="http://schemas.microsoft.com/office/drawing/2014/main" val="665443348"/>
                    </a:ext>
                  </a:extLst>
                </a:gridCol>
                <a:gridCol w="3398665">
                  <a:extLst>
                    <a:ext uri="{9D8B030D-6E8A-4147-A177-3AD203B41FA5}">
                      <a16:colId xmlns:a16="http://schemas.microsoft.com/office/drawing/2014/main" val="1108156942"/>
                    </a:ext>
                  </a:extLst>
                </a:gridCol>
                <a:gridCol w="5880881">
                  <a:extLst>
                    <a:ext uri="{9D8B030D-6E8A-4147-A177-3AD203B41FA5}">
                      <a16:colId xmlns:a16="http://schemas.microsoft.com/office/drawing/2014/main" val="2648627603"/>
                    </a:ext>
                  </a:extLst>
                </a:gridCol>
              </a:tblGrid>
              <a:tr h="631434">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種類</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資料名</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カタログ</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カタログ</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の基本情報をご紹介する資料です。「解決できる課題」「活用シーン」「主な機能」「価格」について、分かりやすくまとめています。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お客様へのファーストコンタクトで、</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の概要を紹介する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際</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にご</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利用</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296489900"/>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解説資料</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」による業務革新</a:t>
                      </a:r>
                      <a:endParaRPr kumimoji="1" lang="ja-JP"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の基本コンセプト「ナレッジ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」を解説する資料です。</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企業に蓄積されたナレッジを誰もが簡単に活用できるよう支援する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サービス</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です。</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私たち</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はこれを「</a:t>
                      </a:r>
                      <a:r>
                        <a:rPr lang="ja-JP" altLang="en-US" sz="1100" dirty="0">
                          <a:latin typeface="メイリオ" panose="020B0604030504040204" pitchFamily="50" charset="-128"/>
                          <a:ea typeface="メイリオ" panose="020B0604030504040204" pitchFamily="50" charset="-128"/>
                        </a:rPr>
                        <a:t>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」というコンセプトとして提唱しています。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提案資料に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必要なページを、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のコンセプト説明時に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ご利用ください</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249144537"/>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解説資料</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業種業務別の問題解決アプローチ</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ナレッジマネジメントが解決する課題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を、</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CRM</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分野、医療分野、製造業にフォーカスした課題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ごとに整理しています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100" dirty="0">
                          <a:latin typeface="メイリオ" panose="020B0604030504040204" pitchFamily="50" charset="-128"/>
                          <a:ea typeface="メイリオ" panose="020B0604030504040204" pitchFamily="50" charset="-128"/>
                        </a:rPr>
                        <a:t>お客様の業界や部門に応じて、関連する課題をピックアップして提案資料に追加してご利用ください。</a:t>
                      </a:r>
                      <a:endParaRPr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131219181"/>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事例資料</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活用シーン</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の活用シーンを具体例として紹介する資料です。インデックスを活用して、該当する業種や部門に合わせた資料をご利用いただけます。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提案内容に応じたページを挿入し、実際の活用イメージを伝える際にご利用ください。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57632729"/>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の機能を分かりやすく示す動画のリンクをまとめた資料です。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提案時やアフターフォローとして、お客様にリンクを共有してください。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95257310"/>
                  </a:ext>
                </a:extLst>
              </a:tr>
              <a:tr h="64866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価格表</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err="1">
                          <a:latin typeface="メイリオ" panose="020B0604030504040204" pitchFamily="50" charset="-128"/>
                          <a:ea typeface="メイリオ" panose="020B0604030504040204" pitchFamily="50" charset="-128"/>
                        </a:rPr>
                        <a:t>SolutionDesk</a:t>
                      </a:r>
                      <a:r>
                        <a:rPr kumimoji="1" lang="ja-JP" altLang="en-US" sz="1100">
                          <a:latin typeface="メイリオ" panose="020B0604030504040204" pitchFamily="50" charset="-128"/>
                          <a:ea typeface="メイリオ" panose="020B0604030504040204" pitchFamily="50" charset="-128"/>
                        </a:rPr>
                        <a:t>価格体系と導入例</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198437976"/>
                  </a:ext>
                </a:extLst>
              </a:tr>
            </a:tbl>
          </a:graphicData>
        </a:graphic>
      </p:graphicFrame>
      <p:sp>
        <p:nvSpPr>
          <p:cNvPr id="14" name="Google Shape;189;p25">
            <a:extLst>
              <a:ext uri="{FF2B5EF4-FFF2-40B4-BE49-F238E27FC236}">
                <a16:creationId xmlns:a16="http://schemas.microsoft.com/office/drawing/2014/main" id="{DEC3568D-57CB-478C-7133-B7F8FDA8A1B7}"/>
              </a:ext>
            </a:extLst>
          </p:cNvPr>
          <p:cNvSpPr txBox="1"/>
          <p:nvPr/>
        </p:nvSpPr>
        <p:spPr>
          <a:xfrm>
            <a:off x="269577" y="184374"/>
            <a:ext cx="9482093"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3200" dirty="0">
                <a:solidFill>
                  <a:schemeClr val="dk1"/>
                </a:solidFill>
                <a:latin typeface="メイリオ" panose="020B0604030504040204" pitchFamily="50" charset="-128"/>
                <a:ea typeface="メイリオ" panose="020B0604030504040204" pitchFamily="50" charset="-128"/>
              </a:rPr>
              <a:t>資料概要</a:t>
            </a:r>
            <a:endParaRPr lang="en-US" altLang="ja-JP" sz="32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3" name="テキスト ボックス 2">
            <a:extLst>
              <a:ext uri="{FF2B5EF4-FFF2-40B4-BE49-F238E27FC236}">
                <a16:creationId xmlns:a16="http://schemas.microsoft.com/office/drawing/2014/main" id="{A2A457EA-BFAE-2DF3-469F-CF3EC2961891}"/>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pic>
        <p:nvPicPr>
          <p:cNvPr id="7" name="図 6" descr="ロゴ&#10;&#10;低い精度で自動的に生成された説明">
            <a:extLst>
              <a:ext uri="{FF2B5EF4-FFF2-40B4-BE49-F238E27FC236}">
                <a16:creationId xmlns:a16="http://schemas.microsoft.com/office/drawing/2014/main" id="{0BDDB1ED-6F5D-251D-573F-44E8A992D7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1124" y="2602906"/>
            <a:ext cx="434876" cy="513586"/>
          </a:xfrm>
          <a:prstGeom prst="rect">
            <a:avLst/>
          </a:prstGeom>
        </p:spPr>
      </p:pic>
      <p:pic>
        <p:nvPicPr>
          <p:cNvPr id="9" name="図 8" descr="テキスト&#10;&#10;自動的に生成された説明">
            <a:extLst>
              <a:ext uri="{FF2B5EF4-FFF2-40B4-BE49-F238E27FC236}">
                <a16:creationId xmlns:a16="http://schemas.microsoft.com/office/drawing/2014/main" id="{73D91913-E7BA-605F-8ADC-CEAB35A7F6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1125" y="1759745"/>
            <a:ext cx="434876" cy="513585"/>
          </a:xfrm>
          <a:prstGeom prst="rect">
            <a:avLst/>
          </a:prstGeom>
        </p:spPr>
      </p:pic>
      <p:pic>
        <p:nvPicPr>
          <p:cNvPr id="10" name="図 9" descr="ロゴ&#10;&#10;低い精度で自動的に生成された説明">
            <a:extLst>
              <a:ext uri="{FF2B5EF4-FFF2-40B4-BE49-F238E27FC236}">
                <a16:creationId xmlns:a16="http://schemas.microsoft.com/office/drawing/2014/main" id="{9F00311D-805E-D26D-54E6-37958B9FF8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1124" y="3533975"/>
            <a:ext cx="434876" cy="513586"/>
          </a:xfrm>
          <a:prstGeom prst="rect">
            <a:avLst/>
          </a:prstGeom>
        </p:spPr>
      </p:pic>
      <p:pic>
        <p:nvPicPr>
          <p:cNvPr id="11" name="図 10" descr="ロゴ&#10;&#10;低い精度で自動的に生成された説明">
            <a:extLst>
              <a:ext uri="{FF2B5EF4-FFF2-40B4-BE49-F238E27FC236}">
                <a16:creationId xmlns:a16="http://schemas.microsoft.com/office/drawing/2014/main" id="{7757BC6F-4D2E-AE17-B1A8-279AA1E32F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1124" y="4354768"/>
            <a:ext cx="434876" cy="513586"/>
          </a:xfrm>
          <a:prstGeom prst="rect">
            <a:avLst/>
          </a:prstGeom>
        </p:spPr>
      </p:pic>
      <p:pic>
        <p:nvPicPr>
          <p:cNvPr id="12" name="図 11" descr="ロゴ&#10;&#10;低い精度で自動的に生成された説明">
            <a:extLst>
              <a:ext uri="{FF2B5EF4-FFF2-40B4-BE49-F238E27FC236}">
                <a16:creationId xmlns:a16="http://schemas.microsoft.com/office/drawing/2014/main" id="{A13F8A42-A69C-224B-448B-E962929E7B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1123" y="5777566"/>
            <a:ext cx="434876" cy="513586"/>
          </a:xfrm>
          <a:prstGeom prst="rect">
            <a:avLst/>
          </a:prstGeom>
        </p:spPr>
      </p:pic>
      <p:pic>
        <p:nvPicPr>
          <p:cNvPr id="13" name="図 12" descr="テキスト&#10;&#10;自動的に生成された説明">
            <a:extLst>
              <a:ext uri="{FF2B5EF4-FFF2-40B4-BE49-F238E27FC236}">
                <a16:creationId xmlns:a16="http://schemas.microsoft.com/office/drawing/2014/main" id="{42ED4E4C-78A3-6F1E-8B9A-42CB030C96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1124" y="5088192"/>
            <a:ext cx="434876" cy="513585"/>
          </a:xfrm>
          <a:prstGeom prst="rect">
            <a:avLst/>
          </a:prstGeom>
        </p:spPr>
      </p:pic>
    </p:spTree>
    <p:extLst>
      <p:ext uri="{BB962C8B-B14F-4D97-AF65-F5344CB8AC3E}">
        <p14:creationId xmlns:p14="http://schemas.microsoft.com/office/powerpoint/2010/main" val="1315020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949912A-FD91-E71E-12F1-1C979A4EFE72}"/>
            </a:ext>
          </a:extLst>
        </p:cNvPr>
        <p:cNvGrpSpPr/>
        <p:nvPr/>
      </p:nvGrpSpPr>
      <p:grpSpPr>
        <a:xfrm>
          <a:off x="0" y="0"/>
          <a:ext cx="0" cy="0"/>
          <a:chOff x="0" y="0"/>
          <a:chExt cx="0" cy="0"/>
        </a:xfrm>
      </p:grpSpPr>
      <p:sp>
        <p:nvSpPr>
          <p:cNvPr id="2" name="コンテンツ プレースホルダー 2">
            <a:extLst>
              <a:ext uri="{FF2B5EF4-FFF2-40B4-BE49-F238E27FC236}">
                <a16:creationId xmlns:a16="http://schemas.microsoft.com/office/drawing/2014/main" id="{AD36598B-AEAC-B992-9630-5281A3CE49D4}"/>
              </a:ext>
            </a:extLst>
          </p:cNvPr>
          <p:cNvSpPr txBox="1">
            <a:spLocks/>
          </p:cNvSpPr>
          <p:nvPr/>
        </p:nvSpPr>
        <p:spPr>
          <a:xfrm>
            <a:off x="633869" y="1653952"/>
            <a:ext cx="4356798" cy="236831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本資料をご活用いただき、</a:t>
            </a:r>
            <a:r>
              <a:rPr lang="en-US" altLang="ja-JP" sz="2000" kern="1200" dirty="0">
                <a:solidFill>
                  <a:schemeClr val="tx1"/>
                </a:solidFill>
                <a:latin typeface="メイリオ" panose="020B0604030504040204" pitchFamily="50" charset="-128"/>
                <a:ea typeface="メイリオ" panose="020B0604030504040204" pitchFamily="50" charset="-128"/>
                <a:cs typeface="+mj-cs"/>
              </a:rPr>
              <a:t>SolutionDesk</a:t>
            </a:r>
            <a:r>
              <a:rPr lang="ja-JP" altLang="en-US" sz="2000" kern="1200" dirty="0">
                <a:solidFill>
                  <a:schemeClr val="tx1"/>
                </a:solidFill>
                <a:latin typeface="メイリオ" panose="020B0604030504040204" pitchFamily="50" charset="-128"/>
                <a:ea typeface="メイリオ" panose="020B0604030504040204" pitchFamily="50" charset="-128"/>
                <a:cs typeface="+mj-cs"/>
              </a:rPr>
              <a:t>の魅力をより多くのお客様にお届けできれば幸いです。</a:t>
            </a:r>
            <a:endParaRPr lang="en-US" altLang="ja-JP" sz="2000" kern="1200" dirty="0">
              <a:solidFill>
                <a:schemeClr val="tx1"/>
              </a:solidFill>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endParaRPr lang="en-US" altLang="ja-JP" sz="20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資料内容やご提案活動についてのご意見やご質問がございましたら、</a:t>
            </a:r>
            <a:br>
              <a:rPr lang="en-US" altLang="ja-JP" sz="2000" dirty="0">
                <a:latin typeface="メイリオ" panose="020B0604030504040204" pitchFamily="50" charset="-128"/>
                <a:ea typeface="メイリオ" panose="020B0604030504040204" pitchFamily="50" charset="-128"/>
                <a:cs typeface="+mj-cs"/>
              </a:rPr>
            </a:br>
            <a:r>
              <a:rPr lang="ja-JP" altLang="en-US" sz="2000" kern="1200" dirty="0">
                <a:solidFill>
                  <a:schemeClr val="tx1"/>
                </a:solidFill>
                <a:latin typeface="メイリオ" panose="020B0604030504040204" pitchFamily="50" charset="-128"/>
                <a:ea typeface="メイリオ" panose="020B0604030504040204" pitchFamily="50" charset="-128"/>
                <a:cs typeface="+mj-cs"/>
              </a:rPr>
              <a:t>お気軽にお知らせください。</a:t>
            </a:r>
          </a:p>
        </p:txBody>
      </p:sp>
      <p:pic>
        <p:nvPicPr>
          <p:cNvPr id="4" name="図 3" descr="ロゴ が含まれている画像&#10;&#10;自動的に生成された説明">
            <a:extLst>
              <a:ext uri="{FF2B5EF4-FFF2-40B4-BE49-F238E27FC236}">
                <a16:creationId xmlns:a16="http://schemas.microsoft.com/office/drawing/2014/main" id="{41E15AAC-C383-1F75-559A-B7C135FC5F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0" y="4656707"/>
            <a:ext cx="3648941" cy="547341"/>
          </a:xfrm>
          <a:prstGeom prst="rect">
            <a:avLst/>
          </a:prstGeom>
        </p:spPr>
      </p:pic>
      <p:grpSp>
        <p:nvGrpSpPr>
          <p:cNvPr id="11" name="Group 10">
            <a:extLst>
              <a:ext uri="{FF2B5EF4-FFF2-40B4-BE49-F238E27FC236}">
                <a16:creationId xmlns:a16="http://schemas.microsoft.com/office/drawing/2014/main" id="{7D2D829D-2830-5F07-E40B-C351944AB1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2" name="Rectangle 11">
              <a:extLst>
                <a:ext uri="{FF2B5EF4-FFF2-40B4-BE49-F238E27FC236}">
                  <a16:creationId xmlns:a16="http://schemas.microsoft.com/office/drawing/2014/main" id="{521FC5EF-435E-F74E-11C5-A935C70665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CF3CE81-94AA-585B-379D-CB757AFCC4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6" name="コンテンツ プレースホルダー 2">
            <a:extLst>
              <a:ext uri="{FF2B5EF4-FFF2-40B4-BE49-F238E27FC236}">
                <a16:creationId xmlns:a16="http://schemas.microsoft.com/office/drawing/2014/main" id="{DBAB8BD3-F444-05D6-5853-55B624FAC0F8}"/>
              </a:ext>
            </a:extLst>
          </p:cNvPr>
          <p:cNvGraphicFramePr>
            <a:graphicFrameLocks noGrp="1"/>
          </p:cNvGraphicFramePr>
          <p:nvPr>
            <p:ph idx="1"/>
            <p:extLst>
              <p:ext uri="{D42A27DB-BD31-4B8C-83A1-F6EECF244321}">
                <p14:modId xmlns:p14="http://schemas.microsoft.com/office/powerpoint/2010/main" val="110209302"/>
              </p:ext>
            </p:extLst>
          </p:nvPr>
        </p:nvGraphicFramePr>
        <p:xfrm>
          <a:off x="5348086" y="1035844"/>
          <a:ext cx="5002545" cy="4064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BF76EC28-380A-3129-7A48-80C22BC87B73}"/>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6150798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451</TotalTime>
  <Words>517</Words>
  <Application>Microsoft Office PowerPoint</Application>
  <PresentationFormat>ワイド画面</PresentationFormat>
  <Paragraphs>47</Paragraphs>
  <Slides>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Google Sans</vt:lpstr>
      <vt:lpstr>Meiryo</vt:lpstr>
      <vt:lpstr>Meiryo</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敦子 田中</dc:creator>
  <cp:lastModifiedBy>藤原 俊行</cp:lastModifiedBy>
  <cp:revision>8</cp:revision>
  <dcterms:created xsi:type="dcterms:W3CDTF">2024-12-11T07:51:59Z</dcterms:created>
  <dcterms:modified xsi:type="dcterms:W3CDTF">2024-12-24T09:08:52Z</dcterms:modified>
</cp:coreProperties>
</file>