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7" r:id="rId1"/>
    <p:sldMasterId id="2147483672" r:id="rId2"/>
  </p:sldMasterIdLst>
  <p:notesMasterIdLst>
    <p:notesMasterId r:id="rId13"/>
  </p:notesMasterIdLst>
  <p:sldIdLst>
    <p:sldId id="1371" r:id="rId3"/>
    <p:sldId id="1329" r:id="rId4"/>
    <p:sldId id="1372" r:id="rId5"/>
    <p:sldId id="1330" r:id="rId6"/>
    <p:sldId id="1331" r:id="rId7"/>
    <p:sldId id="1332" r:id="rId8"/>
    <p:sldId id="1333" r:id="rId9"/>
    <p:sldId id="1335" r:id="rId10"/>
    <p:sldId id="4311" r:id="rId11"/>
    <p:sldId id="4312" r:id="rId12"/>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進藤達也" initials="" lastIdx="8" clrIdx="0"/>
  <p:cmAuthor id="7" name="萩原純一" initials="" lastIdx="7" clrIdx="7"/>
  <p:cmAuthor id="1" name="田中敦子" initials="" lastIdx="4" clrIdx="1"/>
  <p:cmAuthor id="2" name="田中直樹" initials="" lastIdx="15" clrIdx="2"/>
  <p:cmAuthor id="3" name="太宰かおる" initials="" lastIdx="3" clrIdx="3"/>
  <p:cmAuthor id="4" name="庄子るみ子" initials="" lastIdx="6" clrIdx="4"/>
  <p:cmAuthor id="5" name="緑川真紀子" initials="" lastIdx="3" clrIdx="5"/>
  <p:cmAuthor id="6" name="舛屋麻美" initials=""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65FF"/>
    <a:srgbClr val="E0EBF6"/>
    <a:srgbClr val="3B75B2"/>
    <a:srgbClr val="FF9900"/>
    <a:srgbClr val="E9F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34D65D-F5F5-48DF-B720-A5986A6816E0}" v="9" dt="2024-10-24T04:24:51.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74" autoAdjust="0"/>
    <p:restoredTop sz="95515" autoAdjust="0"/>
  </p:normalViewPr>
  <p:slideViewPr>
    <p:cSldViewPr snapToGrid="0">
      <p:cViewPr varScale="1">
        <p:scale>
          <a:sx n="110" d="100"/>
          <a:sy n="110" d="100"/>
        </p:scale>
        <p:origin x="76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美早紀" userId="7a1a8718-16e4-45db-a6d2-c7e4cfc6d764" providerId="ADAL" clId="{5034D65D-F5F5-48DF-B720-A5986A6816E0}"/>
    <pc:docChg chg="custSel modSld modMainMaster">
      <pc:chgData name="村上 美早紀" userId="7a1a8718-16e4-45db-a6d2-c7e4cfc6d764" providerId="ADAL" clId="{5034D65D-F5F5-48DF-B720-A5986A6816E0}" dt="2024-10-24T04:25:28.481" v="24" actId="255"/>
      <pc:docMkLst>
        <pc:docMk/>
      </pc:docMkLst>
      <pc:sldChg chg="addSp delSp modSp mod">
        <pc:chgData name="村上 美早紀" userId="7a1a8718-16e4-45db-a6d2-c7e4cfc6d764" providerId="ADAL" clId="{5034D65D-F5F5-48DF-B720-A5986A6816E0}" dt="2024-10-24T04:23:07.556" v="11" actId="21"/>
        <pc:sldMkLst>
          <pc:docMk/>
          <pc:sldMk cId="0" sldId="257"/>
        </pc:sldMkLst>
        <pc:picChg chg="add del mod">
          <ac:chgData name="村上 美早紀" userId="7a1a8718-16e4-45db-a6d2-c7e4cfc6d764" providerId="ADAL" clId="{5034D65D-F5F5-48DF-B720-A5986A6816E0}" dt="2024-10-24T04:23:07.556" v="11" actId="21"/>
          <ac:picMkLst>
            <pc:docMk/>
            <pc:sldMk cId="0" sldId="257"/>
            <ac:picMk id="3" creationId="{E8E6049B-B310-6865-691E-19E8886F8C84}"/>
          </ac:picMkLst>
        </pc:picChg>
      </pc:sldChg>
      <pc:sldChg chg="modSp mod">
        <pc:chgData name="村上 美早紀" userId="7a1a8718-16e4-45db-a6d2-c7e4cfc6d764" providerId="ADAL" clId="{5034D65D-F5F5-48DF-B720-A5986A6816E0}" dt="2024-10-24T04:25:13.916" v="23" actId="255"/>
        <pc:sldMkLst>
          <pc:docMk/>
          <pc:sldMk cId="1922376844" sldId="1335"/>
        </pc:sldMkLst>
        <pc:spChg chg="mod">
          <ac:chgData name="村上 美早紀" userId="7a1a8718-16e4-45db-a6d2-c7e4cfc6d764" providerId="ADAL" clId="{5034D65D-F5F5-48DF-B720-A5986A6816E0}" dt="2024-10-24T04:25:13.916" v="23" actId="255"/>
          <ac:spMkLst>
            <pc:docMk/>
            <pc:sldMk cId="1922376844" sldId="1335"/>
            <ac:spMk id="181" creationId="{5F81154C-858B-93DE-13FF-014956A7F73F}"/>
          </ac:spMkLst>
        </pc:spChg>
      </pc:sldChg>
      <pc:sldChg chg="modSp mod">
        <pc:chgData name="村上 美早紀" userId="7a1a8718-16e4-45db-a6d2-c7e4cfc6d764" providerId="ADAL" clId="{5034D65D-F5F5-48DF-B720-A5986A6816E0}" dt="2024-10-24T04:25:28.481" v="24" actId="255"/>
        <pc:sldMkLst>
          <pc:docMk/>
          <pc:sldMk cId="1991539980" sldId="1376"/>
        </pc:sldMkLst>
        <pc:spChg chg="mod">
          <ac:chgData name="村上 美早紀" userId="7a1a8718-16e4-45db-a6d2-c7e4cfc6d764" providerId="ADAL" clId="{5034D65D-F5F5-48DF-B720-A5986A6816E0}" dt="2024-10-24T04:25:28.481" v="24" actId="255"/>
          <ac:spMkLst>
            <pc:docMk/>
            <pc:sldMk cId="1991539980" sldId="1376"/>
            <ac:spMk id="37" creationId="{00000000-0000-0000-0000-000000000000}"/>
          </ac:spMkLst>
        </pc:spChg>
      </pc:sldChg>
      <pc:sldMasterChg chg="modSldLayout">
        <pc:chgData name="村上 美早紀" userId="7a1a8718-16e4-45db-a6d2-c7e4cfc6d764" providerId="ADAL" clId="{5034D65D-F5F5-48DF-B720-A5986A6816E0}" dt="2024-10-24T04:23:35.371" v="17"/>
        <pc:sldMasterMkLst>
          <pc:docMk/>
          <pc:sldMasterMk cId="0" sldId="2147483665"/>
        </pc:sldMasterMkLst>
        <pc:sldLayoutChg chg="addSp delSp modSp mod">
          <pc:chgData name="村上 美早紀" userId="7a1a8718-16e4-45db-a6d2-c7e4cfc6d764" providerId="ADAL" clId="{5034D65D-F5F5-48DF-B720-A5986A6816E0}" dt="2024-10-24T04:23:35.371" v="17"/>
          <pc:sldLayoutMkLst>
            <pc:docMk/>
            <pc:sldMasterMk cId="0" sldId="2147483665"/>
            <pc:sldLayoutMk cId="0" sldId="2147483649"/>
          </pc:sldLayoutMkLst>
          <pc:grpChg chg="del">
            <ac:chgData name="村上 美早紀" userId="7a1a8718-16e4-45db-a6d2-c7e4cfc6d764" providerId="ADAL" clId="{5034D65D-F5F5-48DF-B720-A5986A6816E0}" dt="2024-10-24T04:23:35.055" v="16" actId="478"/>
            <ac:grpSpMkLst>
              <pc:docMk/>
              <pc:sldMasterMk cId="0" sldId="2147483665"/>
              <pc:sldLayoutMk cId="0" sldId="2147483649"/>
              <ac:grpSpMk id="25" creationId="{00000000-0000-0000-0000-000000000000}"/>
            </ac:grpSpMkLst>
          </pc:grpChg>
          <pc:picChg chg="add mod">
            <ac:chgData name="村上 美早紀" userId="7a1a8718-16e4-45db-a6d2-c7e4cfc6d764" providerId="ADAL" clId="{5034D65D-F5F5-48DF-B720-A5986A6816E0}" dt="2024-10-24T04:23:35.371" v="17"/>
            <ac:picMkLst>
              <pc:docMk/>
              <pc:sldMasterMk cId="0" sldId="2147483665"/>
              <pc:sldLayoutMk cId="0" sldId="2147483649"/>
              <ac:picMk id="2" creationId="{4299460E-7768-7BC5-1A56-C0A1ABB72AD9}"/>
            </ac:picMkLst>
          </pc:picChg>
        </pc:sldLayoutChg>
      </pc:sldMasterChg>
      <pc:sldMasterChg chg="modSldLayout">
        <pc:chgData name="村上 美早紀" userId="7a1a8718-16e4-45db-a6d2-c7e4cfc6d764" providerId="ADAL" clId="{5034D65D-F5F5-48DF-B720-A5986A6816E0}" dt="2024-10-24T04:23:11.432" v="12"/>
        <pc:sldMasterMkLst>
          <pc:docMk/>
          <pc:sldMasterMk cId="0" sldId="2147483666"/>
        </pc:sldMasterMkLst>
        <pc:sldLayoutChg chg="addSp delSp modSp mod">
          <pc:chgData name="村上 美早紀" userId="7a1a8718-16e4-45db-a6d2-c7e4cfc6d764" providerId="ADAL" clId="{5034D65D-F5F5-48DF-B720-A5986A6816E0}" dt="2024-10-24T04:23:11.432" v="12"/>
          <pc:sldLayoutMkLst>
            <pc:docMk/>
            <pc:sldMasterMk cId="0" sldId="2147483666"/>
            <pc:sldLayoutMk cId="0" sldId="2147483655"/>
          </pc:sldLayoutMkLst>
          <pc:grpChg chg="del">
            <ac:chgData name="村上 美早紀" userId="7a1a8718-16e4-45db-a6d2-c7e4cfc6d764" providerId="ADAL" clId="{5034D65D-F5F5-48DF-B720-A5986A6816E0}" dt="2024-10-24T04:21:49.754" v="0" actId="478"/>
            <ac:grpSpMkLst>
              <pc:docMk/>
              <pc:sldMasterMk cId="0" sldId="2147483666"/>
              <pc:sldLayoutMk cId="0" sldId="2147483655"/>
              <ac:grpSpMk id="68" creationId="{00000000-0000-0000-0000-000000000000}"/>
            </ac:grpSpMkLst>
          </pc:grpChg>
          <pc:picChg chg="add mod">
            <ac:chgData name="村上 美早紀" userId="7a1a8718-16e4-45db-a6d2-c7e4cfc6d764" providerId="ADAL" clId="{5034D65D-F5F5-48DF-B720-A5986A6816E0}" dt="2024-10-24T04:23:11.432" v="12"/>
            <ac:picMkLst>
              <pc:docMk/>
              <pc:sldMasterMk cId="0" sldId="2147483666"/>
              <pc:sldLayoutMk cId="0" sldId="2147483655"/>
              <ac:picMk id="3" creationId="{E8E6049B-B310-6865-691E-19E8886F8C84}"/>
            </ac:picMkLst>
          </pc:picChg>
        </pc:sldLayoutChg>
      </pc:sldMasterChg>
      <pc:sldMasterChg chg="modSldLayout">
        <pc:chgData name="村上 美早紀" userId="7a1a8718-16e4-45db-a6d2-c7e4cfc6d764" providerId="ADAL" clId="{5034D65D-F5F5-48DF-B720-A5986A6816E0}" dt="2024-10-24T04:24:51.614" v="22"/>
        <pc:sldMasterMkLst>
          <pc:docMk/>
          <pc:sldMasterMk cId="0" sldId="2147483667"/>
        </pc:sldMasterMkLst>
        <pc:sldLayoutChg chg="addSp delSp modSp mod">
          <pc:chgData name="村上 美早紀" userId="7a1a8718-16e4-45db-a6d2-c7e4cfc6d764" providerId="ADAL" clId="{5034D65D-F5F5-48DF-B720-A5986A6816E0}" dt="2024-10-24T04:24:51.614" v="22"/>
          <pc:sldLayoutMkLst>
            <pc:docMk/>
            <pc:sldMasterMk cId="0" sldId="2147483667"/>
            <pc:sldLayoutMk cId="0" sldId="2147483662"/>
          </pc:sldLayoutMkLst>
          <pc:grpChg chg="del">
            <ac:chgData name="村上 美早紀" userId="7a1a8718-16e4-45db-a6d2-c7e4cfc6d764" providerId="ADAL" clId="{5034D65D-F5F5-48DF-B720-A5986A6816E0}" dt="2024-10-24T04:21:55.970" v="1" actId="478"/>
            <ac:grpSpMkLst>
              <pc:docMk/>
              <pc:sldMasterMk cId="0" sldId="2147483667"/>
              <pc:sldLayoutMk cId="0" sldId="2147483662"/>
              <ac:grpSpMk id="118" creationId="{00000000-0000-0000-0000-000000000000}"/>
            </ac:grpSpMkLst>
          </pc:grpChg>
          <pc:picChg chg="add del mod">
            <ac:chgData name="村上 美早紀" userId="7a1a8718-16e4-45db-a6d2-c7e4cfc6d764" providerId="ADAL" clId="{5034D65D-F5F5-48DF-B720-A5986A6816E0}" dt="2024-10-24T04:24:41.686" v="19" actId="478"/>
            <ac:picMkLst>
              <pc:docMk/>
              <pc:sldMasterMk cId="0" sldId="2147483667"/>
              <pc:sldLayoutMk cId="0" sldId="2147483662"/>
              <ac:picMk id="2" creationId="{B6C9ADE1-1C76-B459-2F02-7F8CAEB83AE2}"/>
            </ac:picMkLst>
          </pc:picChg>
          <pc:picChg chg="add del mod">
            <ac:chgData name="村上 美早紀" userId="7a1a8718-16e4-45db-a6d2-c7e4cfc6d764" providerId="ADAL" clId="{5034D65D-F5F5-48DF-B720-A5986A6816E0}" dt="2024-10-24T04:24:51.313" v="21" actId="478"/>
            <ac:picMkLst>
              <pc:docMk/>
              <pc:sldMasterMk cId="0" sldId="2147483667"/>
              <pc:sldLayoutMk cId="0" sldId="2147483662"/>
              <ac:picMk id="3" creationId="{A3150E90-7310-5939-F503-BB50527666E5}"/>
            </ac:picMkLst>
          </pc:picChg>
          <pc:picChg chg="add mod">
            <ac:chgData name="村上 美早紀" userId="7a1a8718-16e4-45db-a6d2-c7e4cfc6d764" providerId="ADAL" clId="{5034D65D-F5F5-48DF-B720-A5986A6816E0}" dt="2024-10-24T04:24:51.614" v="22"/>
            <ac:picMkLst>
              <pc:docMk/>
              <pc:sldMasterMk cId="0" sldId="2147483667"/>
              <pc:sldLayoutMk cId="0" sldId="2147483662"/>
              <ac:picMk id="4" creationId="{2DBCF133-8D4A-2579-7188-C3AEC1ECAB55}"/>
            </ac:picMkLst>
          </pc:picChg>
        </pc:sldLayoutChg>
        <pc:sldLayoutChg chg="addSp delSp modSp mod">
          <pc:chgData name="村上 美早紀" userId="7a1a8718-16e4-45db-a6d2-c7e4cfc6d764" providerId="ADAL" clId="{5034D65D-F5F5-48DF-B720-A5986A6816E0}" dt="2024-10-24T04:23:17.999" v="15"/>
          <pc:sldLayoutMkLst>
            <pc:docMk/>
            <pc:sldMasterMk cId="0" sldId="2147483667"/>
            <pc:sldLayoutMk cId="0" sldId="2147483672"/>
          </pc:sldLayoutMkLst>
          <pc:picChg chg="del">
            <ac:chgData name="村上 美早紀" userId="7a1a8718-16e4-45db-a6d2-c7e4cfc6d764" providerId="ADAL" clId="{5034D65D-F5F5-48DF-B720-A5986A6816E0}" dt="2024-10-24T04:23:17.717" v="14" actId="478"/>
            <ac:picMkLst>
              <pc:docMk/>
              <pc:sldMasterMk cId="0" sldId="2147483667"/>
              <pc:sldLayoutMk cId="0" sldId="2147483672"/>
              <ac:picMk id="2" creationId="{5E24BB00-200C-43FA-F9A1-FD13297CACD6}"/>
            </ac:picMkLst>
          </pc:picChg>
          <pc:picChg chg="add mod">
            <ac:chgData name="村上 美早紀" userId="7a1a8718-16e4-45db-a6d2-c7e4cfc6d764" providerId="ADAL" clId="{5034D65D-F5F5-48DF-B720-A5986A6816E0}" dt="2024-10-24T04:23:14.184" v="13"/>
            <ac:picMkLst>
              <pc:docMk/>
              <pc:sldMasterMk cId="0" sldId="2147483667"/>
              <pc:sldLayoutMk cId="0" sldId="2147483672"/>
              <ac:picMk id="3" creationId="{6C60CC71-2000-4CA8-F446-9E6C0900B679}"/>
            </ac:picMkLst>
          </pc:picChg>
          <pc:picChg chg="add mod">
            <ac:chgData name="村上 美早紀" userId="7a1a8718-16e4-45db-a6d2-c7e4cfc6d764" providerId="ADAL" clId="{5034D65D-F5F5-48DF-B720-A5986A6816E0}" dt="2024-10-24T04:23:17.999" v="15"/>
            <ac:picMkLst>
              <pc:docMk/>
              <pc:sldMasterMk cId="0" sldId="2147483667"/>
              <pc:sldLayoutMk cId="0" sldId="2147483672"/>
              <ac:picMk id="4" creationId="{BE578743-15F5-89A6-7706-010FEEF7445F}"/>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u="none" dirty="0">
                <a:solidFill>
                  <a:schemeClr val="dk1"/>
                </a:solidFill>
                <a:latin typeface="メイリオ" panose="020B0604030504040204" pitchFamily="50" charset="-128"/>
                <a:ea typeface="メイリオ" panose="020B0604030504040204" pitchFamily="50" charset="-128"/>
                <a:sym typeface="Arial"/>
              </a:rPr>
              <a:t>具体的なご支援内容について、少し紹介させてください。</a:t>
            </a:r>
            <a:endParaRPr lang="en-US" altLang="ja-JP" sz="1200" u="none" dirty="0">
              <a:solidFill>
                <a:schemeClr val="dk1"/>
              </a:solidFill>
              <a:latin typeface="メイリオ" panose="020B0604030504040204" pitchFamily="50" charset="-128"/>
              <a:ea typeface="メイリオ" panose="020B0604030504040204" pitchFamily="50" charset="-128"/>
              <a:sym typeface="Arial"/>
            </a:endParaRPr>
          </a:p>
          <a:p>
            <a:pPr marL="457200" marR="0" lvl="0" indent="-228600" algn="l" rtl="0">
              <a:lnSpc>
                <a:spcPct val="100000"/>
              </a:lnSpc>
              <a:spcBef>
                <a:spcPts val="0"/>
              </a:spcBef>
              <a:spcAft>
                <a:spcPts val="0"/>
              </a:spcAft>
              <a:buClr>
                <a:srgbClr val="000000"/>
              </a:buClr>
              <a:buSzPts val="1400"/>
              <a:buFont typeface="Arial"/>
              <a:buNone/>
            </a:pPr>
            <a:r>
              <a:rPr lang="ja-JP" altLang="en-US" dirty="0"/>
              <a:t>単なるシステム導入ではなく、日々変化する現場課題をヒアリングしながら、実際の業務フローに即したナレッジの溜め方を設計し、</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en-US" altLang="ja-JP" dirty="0"/>
              <a:t>AI</a:t>
            </a:r>
            <a:r>
              <a:rPr lang="ja-JP" altLang="en-US" dirty="0"/>
              <a:t>を活用するプロンプトも業務ごとにカスタマイズして提供します。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こうした支援を通じて、</a:t>
            </a:r>
            <a:r>
              <a:rPr lang="en-US" altLang="ja-JP" dirty="0"/>
              <a:t>AI</a:t>
            </a:r>
            <a:r>
              <a:rPr lang="ja-JP" altLang="en-US" dirty="0"/>
              <a:t>とナレッジを日常業務の中に自然に定着させるところまで、私たちは並走しています。</a:t>
            </a:r>
            <a:endParaRPr lang="en-US" altLang="ja-JP" dirty="0"/>
          </a:p>
          <a:p>
            <a:pPr marL="0" lvl="0" indent="0" algn="l" rtl="0">
              <a:spcBef>
                <a:spcPts val="0"/>
              </a:spcBef>
              <a:spcAft>
                <a:spcPts val="0"/>
              </a:spcAft>
              <a:buNone/>
            </a:pPr>
            <a:endParaRPr lang="en-US" altLang="ja-JP" sz="1200" u="none" dirty="0">
              <a:solidFill>
                <a:schemeClr val="dk1"/>
              </a:solidFill>
              <a:latin typeface="メイリオ" panose="020B0604030504040204" pitchFamily="50" charset="-128"/>
              <a:ea typeface="メイリオ" panose="020B0604030504040204" pitchFamily="50" charset="-128"/>
              <a:sym typeface="Arial"/>
            </a:endParaRPr>
          </a:p>
          <a:p>
            <a:pPr marL="0" lvl="0" indent="0" algn="l" rtl="0">
              <a:spcBef>
                <a:spcPts val="0"/>
              </a:spcBef>
              <a:spcAft>
                <a:spcPts val="0"/>
              </a:spcAft>
              <a:buNone/>
            </a:pPr>
            <a:r>
              <a:rPr lang="ja-JP" altLang="en-US" dirty="0"/>
              <a:t>まず、</a:t>
            </a:r>
            <a:r>
              <a:rPr lang="en-US" altLang="ja-JP" b="1" dirty="0"/>
              <a:t>PoC</a:t>
            </a:r>
            <a:r>
              <a:rPr lang="ja-JP" altLang="en-US" b="1" dirty="0"/>
              <a:t>（試行導入）からスモールスタートで始め、成果を見ながら大きく展開していく</a:t>
            </a:r>
            <a:r>
              <a:rPr lang="ja-JP" altLang="en-US" dirty="0"/>
              <a:t>、そんな進め方をお勧めしています。</a:t>
            </a:r>
            <a:endParaRPr lang="en-US" altLang="ja-JP" dirty="0"/>
          </a:p>
          <a:p>
            <a:pPr marL="0" lvl="0" indent="0" algn="l" rtl="0">
              <a:spcBef>
                <a:spcPts val="0"/>
              </a:spcBef>
              <a:spcAft>
                <a:spcPts val="0"/>
              </a:spcAft>
              <a:buNone/>
            </a:pPr>
            <a:r>
              <a:rPr lang="ja-JP" altLang="en-US" dirty="0"/>
              <a:t>そして、</a:t>
            </a:r>
            <a:r>
              <a:rPr lang="ja-JP" altLang="en-US" b="1" dirty="0"/>
              <a:t>日々進化する</a:t>
            </a:r>
            <a:r>
              <a:rPr lang="en-US" altLang="ja-JP" b="1" dirty="0"/>
              <a:t>AI</a:t>
            </a:r>
            <a:r>
              <a:rPr lang="ja-JP" altLang="en-US" b="1" dirty="0"/>
              <a:t>技術にも、柔軟かつ確実に追従</a:t>
            </a:r>
            <a:r>
              <a:rPr lang="ja-JP" altLang="en-US" dirty="0"/>
              <a:t>していきます。</a:t>
            </a:r>
            <a:endParaRPr lang="en-US" altLang="ja-JP" dirty="0"/>
          </a:p>
          <a:p>
            <a:pPr marL="0" lvl="0" indent="0" algn="l" rtl="0">
              <a:spcBef>
                <a:spcPts val="0"/>
              </a:spcBef>
              <a:spcAft>
                <a:spcPts val="0"/>
              </a:spcAft>
              <a:buNone/>
            </a:pPr>
            <a:r>
              <a:rPr lang="ja-JP" altLang="en-US" dirty="0"/>
              <a:t>例えば、私たちが活用している</a:t>
            </a:r>
            <a:r>
              <a:rPr lang="en-US" altLang="ja-JP" dirty="0"/>
              <a:t>OpenAI</a:t>
            </a:r>
            <a:r>
              <a:rPr lang="ja-JP" altLang="en-US" dirty="0"/>
              <a:t>のモデルも、</a:t>
            </a:r>
            <a:r>
              <a:rPr lang="en-US" altLang="ja-JP" dirty="0"/>
              <a:t>1</a:t>
            </a:r>
            <a:r>
              <a:rPr lang="ja-JP" altLang="en-US" dirty="0"/>
              <a:t>年でおよそ</a:t>
            </a:r>
            <a:r>
              <a:rPr lang="en-US" altLang="ja-JP" dirty="0"/>
              <a:t>8</a:t>
            </a:r>
            <a:r>
              <a:rPr lang="ja-JP" altLang="en-US" dirty="0"/>
              <a:t>つの新しいバージョンが登場しています。それに合わせてプロンプトの設計や設定も見直す必要がありますが、</a:t>
            </a:r>
            <a:endParaRPr lang="en-US" altLang="ja-JP" dirty="0"/>
          </a:p>
          <a:p>
            <a:pPr marL="0" lvl="0" indent="0" algn="l" rtl="0">
              <a:spcBef>
                <a:spcPts val="0"/>
              </a:spcBef>
              <a:spcAft>
                <a:spcPts val="0"/>
              </a:spcAft>
              <a:buNone/>
            </a:pPr>
            <a:r>
              <a:rPr lang="ja-JP" altLang="en-US" dirty="0"/>
              <a:t>そうしたアップデートにもスムーズに対応します。</a:t>
            </a:r>
            <a:endParaRPr lang="en-US" altLang="ja-JP" dirty="0"/>
          </a:p>
          <a:p>
            <a:pPr marL="0" lvl="0" indent="0" algn="l" rtl="0">
              <a:spcBef>
                <a:spcPts val="0"/>
              </a:spcBef>
              <a:spcAft>
                <a:spcPts val="0"/>
              </a:spcAft>
              <a:buNone/>
            </a:pPr>
            <a:r>
              <a:rPr lang="ja-JP" altLang="en-US" dirty="0"/>
              <a:t>また、お客様の</a:t>
            </a:r>
            <a:r>
              <a:rPr lang="ja-JP" altLang="en-US" b="1" dirty="0"/>
              <a:t>業務手順や業務規約の変更があった場合にも、ナレッジ活用が最大限に機能するようアドバイス</a:t>
            </a:r>
            <a:r>
              <a:rPr lang="ja-JP" altLang="en-US" dirty="0"/>
              <a:t>いたします。業務の変化に合わせて、</a:t>
            </a:r>
            <a:r>
              <a:rPr lang="en-US" altLang="ja-JP" dirty="0"/>
              <a:t>AI</a:t>
            </a:r>
            <a:r>
              <a:rPr lang="ja-JP" altLang="en-US" dirty="0"/>
              <a:t>の運用が形骸化しないよう、しっかり伴走いたします。</a:t>
            </a:r>
            <a:endParaRPr lang="en-US" altLang="ja-JP" dirty="0"/>
          </a:p>
          <a:p>
            <a:pPr marL="0" lvl="0" indent="0" algn="l" rtl="0">
              <a:spcBef>
                <a:spcPts val="0"/>
              </a:spcBef>
              <a:spcAft>
                <a:spcPts val="0"/>
              </a:spcAft>
              <a:buNone/>
            </a:pPr>
            <a:r>
              <a:rPr lang="ja-JP" altLang="en-US" dirty="0"/>
              <a:t>そして、</a:t>
            </a:r>
            <a:r>
              <a:rPr lang="ja-JP" altLang="en-US" b="1" dirty="0"/>
              <a:t>ナレッジ</a:t>
            </a:r>
            <a:r>
              <a:rPr lang="en-US" altLang="ja-JP" b="1" dirty="0"/>
              <a:t>×AI</a:t>
            </a:r>
            <a:r>
              <a:rPr lang="ja-JP" altLang="en-US" b="1" dirty="0"/>
              <a:t>の業務適用における技術的なアドバイス</a:t>
            </a:r>
            <a:r>
              <a:rPr lang="ja-JP" altLang="en-US" dirty="0"/>
              <a:t>も行っています。</a:t>
            </a:r>
            <a:br>
              <a:rPr lang="ja-JP" altLang="en-US" dirty="0"/>
            </a:br>
            <a:r>
              <a:rPr lang="ja-JP" altLang="en-US" dirty="0"/>
              <a:t>たとえば、今日のセミナー内でも出てきた「ドリルダウン</a:t>
            </a:r>
            <a:r>
              <a:rPr lang="en-US" altLang="ja-JP" dirty="0"/>
              <a:t>RAG</a:t>
            </a:r>
            <a:r>
              <a:rPr lang="ja-JP" altLang="en-US" dirty="0"/>
              <a:t>」や「</a:t>
            </a:r>
            <a:r>
              <a:rPr lang="en-US" altLang="ja-JP" dirty="0"/>
              <a:t>ARG</a:t>
            </a:r>
            <a:r>
              <a:rPr lang="ja-JP" altLang="en-US" dirty="0"/>
              <a:t>」といった技術。こうした仕組みをどう業務に組み込むか、具体的な技術アドバイスを提供しています。</a:t>
            </a:r>
            <a:endParaRPr lang="en-US" altLang="ja-JP" dirty="0"/>
          </a:p>
          <a:p>
            <a:pPr marL="0" lvl="0" indent="0" algn="l" rtl="0">
              <a:spcBef>
                <a:spcPts val="0"/>
              </a:spcBef>
              <a:spcAft>
                <a:spcPts val="0"/>
              </a:spcAft>
              <a:buNone/>
            </a:pPr>
            <a:r>
              <a:rPr lang="ja-JP" altLang="en-US" dirty="0"/>
              <a:t>最後に、</a:t>
            </a:r>
            <a:r>
              <a:rPr lang="ja-JP" altLang="en-US" b="1" dirty="0"/>
              <a:t>運用事務局の代行も可能</a:t>
            </a:r>
            <a:r>
              <a:rPr lang="ja-JP" altLang="en-US" dirty="0"/>
              <a:t>です。</a:t>
            </a:r>
            <a:br>
              <a:rPr lang="ja-JP" altLang="en-US" dirty="0"/>
            </a:br>
            <a:r>
              <a:rPr lang="ja-JP" altLang="en-US" dirty="0"/>
              <a:t>ユーザー登録や初期設定、活用レポートの作成、新しいナレッジデータの投入、紙資料の電子化といった作業を代行し、</a:t>
            </a:r>
            <a:r>
              <a:rPr lang="ja-JP" altLang="en-US" b="1" dirty="0"/>
              <a:t>現場での活用促進や定着支援まで</a:t>
            </a:r>
            <a:r>
              <a:rPr lang="ja-JP" altLang="en-US" dirty="0"/>
              <a:t>、しっかりサポートいたします。</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endParaRPr lang="en-US" altLang="ja-JP" dirty="0"/>
          </a:p>
          <a:p>
            <a:pPr marL="457200" marR="0" lvl="0" indent="-228600" algn="l" rtl="0">
              <a:lnSpc>
                <a:spcPct val="100000"/>
              </a:lnSpc>
              <a:spcBef>
                <a:spcPts val="0"/>
              </a:spcBef>
              <a:spcAft>
                <a:spcPts val="0"/>
              </a:spcAft>
              <a:buClr>
                <a:srgbClr val="000000"/>
              </a:buClr>
              <a:buSzPts val="1400"/>
              <a:buFont typeface="Arial"/>
              <a:buNone/>
            </a:pPr>
            <a:endParaRPr lang="en-US" altLang="ja-JP" dirty="0"/>
          </a:p>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sz="1200" b="0" i="0" u="none" strike="noStrike" cap="none" smtClean="0">
                <a:solidFill>
                  <a:schemeClr val="dk1"/>
                </a:solidFill>
                <a:latin typeface="Arial"/>
                <a:ea typeface="Arial"/>
                <a:cs typeface="Arial"/>
                <a:sym typeface="Arial"/>
              </a:rPr>
              <a:t>10</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054123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884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11944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9883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992274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6</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868209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92367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31408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457200" marR="0" lvl="0" indent="-228600" algn="l" rtl="0">
              <a:lnSpc>
                <a:spcPct val="100000"/>
              </a:lnSpc>
              <a:spcBef>
                <a:spcPts val="0"/>
              </a:spcBef>
              <a:spcAft>
                <a:spcPts val="0"/>
              </a:spcAft>
              <a:buClr>
                <a:srgbClr val="000000"/>
              </a:buClr>
              <a:buSzPts val="1400"/>
              <a:buFont typeface="Arial"/>
              <a:buNone/>
            </a:pPr>
            <a:r>
              <a:rPr lang="ja-JP" altLang="en-US" dirty="0"/>
              <a:t>私たちは、ナレッジ</a:t>
            </a:r>
            <a:r>
              <a:rPr lang="en-US" altLang="ja-JP" dirty="0"/>
              <a:t>×AI</a:t>
            </a:r>
            <a:r>
              <a:rPr lang="ja-JP" altLang="en-US" dirty="0"/>
              <a:t>を皆様の業務で活用出来るよう、</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「クラウドツールの提供」と「業務定着までを支援する伴走型サービス」の両輪でご支援しています。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ツールである</a:t>
            </a:r>
            <a:r>
              <a:rPr lang="en-US" altLang="ja-JP" dirty="0" err="1"/>
              <a:t>SolutionDesk</a:t>
            </a:r>
            <a:r>
              <a:rPr lang="ja-JP" altLang="en-US" dirty="0"/>
              <a:t>は、先ほどのデモ動画でもご覧いただいたナレッジベースを実現するクラウドサービスです。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en-US" altLang="ja-JP" dirty="0"/>
              <a:t>PC</a:t>
            </a:r>
            <a:r>
              <a:rPr lang="ja-JP" altLang="en-US" dirty="0"/>
              <a:t>はもちろん、現場のタブレットやスマートフォンからもご利用いただけます。</a:t>
            </a:r>
            <a:br>
              <a:rPr lang="ja-JP" altLang="en-US" dirty="0"/>
            </a:b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そして、私たちの強みはツールだけで終わらせない支援にあります。</a:t>
            </a:r>
            <a:endParaRPr lang="en-US" altLang="ja-JP" dirty="0"/>
          </a:p>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sz="1200" b="0" i="0" u="none" strike="noStrike" cap="none" smtClean="0">
                <a:solidFill>
                  <a:schemeClr val="dk1"/>
                </a:solidFill>
                <a:latin typeface="Arial"/>
                <a:ea typeface="Arial"/>
                <a:cs typeface="Arial"/>
                <a:sym typeface="Arial"/>
              </a:rPr>
              <a:t>9</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1925253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14"/>
        <p:cNvGrpSpPr/>
        <p:nvPr/>
      </p:nvGrpSpPr>
      <p:grpSpPr>
        <a:xfrm>
          <a:off x="0" y="0"/>
          <a:ext cx="0" cy="0"/>
          <a:chOff x="0" y="0"/>
          <a:chExt cx="0" cy="0"/>
        </a:xfrm>
      </p:grpSpPr>
      <p:sp>
        <p:nvSpPr>
          <p:cNvPr id="115" name="Google Shape;115;p18"/>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16" name="Google Shape;116;p18"/>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en-US" altLang="ja-JP" sz="1100" b="0" i="0" dirty="0">
                <a:solidFill>
                  <a:srgbClr val="444746"/>
                </a:solidFill>
                <a:effectLst/>
                <a:latin typeface="Google Sans"/>
              </a:rPr>
              <a:t>© Accela Technology Corp.</a:t>
            </a:r>
            <a:endParaRPr sz="1400" b="0" i="0" u="none" strike="noStrike" cap="none" dirty="0">
              <a:solidFill>
                <a:srgbClr val="000000"/>
              </a:solidFill>
              <a:latin typeface="Arial"/>
              <a:ea typeface="Arial"/>
              <a:cs typeface="Arial"/>
              <a:sym typeface="Arial"/>
            </a:endParaRPr>
          </a:p>
        </p:txBody>
      </p:sp>
      <p:sp>
        <p:nvSpPr>
          <p:cNvPr id="117" name="Google Shape;117;p18"/>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4" name="図 3" descr="ロゴ が含まれている画像">
            <a:extLst>
              <a:ext uri="{FF2B5EF4-FFF2-40B4-BE49-F238E27FC236}">
                <a16:creationId xmlns:a16="http://schemas.microsoft.com/office/drawing/2014/main" id="{2DBCF133-8D4A-2579-7188-C3AEC1ECAB55}"/>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D887EBD-8192-B2C7-3421-770B28231B84}"/>
              </a:ext>
            </a:extLst>
          </p:cNvPr>
          <p:cNvSpPr>
            <a:spLocks noGrp="1"/>
          </p:cNvSpPr>
          <p:nvPr>
            <p:ph type="dt" sz="half" idx="10"/>
          </p:nvPr>
        </p:nvSpPr>
        <p:spPr/>
        <p:txBody>
          <a:bodyPr/>
          <a:lstStyle/>
          <a:p>
            <a:fld id="{65FBA8EE-AF2C-4FFA-9F8E-EBA4458DD792}" type="datetimeFigureOut">
              <a:rPr kumimoji="1" lang="ja-JP" altLang="en-US" smtClean="0"/>
              <a:t>2025/5/1</a:t>
            </a:fld>
            <a:endParaRPr kumimoji="1" lang="ja-JP" altLang="en-US"/>
          </a:p>
        </p:txBody>
      </p:sp>
      <p:sp>
        <p:nvSpPr>
          <p:cNvPr id="3" name="フッター プレースホルダー 2">
            <a:extLst>
              <a:ext uri="{FF2B5EF4-FFF2-40B4-BE49-F238E27FC236}">
                <a16:creationId xmlns:a16="http://schemas.microsoft.com/office/drawing/2014/main" id="{6CEB2682-C251-8888-CE51-5C2588EB9F9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416ED28-1F12-950E-3CE4-9F3735E28E03}"/>
              </a:ext>
            </a:extLst>
          </p:cNvPr>
          <p:cNvSpPr>
            <a:spLocks noGrp="1"/>
          </p:cNvSpPr>
          <p:nvPr>
            <p:ph type="sldNum" sz="quarter" idx="12"/>
          </p:nvPr>
        </p:nvSpPr>
        <p:spPr/>
        <p:txBody>
          <a:bodyPr/>
          <a:lstStyle/>
          <a:p>
            <a:fld id="{409A88ED-589C-41F8-900C-01ACEE7CBA69}" type="slidenum">
              <a:rPr kumimoji="1" lang="ja-JP" altLang="en-US" smtClean="0"/>
              <a:t>‹#›</a:t>
            </a:fld>
            <a:endParaRPr kumimoji="1" lang="ja-JP" altLang="en-US"/>
          </a:p>
        </p:txBody>
      </p:sp>
    </p:spTree>
    <p:extLst>
      <p:ext uri="{BB962C8B-B14F-4D97-AF65-F5344CB8AC3E}">
        <p14:creationId xmlns:p14="http://schemas.microsoft.com/office/powerpoint/2010/main" val="3249591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1" name="Google Shape;111;p17"/>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2" name="Google Shape;11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13" name="Google Shape;113;p17"/>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62" r:id="rId1"/>
    <p:sldLayoutId id="2147483671"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2025/5/1</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nfo.solutiondesk.jp/pric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11" Type="http://schemas.microsoft.com/office/2007/relationships/hdphoto" Target="../media/hdphoto1.wdp"/><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sv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6700004" cy="1713305"/>
          </a:xfrm>
          <a:prstGeom prst="rect">
            <a:avLst/>
          </a:prstGeom>
        </p:spPr>
        <p:txBody>
          <a:bodyPr vert="horz" lIns="91440" tIns="45720" rIns="91440" bIns="45720" rtlCol="0" anchor="b">
            <a:normAutofit/>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400" kern="1200" dirty="0" err="1">
                <a:solidFill>
                  <a:schemeClr val="tx1"/>
                </a:solidFill>
                <a:latin typeface="メイリオ" panose="020B0604030504040204" pitchFamily="50" charset="-128"/>
                <a:ea typeface="メイリオ" panose="020B0604030504040204" pitchFamily="50" charset="-128"/>
              </a:rPr>
              <a:t>SolutionDesk</a:t>
            </a:r>
            <a:endParaRPr lang="en-US" altLang="ja-JP" sz="5400" kern="1200" dirty="0">
              <a:solidFill>
                <a:schemeClr val="tx1"/>
              </a:solidFill>
              <a:latin typeface="メイリオ" panose="020B0604030504040204" pitchFamily="50" charset="-128"/>
              <a:ea typeface="メイリオ" panose="020B0604030504040204" pitchFamily="50" charset="-128"/>
            </a:endParaRPr>
          </a:p>
          <a:p>
            <a:pPr algn="l">
              <a:spcAft>
                <a:spcPts val="600"/>
              </a:spcAft>
            </a:pPr>
            <a:r>
              <a:rPr lang="ja-JP" altLang="en-US" sz="5600" dirty="0">
                <a:latin typeface="メイリオ" panose="020B0604030504040204" pitchFamily="50" charset="-128"/>
                <a:ea typeface="メイリオ" panose="020B0604030504040204" pitchFamily="50" charset="-128"/>
              </a:rPr>
              <a:t>価格体系と導入例</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7087201"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kumimoji="1" lang="en-US" altLang="ja-JP" sz="1400" b="0" i="0" u="none" strike="noStrike" kern="1200" cap="none" dirty="0" err="1">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の価格</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情報をまとめた</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資料です。</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お客様へ価格感を</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共有</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する際にご利用ください。</a:t>
            </a:r>
            <a:endParaRPr kumimoji="1" lang="ja-JP" altLang="en-US" sz="14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altLang="ja-JP" sz="1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47;p22">
            <a:extLst>
              <a:ext uri="{FF2B5EF4-FFF2-40B4-BE49-F238E27FC236}">
                <a16:creationId xmlns:a16="http://schemas.microsoft.com/office/drawing/2014/main" id="{606C3B7B-2E61-30D4-5F68-B9994531CDC7}"/>
              </a:ext>
            </a:extLst>
          </p:cNvPr>
          <p:cNvSpPr txBox="1"/>
          <p:nvPr/>
        </p:nvSpPr>
        <p:spPr>
          <a:xfrm>
            <a:off x="123546" y="213655"/>
            <a:ext cx="1015778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altLang="en-US" sz="2800" dirty="0">
                <a:latin typeface="メイリオ" panose="020B0604030504040204" pitchFamily="50" charset="-128"/>
                <a:ea typeface="メイリオ" panose="020B0604030504040204" pitchFamily="50" charset="-128"/>
              </a:rPr>
              <a:t>ナレッジ</a:t>
            </a:r>
            <a:r>
              <a:rPr lang="en-US" altLang="ja-JP" sz="2800" dirty="0">
                <a:latin typeface="メイリオ" panose="020B0604030504040204" pitchFamily="50" charset="-128"/>
                <a:ea typeface="メイリオ" panose="020B0604030504040204" pitchFamily="50" charset="-128"/>
              </a:rPr>
              <a:t>×AI</a:t>
            </a:r>
            <a:r>
              <a:rPr lang="ja-JP" altLang="en-US" sz="2800" dirty="0">
                <a:latin typeface="メイリオ" panose="020B0604030504040204" pitchFamily="50" charset="-128"/>
                <a:ea typeface="メイリオ" panose="020B0604030504040204" pitchFamily="50" charset="-128"/>
              </a:rPr>
              <a:t> 伴走支援サービス</a:t>
            </a:r>
          </a:p>
        </p:txBody>
      </p:sp>
      <p:sp>
        <p:nvSpPr>
          <p:cNvPr id="3" name="正方形/長方形 2">
            <a:extLst>
              <a:ext uri="{FF2B5EF4-FFF2-40B4-BE49-F238E27FC236}">
                <a16:creationId xmlns:a16="http://schemas.microsoft.com/office/drawing/2014/main" id="{FEC1A50A-13AA-A5A7-3136-51727014AA44}"/>
              </a:ext>
            </a:extLst>
          </p:cNvPr>
          <p:cNvSpPr/>
          <p:nvPr/>
        </p:nvSpPr>
        <p:spPr>
          <a:xfrm>
            <a:off x="501444" y="970323"/>
            <a:ext cx="11225815" cy="5636328"/>
          </a:xfrm>
          <a:prstGeom prst="rect">
            <a:avLst/>
          </a:prstGeom>
          <a:solidFill>
            <a:srgbClr val="E5F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20000"/>
                  <a:lumOff val="80000"/>
                </a:schemeClr>
              </a:solidFill>
            </a:endParaRPr>
          </a:p>
        </p:txBody>
      </p:sp>
      <p:sp>
        <p:nvSpPr>
          <p:cNvPr id="4" name="スライド番号プレースホルダー 2">
            <a:extLst>
              <a:ext uri="{FF2B5EF4-FFF2-40B4-BE49-F238E27FC236}">
                <a16:creationId xmlns:a16="http://schemas.microsoft.com/office/drawing/2014/main" id="{D0922620-4B53-534C-C2F2-1FB110229D66}"/>
              </a:ext>
            </a:extLst>
          </p:cNvPr>
          <p:cNvSpPr>
            <a:spLocks noGrp="1"/>
          </p:cNvSpPr>
          <p:nvPr>
            <p:ph type="sldNum" sz="quarter" idx="12"/>
          </p:nvPr>
        </p:nvSpPr>
        <p:spPr>
          <a:xfrm>
            <a:off x="10040441" y="6350272"/>
            <a:ext cx="2133600" cy="476250"/>
          </a:xfrm>
        </p:spPr>
        <p:txBody>
          <a:bodyPr/>
          <a:lstStyle/>
          <a:p>
            <a:fld id="{4D420C0E-2414-4C1D-9566-AF54E0D08113}" type="slidenum">
              <a:rPr kumimoji="1" lang="ja-JP" altLang="en-US" smtClean="0">
                <a:latin typeface="メイリオ" panose="020B0604030504040204" pitchFamily="50" charset="-128"/>
                <a:ea typeface="メイリオ" panose="020B0604030504040204" pitchFamily="50" charset="-128"/>
                <a:cs typeface="メイリオ" panose="020B0604030504040204" pitchFamily="50" charset="-128"/>
              </a:rPr>
              <a:t>10</a:t>
            </a:fld>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Google Shape;67;p10">
            <a:extLst>
              <a:ext uri="{FF2B5EF4-FFF2-40B4-BE49-F238E27FC236}">
                <a16:creationId xmlns:a16="http://schemas.microsoft.com/office/drawing/2014/main" id="{24360994-C920-E1F1-9CAC-AEBA5A4E414E}"/>
              </a:ext>
            </a:extLst>
          </p:cNvPr>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sp>
        <p:nvSpPr>
          <p:cNvPr id="6" name="Google Shape;756;p31">
            <a:extLst>
              <a:ext uri="{FF2B5EF4-FFF2-40B4-BE49-F238E27FC236}">
                <a16:creationId xmlns:a16="http://schemas.microsoft.com/office/drawing/2014/main" id="{E9463A9C-D257-9F44-1E8C-D76119F62A9E}"/>
              </a:ext>
            </a:extLst>
          </p:cNvPr>
          <p:cNvSpPr txBox="1"/>
          <p:nvPr/>
        </p:nvSpPr>
        <p:spPr>
          <a:xfrm>
            <a:off x="501443" y="1152947"/>
            <a:ext cx="11225815" cy="58473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altLang="ja-JP" sz="3200" b="1" u="sng" dirty="0">
                <a:solidFill>
                  <a:schemeClr val="dk1"/>
                </a:solidFill>
                <a:latin typeface="メイリオ" panose="020B0604030504040204" pitchFamily="50" charset="-128"/>
                <a:ea typeface="メイリオ" panose="020B0604030504040204" pitchFamily="50" charset="-128"/>
                <a:sym typeface="Arial"/>
              </a:rPr>
              <a:t>SolutionDesk</a:t>
            </a:r>
            <a:r>
              <a:rPr lang="ja-JP" altLang="ja-JP" sz="3200" u="sng" dirty="0">
                <a:solidFill>
                  <a:schemeClr val="dk1"/>
                </a:solidFill>
                <a:latin typeface="メイリオ" panose="020B0604030504040204" pitchFamily="50" charset="-128"/>
                <a:ea typeface="メイリオ" panose="020B0604030504040204" pitchFamily="50" charset="-128"/>
                <a:sym typeface="Arial"/>
              </a:rPr>
              <a:t>による業務革新を伴走しご支援します</a:t>
            </a:r>
            <a:endParaRPr lang="en-US" altLang="ja-JP" sz="1800" b="1" u="sng" dirty="0">
              <a:solidFill>
                <a:schemeClr val="dk1"/>
              </a:solidFill>
              <a:latin typeface="メイリオ" panose="020B0604030504040204" pitchFamily="50" charset="-128"/>
              <a:ea typeface="メイリオ" panose="020B0604030504040204" pitchFamily="50" charset="-128"/>
              <a:sym typeface="Arial"/>
            </a:endParaRPr>
          </a:p>
        </p:txBody>
      </p:sp>
      <p:sp>
        <p:nvSpPr>
          <p:cNvPr id="7" name="Google Shape;756;p31">
            <a:extLst>
              <a:ext uri="{FF2B5EF4-FFF2-40B4-BE49-F238E27FC236}">
                <a16:creationId xmlns:a16="http://schemas.microsoft.com/office/drawing/2014/main" id="{3AA58DB4-1DA4-AA7B-EAAA-9915B4E193CD}"/>
              </a:ext>
            </a:extLst>
          </p:cNvPr>
          <p:cNvSpPr txBox="1"/>
          <p:nvPr/>
        </p:nvSpPr>
        <p:spPr>
          <a:xfrm>
            <a:off x="1331313" y="2751004"/>
            <a:ext cx="10881818"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b="1" dirty="0">
                <a:solidFill>
                  <a:schemeClr val="dk1"/>
                </a:solidFill>
                <a:latin typeface="メイリオ" panose="020B0604030504040204" pitchFamily="50" charset="-128"/>
                <a:ea typeface="メイリオ" panose="020B0604030504040204" pitchFamily="50" charset="-128"/>
                <a:sym typeface="Arial"/>
              </a:rPr>
              <a:t>・ </a:t>
            </a:r>
            <a:r>
              <a:rPr lang="en-US" altLang="ja-JP" sz="2800" b="1" dirty="0">
                <a:latin typeface="メイリオ" panose="020B0604030504040204" pitchFamily="50" charset="-128"/>
                <a:ea typeface="メイリオ" panose="020B0604030504040204" pitchFamily="50" charset="-128"/>
              </a:rPr>
              <a:t>AI</a:t>
            </a:r>
            <a:r>
              <a:rPr lang="ja-JP" altLang="en-US" sz="2800" b="1" dirty="0">
                <a:latin typeface="メイリオ" panose="020B0604030504040204" pitchFamily="50" charset="-128"/>
                <a:ea typeface="メイリオ" panose="020B0604030504040204" pitchFamily="50" charset="-128"/>
              </a:rPr>
              <a:t>進化に合わせてプロンプトや設計も柔軟に対応</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p:txBody>
      </p:sp>
      <p:sp>
        <p:nvSpPr>
          <p:cNvPr id="8" name="Google Shape;756;p31">
            <a:extLst>
              <a:ext uri="{FF2B5EF4-FFF2-40B4-BE49-F238E27FC236}">
                <a16:creationId xmlns:a16="http://schemas.microsoft.com/office/drawing/2014/main" id="{919D31F5-BB36-C72E-26E1-5C23706C6A9D}"/>
              </a:ext>
            </a:extLst>
          </p:cNvPr>
          <p:cNvSpPr txBox="1"/>
          <p:nvPr/>
        </p:nvSpPr>
        <p:spPr>
          <a:xfrm>
            <a:off x="1332000" y="3466141"/>
            <a:ext cx="10417076"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b="1" dirty="0">
                <a:solidFill>
                  <a:schemeClr val="dk1"/>
                </a:solidFill>
                <a:latin typeface="メイリオ" panose="020B0604030504040204" pitchFamily="50" charset="-128"/>
                <a:ea typeface="メイリオ" panose="020B0604030504040204" pitchFamily="50" charset="-128"/>
                <a:sym typeface="Arial"/>
              </a:rPr>
              <a:t>・ </a:t>
            </a:r>
            <a:r>
              <a:rPr lang="ja-JP" altLang="en-US" sz="2800" b="1" dirty="0">
                <a:latin typeface="メイリオ" panose="020B0604030504040204" pitchFamily="50" charset="-128"/>
                <a:ea typeface="メイリオ" panose="020B0604030504040204" pitchFamily="50" charset="-128"/>
              </a:rPr>
              <a:t>業務変更にも寄り添うナレッジ最適化支援</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p:txBody>
      </p:sp>
      <p:sp>
        <p:nvSpPr>
          <p:cNvPr id="9" name="Google Shape;756;p31">
            <a:extLst>
              <a:ext uri="{FF2B5EF4-FFF2-40B4-BE49-F238E27FC236}">
                <a16:creationId xmlns:a16="http://schemas.microsoft.com/office/drawing/2014/main" id="{788CA0F6-4821-F9F9-C099-24E98F3F9ACA}"/>
              </a:ext>
            </a:extLst>
          </p:cNvPr>
          <p:cNvSpPr txBox="1"/>
          <p:nvPr/>
        </p:nvSpPr>
        <p:spPr>
          <a:xfrm>
            <a:off x="1331313" y="5312150"/>
            <a:ext cx="9852945"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b="1" dirty="0">
                <a:solidFill>
                  <a:schemeClr val="dk1"/>
                </a:solidFill>
                <a:latin typeface="メイリオ" panose="020B0604030504040204" pitchFamily="50" charset="-128"/>
                <a:ea typeface="メイリオ" panose="020B0604030504040204" pitchFamily="50" charset="-128"/>
              </a:rPr>
              <a:t>・ </a:t>
            </a:r>
            <a:r>
              <a:rPr lang="ja-JP" altLang="en-US" sz="2800" b="1" dirty="0">
                <a:latin typeface="メイリオ" panose="020B0604030504040204" pitchFamily="50" charset="-128"/>
                <a:ea typeface="メイリオ" panose="020B0604030504040204" pitchFamily="50" charset="-128"/>
              </a:rPr>
              <a:t>現場定着まで見据えた運用事務局の代行も可能</a:t>
            </a:r>
            <a:endParaRPr lang="en-US" altLang="ja-JP" sz="2800" b="1" dirty="0">
              <a:solidFill>
                <a:schemeClr val="dk1"/>
              </a:solidFill>
              <a:latin typeface="メイリオ" panose="020B0604030504040204" pitchFamily="50" charset="-128"/>
              <a:ea typeface="メイリオ" panose="020B0604030504040204" pitchFamily="50" charset="-128"/>
            </a:endParaRPr>
          </a:p>
          <a:p>
            <a:pPr marL="0" marR="0" lvl="0" indent="0" algn="l" rtl="0">
              <a:spcBef>
                <a:spcPts val="0"/>
              </a:spcBef>
              <a:spcAft>
                <a:spcPts val="0"/>
              </a:spcAft>
              <a:buNone/>
            </a:pPr>
            <a:r>
              <a:rPr lang="en-US" altLang="ja-JP" sz="1800" dirty="0">
                <a:solidFill>
                  <a:schemeClr val="dk1"/>
                </a:solidFill>
                <a:latin typeface="メイリオ" panose="020B0604030504040204" pitchFamily="50" charset="-128"/>
                <a:ea typeface="メイリオ" panose="020B0604030504040204" pitchFamily="50" charset="-128"/>
                <a:sym typeface="Arial"/>
              </a:rPr>
              <a:t>         </a:t>
            </a:r>
            <a:r>
              <a:rPr lang="ja-JP" sz="1800" dirty="0">
                <a:solidFill>
                  <a:schemeClr val="dk1"/>
                </a:solidFill>
                <a:latin typeface="メイリオ" panose="020B0604030504040204" pitchFamily="50" charset="-128"/>
                <a:ea typeface="メイリオ" panose="020B0604030504040204" pitchFamily="50" charset="-128"/>
                <a:sym typeface="Arial"/>
              </a:rPr>
              <a:t>・ユーザー登録や各種設定の</a:t>
            </a:r>
            <a:r>
              <a:rPr lang="ja-JP" altLang="en-US" sz="1800" dirty="0">
                <a:solidFill>
                  <a:schemeClr val="dk1"/>
                </a:solidFill>
                <a:latin typeface="メイリオ" panose="020B0604030504040204" pitchFamily="50" charset="-128"/>
                <a:ea typeface="メイリオ" panose="020B0604030504040204" pitchFamily="50" charset="-128"/>
                <a:sym typeface="Arial"/>
              </a:rPr>
              <a:t>代行</a:t>
            </a:r>
            <a:r>
              <a:rPr lang="ja-JP" altLang="en-US" sz="1800" dirty="0">
                <a:solidFill>
                  <a:schemeClr val="dk1"/>
                </a:solidFill>
                <a:latin typeface="メイリオ" panose="020B0604030504040204" pitchFamily="50" charset="-128"/>
                <a:ea typeface="メイリオ" panose="020B0604030504040204" pitchFamily="50" charset="-128"/>
              </a:rPr>
              <a:t>　　   　 </a:t>
            </a:r>
            <a:r>
              <a:rPr lang="ja-JP" sz="1800" dirty="0">
                <a:solidFill>
                  <a:schemeClr val="dk1"/>
                </a:solidFill>
                <a:latin typeface="メイリオ" panose="020B0604030504040204" pitchFamily="50" charset="-128"/>
                <a:ea typeface="メイリオ" panose="020B0604030504040204" pitchFamily="50" charset="-128"/>
                <a:sym typeface="Arial"/>
              </a:rPr>
              <a:t>・</a:t>
            </a:r>
            <a:r>
              <a:rPr lang="ja-JP" altLang="ja-JP" sz="1800" dirty="0">
                <a:solidFill>
                  <a:schemeClr val="dk1"/>
                </a:solidFill>
                <a:latin typeface="メイリオ" panose="020B0604030504040204" pitchFamily="50" charset="-128"/>
                <a:ea typeface="メイリオ" panose="020B0604030504040204" pitchFamily="50" charset="-128"/>
                <a:sym typeface="Arial"/>
              </a:rPr>
              <a:t>ナレッジ×AI活用報告の作成代行</a:t>
            </a:r>
            <a:endParaRPr lang="en-US" altLang="ja-JP" sz="1800" dirty="0">
              <a:solidFill>
                <a:schemeClr val="dk1"/>
              </a:solidFill>
              <a:latin typeface="メイリオ" panose="020B0604030504040204" pitchFamily="50" charset="-128"/>
              <a:ea typeface="メイリオ" panose="020B0604030504040204" pitchFamily="50" charset="-128"/>
            </a:endParaRPr>
          </a:p>
          <a:p>
            <a:pPr marL="0" marR="0" lvl="0" indent="0" algn="l" rtl="0">
              <a:spcBef>
                <a:spcPts val="0"/>
              </a:spcBef>
              <a:spcAft>
                <a:spcPts val="0"/>
              </a:spcAft>
              <a:buNone/>
            </a:pPr>
            <a:r>
              <a:rPr lang="ja-JP" altLang="en-US" sz="1800" dirty="0">
                <a:solidFill>
                  <a:schemeClr val="dk1"/>
                </a:solidFill>
                <a:latin typeface="メイリオ" panose="020B0604030504040204" pitchFamily="50" charset="-128"/>
                <a:ea typeface="メイリオ" panose="020B0604030504040204" pitchFamily="50" charset="-128"/>
                <a:sym typeface="Arial"/>
              </a:rPr>
              <a:t>　　　・新規データの投入や既存紙資料の電子化 ・利用活性化や現場定着のご支援</a:t>
            </a:r>
            <a:r>
              <a:rPr lang="ja-JP" altLang="ja-JP" sz="1800" dirty="0">
                <a:solidFill>
                  <a:schemeClr val="dk1"/>
                </a:solidFill>
                <a:latin typeface="メイリオ" panose="020B0604030504040204" pitchFamily="50" charset="-128"/>
                <a:ea typeface="メイリオ" panose="020B0604030504040204" pitchFamily="50" charset="-128"/>
                <a:sym typeface="Arial"/>
              </a:rPr>
              <a:t>　</a:t>
            </a:r>
            <a:endParaRPr sz="1800" dirty="0">
              <a:solidFill>
                <a:schemeClr val="dk1"/>
              </a:solidFill>
              <a:latin typeface="メイリオ" panose="020B0604030504040204" pitchFamily="50" charset="-128"/>
              <a:ea typeface="メイリオ" panose="020B0604030504040204" pitchFamily="50" charset="-128"/>
              <a:sym typeface="Arial"/>
            </a:endParaRPr>
          </a:p>
        </p:txBody>
      </p:sp>
      <p:sp>
        <p:nvSpPr>
          <p:cNvPr id="10" name="Google Shape;756;p31">
            <a:extLst>
              <a:ext uri="{FF2B5EF4-FFF2-40B4-BE49-F238E27FC236}">
                <a16:creationId xmlns:a16="http://schemas.microsoft.com/office/drawing/2014/main" id="{B060FAAC-3E17-4200-C15E-9B042ED60742}"/>
              </a:ext>
            </a:extLst>
          </p:cNvPr>
          <p:cNvSpPr txBox="1"/>
          <p:nvPr/>
        </p:nvSpPr>
        <p:spPr>
          <a:xfrm>
            <a:off x="1332000" y="4125769"/>
            <a:ext cx="10661837" cy="11233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dirty="0">
                <a:solidFill>
                  <a:schemeClr val="dk1"/>
                </a:solidFill>
                <a:latin typeface="メイリオ" panose="020B0604030504040204" pitchFamily="50" charset="-128"/>
                <a:ea typeface="メイリオ" panose="020B0604030504040204" pitchFamily="50" charset="-128"/>
                <a:sym typeface="Arial"/>
              </a:rPr>
              <a:t>・ </a:t>
            </a:r>
            <a:r>
              <a:rPr lang="ja-JP" sz="2800" b="1" dirty="0">
                <a:solidFill>
                  <a:schemeClr val="dk1"/>
                </a:solidFill>
                <a:latin typeface="メイリオ" panose="020B0604030504040204" pitchFamily="50" charset="-128"/>
                <a:ea typeface="メイリオ" panose="020B0604030504040204" pitchFamily="50" charset="-128"/>
                <a:sym typeface="Arial"/>
              </a:rPr>
              <a:t>ナレッジ×AI業務適用</a:t>
            </a:r>
            <a:r>
              <a:rPr lang="ja-JP" altLang="en-US" sz="2800" b="1" dirty="0">
                <a:solidFill>
                  <a:schemeClr val="dk1"/>
                </a:solidFill>
                <a:latin typeface="メイリオ" panose="020B0604030504040204" pitchFamily="50" charset="-128"/>
                <a:ea typeface="メイリオ" panose="020B0604030504040204" pitchFamily="50" charset="-128"/>
                <a:sym typeface="Arial"/>
              </a:rPr>
              <a:t>を技術面からもサポート</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endParaRPr lang="ja-JP" altLang="en-US" sz="300" b="1"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r>
              <a:rPr lang="ja-JP" altLang="en-US" sz="400" dirty="0">
                <a:solidFill>
                  <a:schemeClr val="dk1"/>
                </a:solidFill>
                <a:latin typeface="メイリオ" panose="020B0604030504040204" pitchFamily="50" charset="-128"/>
                <a:ea typeface="メイリオ" panose="020B0604030504040204" pitchFamily="50" charset="-128"/>
              </a:rPr>
              <a:t>　　　　　　　　　　　　　　　</a:t>
            </a:r>
            <a:r>
              <a:rPr lang="ja-JP" sz="1800" dirty="0">
                <a:solidFill>
                  <a:schemeClr val="dk1"/>
                </a:solidFill>
                <a:latin typeface="メイリオ" panose="020B0604030504040204" pitchFamily="50" charset="-128"/>
                <a:ea typeface="メイリオ" panose="020B0604030504040204" pitchFamily="50" charset="-128"/>
                <a:sym typeface="Arial"/>
              </a:rPr>
              <a:t>RAG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FolderRAG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WebRAG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ドリルダウンRAG</a:t>
            </a:r>
            <a:r>
              <a:rPr lang="ja-JP" altLang="en-US" sz="1800" dirty="0">
                <a:solidFill>
                  <a:schemeClr val="dk1"/>
                </a:solidFill>
                <a:latin typeface="メイリオ" panose="020B0604030504040204" pitchFamily="50" charset="-128"/>
                <a:ea typeface="メイリオ" panose="020B0604030504040204" pitchFamily="50" charset="-128"/>
              </a:rPr>
              <a:t>、</a:t>
            </a:r>
            <a:r>
              <a:rPr lang="en-US" altLang="ja-JP" sz="1800" dirty="0">
                <a:solidFill>
                  <a:schemeClr val="dk1"/>
                </a:solidFill>
                <a:latin typeface="メイリオ" panose="020B0604030504040204" pitchFamily="50" charset="-128"/>
                <a:ea typeface="メイリオ" panose="020B0604030504040204" pitchFamily="50" charset="-128"/>
              </a:rPr>
              <a:t>A</a:t>
            </a:r>
            <a:r>
              <a:rPr lang="ja-JP" altLang="ja-JP" sz="1800" dirty="0">
                <a:solidFill>
                  <a:schemeClr val="dk1"/>
                </a:solidFill>
                <a:latin typeface="メイリオ" panose="020B0604030504040204" pitchFamily="50" charset="-128"/>
                <a:ea typeface="メイリオ" panose="020B0604030504040204" pitchFamily="50" charset="-128"/>
                <a:sym typeface="Arial"/>
              </a:rPr>
              <a:t>RG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ナレッジネット</a:t>
            </a:r>
            <a:r>
              <a:rPr lang="ja-JP" altLang="en-US" sz="1800" dirty="0">
                <a:solidFill>
                  <a:schemeClr val="dk1"/>
                </a:solidFill>
                <a:latin typeface="メイリオ" panose="020B0604030504040204" pitchFamily="50" charset="-128"/>
                <a:ea typeface="メイリオ" panose="020B0604030504040204" pitchFamily="50" charset="-128"/>
              </a:rPr>
              <a:t>、</a:t>
            </a:r>
            <a:br>
              <a:rPr lang="en-US" altLang="ja-JP" sz="1800" dirty="0">
                <a:solidFill>
                  <a:schemeClr val="dk1"/>
                </a:solidFill>
                <a:latin typeface="メイリオ" panose="020B0604030504040204" pitchFamily="50" charset="-128"/>
                <a:ea typeface="メイリオ" panose="020B0604030504040204" pitchFamily="50" charset="-128"/>
              </a:rPr>
            </a:br>
            <a:r>
              <a:rPr lang="ja-JP" altLang="en-US" sz="1800" dirty="0">
                <a:solidFill>
                  <a:schemeClr val="dk1"/>
                </a:solidFill>
                <a:latin typeface="メイリオ" panose="020B0604030504040204" pitchFamily="50" charset="-128"/>
                <a:ea typeface="メイリオ" panose="020B0604030504040204" pitchFamily="50" charset="-128"/>
              </a:rPr>
              <a:t>　　　 </a:t>
            </a:r>
            <a:r>
              <a:rPr lang="ja-JP" sz="1800" dirty="0">
                <a:solidFill>
                  <a:schemeClr val="dk1"/>
                </a:solidFill>
                <a:latin typeface="メイリオ" panose="020B0604030504040204" pitchFamily="50" charset="-128"/>
                <a:ea typeface="メイリオ" panose="020B0604030504040204" pitchFamily="50" charset="-128"/>
                <a:sym typeface="Arial"/>
              </a:rPr>
              <a:t>アクティブチケット</a:t>
            </a:r>
            <a:r>
              <a:rPr lang="en-US" altLang="ja-JP" sz="1800" dirty="0">
                <a:solidFill>
                  <a:schemeClr val="dk1"/>
                </a:solidFill>
                <a:latin typeface="メイリオ" panose="020B0604030504040204" pitchFamily="50" charset="-128"/>
                <a:ea typeface="メイリオ" panose="020B0604030504040204" pitchFamily="50" charset="-128"/>
                <a:sym typeface="Arial"/>
              </a:rPr>
              <a:t> </a:t>
            </a:r>
            <a:r>
              <a:rPr lang="ja-JP" altLang="en-US" sz="1800" dirty="0">
                <a:solidFill>
                  <a:schemeClr val="dk1"/>
                </a:solidFill>
                <a:latin typeface="メイリオ" panose="020B0604030504040204" pitchFamily="50" charset="-128"/>
                <a:ea typeface="メイリオ" panose="020B0604030504040204" pitchFamily="50" charset="-128"/>
                <a:sym typeface="Arial"/>
              </a:rPr>
              <a:t>等  </a:t>
            </a:r>
          </a:p>
        </p:txBody>
      </p:sp>
      <p:sp>
        <p:nvSpPr>
          <p:cNvPr id="11" name="Google Shape;756;p31">
            <a:extLst>
              <a:ext uri="{FF2B5EF4-FFF2-40B4-BE49-F238E27FC236}">
                <a16:creationId xmlns:a16="http://schemas.microsoft.com/office/drawing/2014/main" id="{3A7FCF36-3B65-293B-5CA2-AEE6D693447A}"/>
              </a:ext>
            </a:extLst>
          </p:cNvPr>
          <p:cNvSpPr txBox="1"/>
          <p:nvPr/>
        </p:nvSpPr>
        <p:spPr>
          <a:xfrm>
            <a:off x="1331313" y="2060107"/>
            <a:ext cx="10881818" cy="954067"/>
          </a:xfrm>
          <a:prstGeom prst="rect">
            <a:avLst/>
          </a:prstGeom>
          <a:noFill/>
          <a:ln>
            <a:noFill/>
          </a:ln>
        </p:spPr>
        <p:txBody>
          <a:bodyPr spcFirstLastPara="1" wrap="square" lIns="91425" tIns="45700" rIns="91425" bIns="45700" anchor="t" anchorCtr="0">
            <a:spAutoFit/>
          </a:bodyPr>
          <a:lstStyle/>
          <a:p>
            <a:r>
              <a:rPr lang="ja-JP" altLang="en-US" sz="2800" b="1" dirty="0">
                <a:solidFill>
                  <a:schemeClr val="dk1"/>
                </a:solidFill>
                <a:latin typeface="メイリオ" panose="020B0604030504040204" pitchFamily="50" charset="-128"/>
                <a:ea typeface="メイリオ" panose="020B0604030504040204" pitchFamily="50" charset="-128"/>
                <a:sym typeface="Arial"/>
              </a:rPr>
              <a:t>・ </a:t>
            </a:r>
            <a:r>
              <a:rPr lang="ja-JP" altLang="ja-JP" sz="2800" b="1" dirty="0">
                <a:solidFill>
                  <a:schemeClr val="dk1"/>
                </a:solidFill>
                <a:latin typeface="メイリオ" panose="020B0604030504040204" pitchFamily="50" charset="-128"/>
                <a:ea typeface="メイリオ" panose="020B0604030504040204" pitchFamily="50" charset="-128"/>
                <a:sym typeface="Arial"/>
              </a:rPr>
              <a:t>PoCから小さく始め</a:t>
            </a:r>
            <a:r>
              <a:rPr lang="ja-JP" altLang="en-US" sz="2800" b="1" dirty="0">
                <a:solidFill>
                  <a:schemeClr val="dk1"/>
                </a:solidFill>
                <a:latin typeface="メイリオ" panose="020B0604030504040204" pitchFamily="50" charset="-128"/>
                <a:ea typeface="メイリオ" panose="020B0604030504040204" pitchFamily="50" charset="-128"/>
              </a:rPr>
              <a:t>段階的に</a:t>
            </a:r>
            <a:r>
              <a:rPr lang="ja-JP" altLang="en-US" sz="2800" b="1" dirty="0">
                <a:solidFill>
                  <a:schemeClr val="dk1"/>
                </a:solidFill>
                <a:latin typeface="メイリオ" panose="020B0604030504040204" pitchFamily="50" charset="-128"/>
                <a:ea typeface="メイリオ" panose="020B0604030504040204" pitchFamily="50" charset="-128"/>
                <a:sym typeface="Arial"/>
              </a:rPr>
              <a:t>利用を拡大</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p:txBody>
      </p:sp>
    </p:spTree>
    <p:extLst>
      <p:ext uri="{BB962C8B-B14F-4D97-AF65-F5344CB8AC3E}">
        <p14:creationId xmlns:p14="http://schemas.microsoft.com/office/powerpoint/2010/main" val="2346490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2</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費用体系（利用料）</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5" name="テキスト ボックス 4">
            <a:extLst>
              <a:ext uri="{FF2B5EF4-FFF2-40B4-BE49-F238E27FC236}">
                <a16:creationId xmlns:a16="http://schemas.microsoft.com/office/drawing/2014/main" id="{FB6DF6AA-A611-C99B-728D-062D09CF271B}"/>
              </a:ext>
            </a:extLst>
          </p:cNvPr>
          <p:cNvSpPr txBox="1"/>
          <p:nvPr/>
        </p:nvSpPr>
        <p:spPr>
          <a:xfrm>
            <a:off x="8397380" y="5671321"/>
            <a:ext cx="3794620" cy="523220"/>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詳細は以下の</a:t>
            </a:r>
            <a:r>
              <a:rPr lang="en-US" altLang="ja-JP" dirty="0">
                <a:latin typeface="メイリオ" panose="020B0604030504040204" pitchFamily="50" charset="-128"/>
                <a:ea typeface="メイリオ" panose="020B0604030504040204" pitchFamily="50" charset="-128"/>
              </a:rPr>
              <a:t>URL</a:t>
            </a:r>
            <a:r>
              <a:rPr lang="ja-JP" altLang="en-US" dirty="0">
                <a:latin typeface="メイリオ" panose="020B0604030504040204" pitchFamily="50" charset="-128"/>
                <a:ea typeface="メイリオ" panose="020B0604030504040204" pitchFamily="50" charset="-128"/>
              </a:rPr>
              <a:t>を参照ください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hlinkClick r:id="rId3"/>
              </a:rPr>
              <a:t>https://info.solutiondesk.jp/pric</a:t>
            </a:r>
            <a:r>
              <a:rPr lang="en-US" altLang="ja-JP" dirty="0">
                <a:latin typeface="メイリオ" panose="020B0604030504040204" pitchFamily="50" charset="-128"/>
                <a:ea typeface="メイリオ" panose="020B0604030504040204" pitchFamily="50" charset="-128"/>
                <a:hlinkClick r:id="rId3"/>
              </a:rPr>
              <a:t>e</a:t>
            </a:r>
            <a:endParaRPr lang="en-US" altLang="ja-JP" dirty="0">
              <a:latin typeface="メイリオ" panose="020B0604030504040204" pitchFamily="50" charset="-128"/>
              <a:ea typeface="メイリオ" panose="020B0604030504040204" pitchFamily="50" charset="-128"/>
            </a:endParaRPr>
          </a:p>
        </p:txBody>
      </p:sp>
      <p:graphicFrame>
        <p:nvGraphicFramePr>
          <p:cNvPr id="6" name="表 5">
            <a:extLst>
              <a:ext uri="{FF2B5EF4-FFF2-40B4-BE49-F238E27FC236}">
                <a16:creationId xmlns:a16="http://schemas.microsoft.com/office/drawing/2014/main" id="{153B6C81-1BFC-E250-5E05-EB2086966DBD}"/>
              </a:ext>
            </a:extLst>
          </p:cNvPr>
          <p:cNvGraphicFramePr>
            <a:graphicFrameLocks noGrp="1"/>
          </p:cNvGraphicFramePr>
          <p:nvPr>
            <p:extLst>
              <p:ext uri="{D42A27DB-BD31-4B8C-83A1-F6EECF244321}">
                <p14:modId xmlns:p14="http://schemas.microsoft.com/office/powerpoint/2010/main" val="304375785"/>
              </p:ext>
            </p:extLst>
          </p:nvPr>
        </p:nvGraphicFramePr>
        <p:xfrm>
          <a:off x="430212" y="945241"/>
          <a:ext cx="11331576" cy="4213500"/>
        </p:xfrm>
        <a:graphic>
          <a:graphicData uri="http://schemas.openxmlformats.org/drawingml/2006/table">
            <a:tbl>
              <a:tblPr firstRow="1" bandRow="1">
                <a:tableStyleId>{5C22544A-7EE6-4342-B048-85BDC9FD1C3A}</a:tableStyleId>
              </a:tblPr>
              <a:tblGrid>
                <a:gridCol w="844551">
                  <a:extLst>
                    <a:ext uri="{9D8B030D-6E8A-4147-A177-3AD203B41FA5}">
                      <a16:colId xmlns:a16="http://schemas.microsoft.com/office/drawing/2014/main" val="1261016168"/>
                    </a:ext>
                  </a:extLst>
                </a:gridCol>
                <a:gridCol w="2556573">
                  <a:extLst>
                    <a:ext uri="{9D8B030D-6E8A-4147-A177-3AD203B41FA5}">
                      <a16:colId xmlns:a16="http://schemas.microsoft.com/office/drawing/2014/main" val="1617269589"/>
                    </a:ext>
                  </a:extLst>
                </a:gridCol>
                <a:gridCol w="4233672">
                  <a:extLst>
                    <a:ext uri="{9D8B030D-6E8A-4147-A177-3AD203B41FA5}">
                      <a16:colId xmlns:a16="http://schemas.microsoft.com/office/drawing/2014/main" val="672836942"/>
                    </a:ext>
                  </a:extLst>
                </a:gridCol>
                <a:gridCol w="3696780">
                  <a:extLst>
                    <a:ext uri="{9D8B030D-6E8A-4147-A177-3AD203B41FA5}">
                      <a16:colId xmlns:a16="http://schemas.microsoft.com/office/drawing/2014/main" val="1933114357"/>
                    </a:ext>
                  </a:extLst>
                </a:gridCol>
              </a:tblGrid>
              <a:tr h="394809">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エントリー</a:t>
                      </a:r>
                    </a:p>
                  </a:txBody>
                  <a:tcPr/>
                </a:tc>
                <a:tc>
                  <a:txBody>
                    <a:bodyPr/>
                    <a:lstStyle/>
                    <a:p>
                      <a:r>
                        <a:rPr kumimoji="1" lang="ja-JP" altLang="en-US" dirty="0">
                          <a:latin typeface="メイリオ" panose="020B0604030504040204" pitchFamily="50" charset="-128"/>
                          <a:ea typeface="メイリオ" panose="020B0604030504040204" pitchFamily="50" charset="-128"/>
                        </a:rPr>
                        <a:t>スタンダード</a:t>
                      </a:r>
                    </a:p>
                  </a:txBody>
                  <a:tcPr/>
                </a:tc>
                <a:tc>
                  <a:txBody>
                    <a:bodyPr/>
                    <a:lstStyle/>
                    <a:p>
                      <a:r>
                        <a:rPr kumimoji="1" lang="ja-JP" altLang="en-US" dirty="0">
                          <a:latin typeface="メイリオ" panose="020B0604030504040204" pitchFamily="50" charset="-128"/>
                          <a:ea typeface="メイリオ" panose="020B0604030504040204" pitchFamily="50" charset="-128"/>
                        </a:rPr>
                        <a:t>プレミアム</a:t>
                      </a:r>
                    </a:p>
                  </a:txBody>
                  <a:tcPr/>
                </a:tc>
                <a:extLst>
                  <a:ext uri="{0D108BD9-81ED-4DB2-BD59-A6C34878D82A}">
                    <a16:rowId xmlns:a16="http://schemas.microsoft.com/office/drawing/2014/main" val="4044919823"/>
                  </a:ext>
                </a:extLst>
              </a:tr>
              <a:tr h="751609">
                <a:tc>
                  <a:txBody>
                    <a:bodyPr/>
                    <a:lstStyle/>
                    <a:p>
                      <a:r>
                        <a:rPr kumimoji="1" lang="ja-JP" altLang="en-US" dirty="0">
                          <a:latin typeface="メイリオ" panose="020B0604030504040204" pitchFamily="50" charset="-128"/>
                          <a:ea typeface="メイリオ" panose="020B0604030504040204" pitchFamily="50" charset="-128"/>
                        </a:rPr>
                        <a:t>概要</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少人数および少ない部門での利用向けエディション</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全社展開を見据えた大規模利用でお得なエディション</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ホームページへのナレッジ公開など高度な利用向けエディション</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511286972"/>
                  </a:ext>
                </a:extLst>
              </a:tr>
              <a:tr h="772391">
                <a:tc>
                  <a:txBody>
                    <a:bodyPr/>
                    <a:lstStyle/>
                    <a:p>
                      <a:r>
                        <a:rPr kumimoji="1" lang="ja-JP" altLang="en-US" dirty="0">
                          <a:latin typeface="メイリオ" panose="020B0604030504040204" pitchFamily="50" charset="-128"/>
                          <a:ea typeface="メイリオ" panose="020B0604030504040204" pitchFamily="50" charset="-128"/>
                        </a:rPr>
                        <a:t>利用料</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月額基本料金無し</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月額基本料</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40,000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月額基本料8</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4,000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1136451">
                <a:tc>
                  <a:txBody>
                    <a:bodyPr/>
                    <a:lstStyle/>
                    <a:p>
                      <a:r>
                        <a:rPr kumimoji="1" lang="ja-JP" altLang="en-US" dirty="0">
                          <a:latin typeface="メイリオ" panose="020B0604030504040204" pitchFamily="50" charset="-128"/>
                          <a:ea typeface="メイリオ" panose="020B0604030504040204" pitchFamily="50" charset="-128"/>
                        </a:rPr>
                        <a:t>主な</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用途</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案件管理や</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の業務活用が可能です</a:t>
                      </a:r>
                      <a:r>
                        <a:rPr lang="ja-JP" altLang="ja-JP" sz="1400" b="0" i="0" u="none" strike="noStrike" cap="none" dirty="0">
                          <a:solidFill>
                            <a:schemeClr val="dk1"/>
                          </a:solidFill>
                          <a:latin typeface="メイリオ" panose="020B0604030504040204" pitchFamily="50" charset="-128"/>
                          <a:ea typeface="メイリオ" panose="020B0604030504040204" pitchFamily="50" charset="-128"/>
                          <a:cs typeface="Arial"/>
                          <a:sym typeface="Arial"/>
                        </a:rPr>
                        <a: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エントリーでご利用可能な機能に加え、社内の各部門をサービスデスク化し、全社的に活用を推進するプロジェクトを制限無く作成可能となります。</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スタンダードでご利用可能な機能に加え、ホームページ上でのFAQ公開やチャットボット(ナレッジロボ)を利用可能です。</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967541596"/>
                  </a:ext>
                </a:extLst>
              </a:tr>
              <a:tr h="616718">
                <a:tc>
                  <a:txBody>
                    <a:bodyPr/>
                    <a:lstStyle/>
                    <a:p>
                      <a:r>
                        <a:rPr kumimoji="1" lang="ja-JP" altLang="en-US" dirty="0">
                          <a:latin typeface="メイリオ" panose="020B0604030504040204" pitchFamily="50" charset="-128"/>
                          <a:ea typeface="メイリオ" panose="020B0604030504040204" pitchFamily="50" charset="-128"/>
                        </a:rPr>
                        <a:t>補足</a:t>
                      </a:r>
                    </a:p>
                  </a:txBody>
                  <a:tcPr/>
                </a:tc>
                <a:tc>
                  <a:txBody>
                    <a:bodyPr/>
                    <a:lstStyle/>
                    <a:p>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使い放題オプションが必須です。</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ユーザーIDとして課金対象となるのは、サービスデスクとしてナレッジ管理したり、カスタマー対応する運営側の人員分です。</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問い合せる</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ユーザー</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ID(個人客、法人客、組織内カスタマー)は課金の対象外です。</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同左</a:t>
                      </a:r>
                    </a:p>
                  </a:txBody>
                  <a:tcPr/>
                </a:tc>
                <a:extLst>
                  <a:ext uri="{0D108BD9-81ED-4DB2-BD59-A6C34878D82A}">
                    <a16:rowId xmlns:a16="http://schemas.microsoft.com/office/drawing/2014/main" val="4102753948"/>
                  </a:ext>
                </a:extLst>
              </a:tr>
            </a:tbl>
          </a:graphicData>
        </a:graphic>
      </p:graphicFrame>
      <p:sp>
        <p:nvSpPr>
          <p:cNvPr id="7" name="Google Shape;495;p37">
            <a:extLst>
              <a:ext uri="{FF2B5EF4-FFF2-40B4-BE49-F238E27FC236}">
                <a16:creationId xmlns:a16="http://schemas.microsoft.com/office/drawing/2014/main" id="{90F2FFE1-8468-C8B2-B3F6-97002E3C7888}"/>
              </a:ext>
            </a:extLst>
          </p:cNvPr>
          <p:cNvSpPr txBox="1"/>
          <p:nvPr/>
        </p:nvSpPr>
        <p:spPr>
          <a:xfrm>
            <a:off x="1" y="5352051"/>
            <a:ext cx="7808976" cy="954067"/>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Clr>
                <a:srgbClr val="000000"/>
              </a:buClr>
              <a:buSzPts val="1800"/>
              <a:buFont typeface="Arial"/>
              <a:buNone/>
            </a:pPr>
            <a: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t>特記事項：AI機能の利用にはOpenAI社のライセンス費用が別途必要です。</a:t>
            </a:r>
            <a:b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br>
            <a: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t>また、スタンダード・プレミアムでは組織内カスタマーはユーザー課金されませんので、</a:t>
            </a:r>
            <a:endPar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endParaRPr>
          </a:p>
          <a:p>
            <a:pPr marL="457200" marR="0" lvl="0" indent="0" algn="l" rtl="0">
              <a:lnSpc>
                <a:spcPct val="100000"/>
              </a:lnSpc>
              <a:spcBef>
                <a:spcPts val="0"/>
              </a:spcBef>
              <a:spcAft>
                <a:spcPts val="0"/>
              </a:spcAft>
              <a:buClr>
                <a:srgbClr val="000000"/>
              </a:buClr>
              <a:buSzPts val="1800"/>
              <a:buFont typeface="Arial"/>
              <a:buNone/>
            </a:pPr>
            <a:r>
              <a:rPr lang="ja-JP" b="0" i="0" u="sng" strike="noStrike" cap="none" dirty="0">
                <a:solidFill>
                  <a:srgbClr val="374151"/>
                </a:solidFill>
                <a:latin typeface="メイリオ" panose="020B0604030504040204" pitchFamily="50" charset="-128"/>
                <a:ea typeface="メイリオ" panose="020B0604030504040204" pitchFamily="50" charset="-128"/>
                <a:sym typeface="Arial"/>
              </a:rPr>
              <a:t>個々の社員に対してChatGPTを個別に契約するよりも費用を大幅に節約</a:t>
            </a:r>
            <a: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t>できます</a:t>
            </a:r>
            <a:r>
              <a:rPr lang="ja-JP" altLang="en-US" dirty="0">
                <a:solidFill>
                  <a:srgbClr val="374151"/>
                </a:solidFill>
                <a:latin typeface="メイリオ" panose="020B0604030504040204" pitchFamily="50" charset="-128"/>
                <a:ea typeface="メイリオ" panose="020B0604030504040204" pitchFamily="50" charset="-128"/>
                <a:sym typeface="Arial"/>
              </a:rPr>
              <a:t>。</a:t>
            </a:r>
            <a:endPar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endParaRPr>
          </a:p>
          <a:p>
            <a:pPr marL="457200" marR="0" lvl="0" indent="0" algn="l" rtl="0">
              <a:lnSpc>
                <a:spcPct val="100000"/>
              </a:lnSpc>
              <a:spcBef>
                <a:spcPts val="0"/>
              </a:spcBef>
              <a:spcAft>
                <a:spcPts val="0"/>
              </a:spcAft>
              <a:buClr>
                <a:srgbClr val="000000"/>
              </a:buClr>
              <a:buSzPts val="1800"/>
              <a:buFont typeface="Arial"/>
              <a:buNone/>
            </a:pPr>
            <a:r>
              <a:rPr lang="ja-JP" altLang="en-US" b="0" i="0" u="none" strike="noStrike" cap="none" dirty="0">
                <a:solidFill>
                  <a:srgbClr val="374151"/>
                </a:solidFill>
                <a:latin typeface="メイリオ" panose="020B0604030504040204" pitchFamily="50" charset="-128"/>
                <a:ea typeface="メイリオ" panose="020B0604030504040204" pitchFamily="50" charset="-128"/>
                <a:sym typeface="Arial"/>
              </a:rPr>
              <a:t>こちらは、月額</a:t>
            </a:r>
            <a:r>
              <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rPr>
              <a:t>8</a:t>
            </a:r>
            <a:r>
              <a:rPr lang="ja-JP" altLang="en-US" b="0" i="0" u="none" strike="noStrike" cap="none" dirty="0">
                <a:solidFill>
                  <a:srgbClr val="374151"/>
                </a:solidFill>
                <a:latin typeface="メイリオ" panose="020B0604030504040204" pitchFamily="50" charset="-128"/>
                <a:ea typeface="メイリオ" panose="020B0604030504040204" pitchFamily="50" charset="-128"/>
                <a:sym typeface="Arial"/>
              </a:rPr>
              <a:t>万円で利用可能なオプション製品もございます。</a:t>
            </a:r>
            <a:endPar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endParaRPr>
          </a:p>
        </p:txBody>
      </p:sp>
    </p:spTree>
    <p:extLst>
      <p:ext uri="{BB962C8B-B14F-4D97-AF65-F5344CB8AC3E}">
        <p14:creationId xmlns:p14="http://schemas.microsoft.com/office/powerpoint/2010/main" val="2958064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3</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a:t>
            </a:r>
            <a:r>
              <a:rPr lang="ja-JP" altLang="en-US" sz="2400" b="0" i="0" u="none" strike="noStrike" cap="none">
                <a:solidFill>
                  <a:schemeClr val="dk1"/>
                </a:solidFill>
                <a:latin typeface="メイリオ" panose="020B0604030504040204" pitchFamily="50" charset="-128"/>
                <a:ea typeface="メイリオ" panose="020B0604030504040204" pitchFamily="50" charset="-128"/>
                <a:sym typeface="Arial"/>
              </a:rPr>
              <a:t>体系（</a:t>
            </a:r>
            <a:r>
              <a:rPr lang="ja-JP" altLang="en-US" sz="2400">
                <a:solidFill>
                  <a:schemeClr val="dk1"/>
                </a:solidFill>
                <a:latin typeface="メイリオ" panose="020B0604030504040204" pitchFamily="50" charset="-128"/>
                <a:ea typeface="メイリオ" panose="020B0604030504040204" pitchFamily="50" charset="-128"/>
              </a:rPr>
              <a:t>サービスイン後</a:t>
            </a:r>
            <a:r>
              <a:rPr lang="ja-JP" altLang="en-US" sz="2400" b="0" i="0" u="none" strike="noStrike" cap="none">
                <a:solidFill>
                  <a:schemeClr val="dk1"/>
                </a:solidFill>
                <a:latin typeface="メイリオ" panose="020B0604030504040204" pitchFamily="50" charset="-128"/>
                <a:ea typeface="メイリオ" panose="020B0604030504040204" pitchFamily="50" charset="-128"/>
                <a:sym typeface="Arial"/>
              </a:rPr>
              <a:t>）</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graphicFrame>
        <p:nvGraphicFramePr>
          <p:cNvPr id="6" name="表 5">
            <a:extLst>
              <a:ext uri="{FF2B5EF4-FFF2-40B4-BE49-F238E27FC236}">
                <a16:creationId xmlns:a16="http://schemas.microsoft.com/office/drawing/2014/main" id="{153B6C81-1BFC-E250-5E05-EB2086966DBD}"/>
              </a:ext>
            </a:extLst>
          </p:cNvPr>
          <p:cNvGraphicFramePr>
            <a:graphicFrameLocks noGrp="1"/>
          </p:cNvGraphicFramePr>
          <p:nvPr>
            <p:extLst>
              <p:ext uri="{D42A27DB-BD31-4B8C-83A1-F6EECF244321}">
                <p14:modId xmlns:p14="http://schemas.microsoft.com/office/powerpoint/2010/main" val="2871366101"/>
              </p:ext>
            </p:extLst>
          </p:nvPr>
        </p:nvGraphicFramePr>
        <p:xfrm>
          <a:off x="115657" y="1032285"/>
          <a:ext cx="11921782" cy="5644508"/>
        </p:xfrm>
        <a:graphic>
          <a:graphicData uri="http://schemas.openxmlformats.org/drawingml/2006/table">
            <a:tbl>
              <a:tblPr firstRow="1" bandRow="1">
                <a:tableStyleId>{5C22544A-7EE6-4342-B048-85BDC9FD1C3A}</a:tableStyleId>
              </a:tblPr>
              <a:tblGrid>
                <a:gridCol w="888540">
                  <a:extLst>
                    <a:ext uri="{9D8B030D-6E8A-4147-A177-3AD203B41FA5}">
                      <a16:colId xmlns:a16="http://schemas.microsoft.com/office/drawing/2014/main" val="1261016168"/>
                    </a:ext>
                  </a:extLst>
                </a:gridCol>
                <a:gridCol w="2982587">
                  <a:extLst>
                    <a:ext uri="{9D8B030D-6E8A-4147-A177-3AD203B41FA5}">
                      <a16:colId xmlns:a16="http://schemas.microsoft.com/office/drawing/2014/main" val="1617269589"/>
                    </a:ext>
                  </a:extLst>
                </a:gridCol>
                <a:gridCol w="3577133">
                  <a:extLst>
                    <a:ext uri="{9D8B030D-6E8A-4147-A177-3AD203B41FA5}">
                      <a16:colId xmlns:a16="http://schemas.microsoft.com/office/drawing/2014/main" val="672836942"/>
                    </a:ext>
                  </a:extLst>
                </a:gridCol>
                <a:gridCol w="4473522">
                  <a:extLst>
                    <a:ext uri="{9D8B030D-6E8A-4147-A177-3AD203B41FA5}">
                      <a16:colId xmlns:a16="http://schemas.microsoft.com/office/drawing/2014/main" val="1933114357"/>
                    </a:ext>
                  </a:extLst>
                </a:gridCol>
              </a:tblGrid>
              <a:tr h="316268">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ベーシックサポート</a:t>
                      </a:r>
                    </a:p>
                  </a:txBody>
                  <a:tcPr/>
                </a:tc>
                <a:tc>
                  <a:txBody>
                    <a:bodyPr/>
                    <a:lstStyle/>
                    <a:p>
                      <a:r>
                        <a:rPr kumimoji="1" lang="ja-JP" altLang="en-US" dirty="0">
                          <a:latin typeface="メイリオ" panose="020B0604030504040204" pitchFamily="50" charset="-128"/>
                          <a:ea typeface="メイリオ" panose="020B0604030504040204" pitchFamily="50" charset="-128"/>
                        </a:rPr>
                        <a:t>プレミアムサポート</a:t>
                      </a:r>
                    </a:p>
                  </a:txBody>
                  <a:tcPr/>
                </a:tc>
                <a:tc>
                  <a:txBody>
                    <a:bodyPr/>
                    <a:lstStyle/>
                    <a:p>
                      <a:r>
                        <a:rPr lang="ja-JP" altLang="en-US" dirty="0">
                          <a:latin typeface="メイリオ" panose="020B0604030504040204" pitchFamily="50" charset="-128"/>
                          <a:ea typeface="メイリオ" panose="020B0604030504040204" pitchFamily="50" charset="-128"/>
                        </a:rPr>
                        <a:t>ナレッジ</a:t>
                      </a:r>
                      <a:r>
                        <a:rPr lang="en-US" altLang="ja-JP" dirty="0">
                          <a:latin typeface="メイリオ" panose="020B0604030504040204" pitchFamily="50" charset="-128"/>
                          <a:ea typeface="メイリオ" panose="020B0604030504040204" pitchFamily="50" charset="-128"/>
                        </a:rPr>
                        <a:t>×AI</a:t>
                      </a:r>
                      <a:r>
                        <a:rPr lang="ja-JP" altLang="en-US" dirty="0">
                          <a:latin typeface="メイリオ" panose="020B0604030504040204" pitchFamily="50" charset="-128"/>
                          <a:ea typeface="メイリオ" panose="020B0604030504040204" pitchFamily="50" charset="-128"/>
                        </a:rPr>
                        <a:t>伴走支援サービス</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044919823"/>
                  </a:ext>
                </a:extLst>
              </a:tr>
              <a:tr h="458300">
                <a:tc>
                  <a:txBody>
                    <a:bodyPr/>
                    <a:lstStyle/>
                    <a:p>
                      <a:r>
                        <a:rPr kumimoji="1" lang="ja-JP" altLang="en-US" dirty="0">
                          <a:latin typeface="メイリオ" panose="020B0604030504040204" pitchFamily="50" charset="-128"/>
                          <a:ea typeface="メイリオ" panose="020B0604030504040204" pitchFamily="50" charset="-128"/>
                        </a:rPr>
                        <a:t>概要</a:t>
                      </a:r>
                    </a:p>
                  </a:txBody>
                  <a:tcPr/>
                </a:tc>
                <a:tc>
                  <a:txBody>
                    <a:bodyPr/>
                    <a:lstStyle/>
                    <a:p>
                      <a:r>
                        <a:rPr kumimoji="1" lang="en-US" altLang="ja-JP" dirty="0" err="1">
                          <a:latin typeface="メイリオ" panose="020B0604030504040204" pitchFamily="50" charset="-128"/>
                          <a:ea typeface="メイリオ" panose="020B0604030504040204" pitchFamily="50" charset="-128"/>
                        </a:rPr>
                        <a:t>SolutionDesk</a:t>
                      </a:r>
                      <a:r>
                        <a:rPr kumimoji="1" lang="ja-JP" altLang="en-US" dirty="0">
                          <a:latin typeface="メイリオ" panose="020B0604030504040204" pitchFamily="50" charset="-128"/>
                          <a:ea typeface="メイリオ" panose="020B0604030504040204" pitchFamily="50" charset="-128"/>
                        </a:rPr>
                        <a:t>仕様に基づく使い方や不具合問合せへ対応をします。</a:t>
                      </a:r>
                    </a:p>
                  </a:txBody>
                  <a:tcPr/>
                </a:tc>
                <a:tc>
                  <a:txBody>
                    <a:bodyPr/>
                    <a:lstStyle/>
                    <a:p>
                      <a:r>
                        <a:rPr kumimoji="1" lang="en-US" altLang="ja-JP" dirty="0" err="1">
                          <a:latin typeface="メイリオ" panose="020B0604030504040204" pitchFamily="50" charset="-128"/>
                          <a:ea typeface="メイリオ" panose="020B0604030504040204" pitchFamily="50" charset="-128"/>
                        </a:rPr>
                        <a:t>SolutionDesk</a:t>
                      </a:r>
                      <a:r>
                        <a:rPr kumimoji="1" lang="ja-JP" altLang="en-US" dirty="0">
                          <a:latin typeface="メイリオ" panose="020B0604030504040204" pitchFamily="50" charset="-128"/>
                          <a:ea typeface="メイリオ" panose="020B0604030504040204" pitchFamily="50" charset="-128"/>
                        </a:rPr>
                        <a:t>仕様にとどまらず、業務やビジネス課題を踏まえた使用法のアドバイスも行います。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コンサルタントあるいはサポートエンジニアが担当し技術支援や運用代行を承ります。</a:t>
                      </a:r>
                    </a:p>
                  </a:txBody>
                  <a:tcPr/>
                </a:tc>
                <a:extLst>
                  <a:ext uri="{0D108BD9-81ED-4DB2-BD59-A6C34878D82A}">
                    <a16:rowId xmlns:a16="http://schemas.microsoft.com/office/drawing/2014/main" val="2511286972"/>
                  </a:ext>
                </a:extLst>
              </a:tr>
              <a:tr h="360000">
                <a:tc>
                  <a:txBody>
                    <a:bodyPr/>
                    <a:lstStyle/>
                    <a:p>
                      <a:r>
                        <a:rPr kumimoji="1" lang="ja-JP" altLang="en-US" dirty="0">
                          <a:latin typeface="メイリオ" panose="020B0604030504040204" pitchFamily="50" charset="-128"/>
                          <a:ea typeface="メイリオ" panose="020B0604030504040204" pitchFamily="50" charset="-128"/>
                        </a:rPr>
                        <a:t>料金</a:t>
                      </a:r>
                    </a:p>
                  </a:txBody>
                  <a:tcPr/>
                </a:tc>
                <a:tc>
                  <a:txBody>
                    <a:bodyPr/>
                    <a:lstStyle/>
                    <a:p>
                      <a:r>
                        <a:rPr kumimoji="1" lang="en-US" altLang="ja-JP" dirty="0">
                          <a:latin typeface="メイリオ" panose="020B0604030504040204" pitchFamily="50" charset="-128"/>
                          <a:ea typeface="メイリオ" panose="020B0604030504040204" pitchFamily="50" charset="-128"/>
                        </a:rPr>
                        <a:t>0</a:t>
                      </a:r>
                      <a:r>
                        <a:rPr kumimoji="1" lang="ja-JP" altLang="en-US" dirty="0">
                          <a:latin typeface="メイリオ" panose="020B0604030504040204" pitchFamily="50" charset="-128"/>
                          <a:ea typeface="メイリオ" panose="020B0604030504040204" pitchFamily="50" charset="-128"/>
                        </a:rPr>
                        <a:t>円</a:t>
                      </a:r>
                    </a:p>
                  </a:txBody>
                  <a:tcPr/>
                </a:tc>
                <a:tc>
                  <a:txBody>
                    <a:bodyPr/>
                    <a:lstStyle/>
                    <a:p>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50,000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時間）</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2676567">
                <a:tc>
                  <a:txBody>
                    <a:bodyPr/>
                    <a:lstStyle/>
                    <a:p>
                      <a:r>
                        <a:rPr kumimoji="1" lang="ja-JP" altLang="en-US" dirty="0">
                          <a:latin typeface="メイリオ" panose="020B0604030504040204" pitchFamily="50" charset="-128"/>
                          <a:ea typeface="メイリオ" panose="020B0604030504040204" pitchFamily="50" charset="-128"/>
                        </a:rPr>
                        <a:t>詳細</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利用契約に含まれる基本サポート。</a:t>
                      </a:r>
                    </a:p>
                    <a:p>
                      <a:r>
                        <a:rPr lang="en-US" altLang="ja-JP" sz="1400" b="0" i="0" u="none" strike="noStrike" cap="none" dirty="0" err="1">
                          <a:solidFill>
                            <a:srgbClr val="000000"/>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の問合せ機能を用いてナレッジ参照いただきまた問合せにお答えします。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ベーシックサポートに加えて、電話やオンラインミーティングなどリアルタイムおよび対面でのサポートも可能です。</a:t>
                      </a:r>
                    </a:p>
                  </a:txBody>
                  <a:tcPr/>
                </a:tc>
                <a:tc>
                  <a:txBody>
                    <a:bodyPr/>
                    <a:lstStyle/>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本サービスは、以下のような取り組みでお客様を支援します。</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・現場課題相談会</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業務課題をヒアリングし、解決策を検討。</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・運用ストーリー構築</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ナレッジ活用を組み込んだ業務フローを策定。</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活用しやすいフォーマットや</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AI</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プロンプトを設計。</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・データ移行サポート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システム間のデータ移行をスムーズに実施。</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・導入サポート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サービス開始に向けた準備を全面的に支援</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・運用代行</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・ナレッジ管理を代行し、運用の負担を軽減。</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・現場レクチャー</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現場に対して</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の使い方を説明。</a:t>
                      </a:r>
                    </a:p>
                  </a:txBody>
                  <a:tcPr/>
                </a:tc>
                <a:extLst>
                  <a:ext uri="{0D108BD9-81ED-4DB2-BD59-A6C34878D82A}">
                    <a16:rowId xmlns:a16="http://schemas.microsoft.com/office/drawing/2014/main" val="1967541596"/>
                  </a:ext>
                </a:extLst>
              </a:tr>
              <a:tr h="155603">
                <a:tc>
                  <a:txBody>
                    <a:bodyPr/>
                    <a:lstStyle/>
                    <a:p>
                      <a:r>
                        <a:rPr kumimoji="1" lang="ja-JP" altLang="en-US" dirty="0">
                          <a:latin typeface="メイリオ" panose="020B0604030504040204" pitchFamily="50" charset="-128"/>
                          <a:ea typeface="メイリオ" panose="020B0604030504040204" pitchFamily="50" charset="-128"/>
                        </a:rPr>
                        <a:t>補足</a:t>
                      </a:r>
                    </a:p>
                  </a:txBody>
                  <a:tcPr/>
                </a:tc>
                <a:tc>
                  <a:txBody>
                    <a:bodyPr/>
                    <a:lstStyle/>
                    <a:p>
                      <a:endPar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オプションとしてユーザー</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や基本料金と期間を合わせた年単位の契約となります。</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現地訪問や実作業を伴う時間単位での技術サポートを</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ポイント単位で必要な工数分事前に購入いただきます。</a:t>
                      </a:r>
                    </a:p>
                  </a:txBody>
                  <a:tcPr/>
                </a:tc>
                <a:extLst>
                  <a:ext uri="{0D108BD9-81ED-4DB2-BD59-A6C34878D82A}">
                    <a16:rowId xmlns:a16="http://schemas.microsoft.com/office/drawing/2014/main" val="4102728427"/>
                  </a:ext>
                </a:extLst>
              </a:tr>
            </a:tbl>
          </a:graphicData>
        </a:graphic>
      </p:graphicFrame>
    </p:spTree>
    <p:extLst>
      <p:ext uri="{BB962C8B-B14F-4D97-AF65-F5344CB8AC3E}">
        <p14:creationId xmlns:p14="http://schemas.microsoft.com/office/powerpoint/2010/main" val="238044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4</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個人顧客のヘルプデスク対応（コールセンター</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お客様相談室）</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590910AD-6A66-7A0D-C4A5-3FCA4D3D6DAC}"/>
              </a:ext>
            </a:extLst>
          </p:cNvPr>
          <p:cNvSpPr/>
          <p:nvPr/>
        </p:nvSpPr>
        <p:spPr>
          <a:xfrm>
            <a:off x="3584805" y="1253021"/>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77;p51">
            <a:extLst>
              <a:ext uri="{FF2B5EF4-FFF2-40B4-BE49-F238E27FC236}">
                <a16:creationId xmlns:a16="http://schemas.microsoft.com/office/drawing/2014/main" id="{A3BB599A-2468-1B8F-F60D-08473D928203}"/>
              </a:ext>
            </a:extLst>
          </p:cNvPr>
          <p:cNvSpPr txBox="1"/>
          <p:nvPr/>
        </p:nvSpPr>
        <p:spPr>
          <a:xfrm>
            <a:off x="3715558" y="1336292"/>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sym typeface="Meiryo"/>
              </a:rPr>
              <a:t>オペレーター</a:t>
            </a:r>
            <a:endParaRPr sz="3600" dirty="0">
              <a:latin typeface="メイリオ" panose="020B0604030504040204" pitchFamily="50" charset="-128"/>
              <a:ea typeface="メイリオ" panose="020B0604030504040204" pitchFamily="50" charset="-128"/>
            </a:endParaRPr>
          </a:p>
        </p:txBody>
      </p:sp>
      <p:pic>
        <p:nvPicPr>
          <p:cNvPr id="4" name="Google Shape;678;p51" descr="図形&#10;&#10;低い精度で自動的に生成された説明">
            <a:extLst>
              <a:ext uri="{FF2B5EF4-FFF2-40B4-BE49-F238E27FC236}">
                <a16:creationId xmlns:a16="http://schemas.microsoft.com/office/drawing/2014/main" id="{D1C34657-1E40-CB41-AED0-4BC37F6EF998}"/>
              </a:ext>
            </a:extLst>
          </p:cNvPr>
          <p:cNvPicPr preferRelativeResize="0"/>
          <p:nvPr/>
        </p:nvPicPr>
        <p:blipFill rotWithShape="1">
          <a:blip r:embed="rId3">
            <a:alphaModFix/>
          </a:blip>
          <a:srcRect/>
          <a:stretch/>
        </p:blipFill>
        <p:spPr>
          <a:xfrm>
            <a:off x="3963347" y="2405422"/>
            <a:ext cx="933349" cy="933349"/>
          </a:xfrm>
          <a:prstGeom prst="rect">
            <a:avLst/>
          </a:prstGeom>
          <a:noFill/>
          <a:ln>
            <a:noFill/>
          </a:ln>
        </p:spPr>
      </p:pic>
      <p:sp>
        <p:nvSpPr>
          <p:cNvPr id="5" name="Google Shape;680;p51">
            <a:extLst>
              <a:ext uri="{FF2B5EF4-FFF2-40B4-BE49-F238E27FC236}">
                <a16:creationId xmlns:a16="http://schemas.microsoft.com/office/drawing/2014/main" id="{5FD75ED1-F414-4A63-30EB-15387E231A9A}"/>
              </a:ext>
            </a:extLst>
          </p:cNvPr>
          <p:cNvSpPr/>
          <p:nvPr/>
        </p:nvSpPr>
        <p:spPr>
          <a:xfrm>
            <a:off x="3851845" y="1930640"/>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6" name="Google Shape;682;p51">
            <a:extLst>
              <a:ext uri="{FF2B5EF4-FFF2-40B4-BE49-F238E27FC236}">
                <a16:creationId xmlns:a16="http://schemas.microsoft.com/office/drawing/2014/main" id="{325DD792-1572-1EDF-485F-A2643E7C374C}"/>
              </a:ext>
            </a:extLst>
          </p:cNvPr>
          <p:cNvSpPr/>
          <p:nvPr/>
        </p:nvSpPr>
        <p:spPr>
          <a:xfrm>
            <a:off x="3243942" y="1038391"/>
            <a:ext cx="8285975" cy="4306496"/>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pic>
        <p:nvPicPr>
          <p:cNvPr id="7" name="Google Shape;678;p51" descr="図形&#10;&#10;低い精度で自動的に生成された説明">
            <a:extLst>
              <a:ext uri="{FF2B5EF4-FFF2-40B4-BE49-F238E27FC236}">
                <a16:creationId xmlns:a16="http://schemas.microsoft.com/office/drawing/2014/main" id="{E2A499BD-400B-06FE-1D07-8F1CDECFEC91}"/>
              </a:ext>
            </a:extLst>
          </p:cNvPr>
          <p:cNvPicPr preferRelativeResize="0"/>
          <p:nvPr/>
        </p:nvPicPr>
        <p:blipFill rotWithShape="1">
          <a:blip r:embed="rId3">
            <a:alphaModFix/>
          </a:blip>
          <a:srcRect/>
          <a:stretch/>
        </p:blipFill>
        <p:spPr>
          <a:xfrm>
            <a:off x="5208344" y="2842350"/>
            <a:ext cx="933349" cy="933349"/>
          </a:xfrm>
          <a:prstGeom prst="rect">
            <a:avLst/>
          </a:prstGeom>
          <a:noFill/>
          <a:ln>
            <a:noFill/>
          </a:ln>
        </p:spPr>
      </p:pic>
      <p:sp>
        <p:nvSpPr>
          <p:cNvPr id="8" name="Google Shape;680;p51">
            <a:extLst>
              <a:ext uri="{FF2B5EF4-FFF2-40B4-BE49-F238E27FC236}">
                <a16:creationId xmlns:a16="http://schemas.microsoft.com/office/drawing/2014/main" id="{CC33D6B8-2AFC-6484-02E0-ACDFF72C8CEE}"/>
              </a:ext>
            </a:extLst>
          </p:cNvPr>
          <p:cNvSpPr/>
          <p:nvPr/>
        </p:nvSpPr>
        <p:spPr>
          <a:xfrm>
            <a:off x="5138308" y="2405422"/>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9" name="Google Shape;667;p51">
            <a:extLst>
              <a:ext uri="{FF2B5EF4-FFF2-40B4-BE49-F238E27FC236}">
                <a16:creationId xmlns:a16="http://schemas.microsoft.com/office/drawing/2014/main" id="{C3968608-5870-5EF6-D010-F94D756A048D}"/>
              </a:ext>
            </a:extLst>
          </p:cNvPr>
          <p:cNvSpPr/>
          <p:nvPr/>
        </p:nvSpPr>
        <p:spPr>
          <a:xfrm>
            <a:off x="8281799" y="1253021"/>
            <a:ext cx="2951466" cy="2934835"/>
          </a:xfrm>
          <a:prstGeom prst="roundRect">
            <a:avLst>
              <a:gd name="adj" fmla="val 16667"/>
            </a:avLst>
          </a:prstGeom>
          <a:solidFill>
            <a:srgbClr val="C0F5B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10" name="Google Shape;685;p51">
            <a:extLst>
              <a:ext uri="{FF2B5EF4-FFF2-40B4-BE49-F238E27FC236}">
                <a16:creationId xmlns:a16="http://schemas.microsoft.com/office/drawing/2014/main" id="{3BFE6995-42F7-B511-A7BB-BAE59970955A}"/>
              </a:ext>
            </a:extLst>
          </p:cNvPr>
          <p:cNvSpPr txBox="1"/>
          <p:nvPr/>
        </p:nvSpPr>
        <p:spPr>
          <a:xfrm>
            <a:off x="6733668" y="2131495"/>
            <a:ext cx="213996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20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問い合わせ</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sp>
        <p:nvSpPr>
          <p:cNvPr id="11" name="Google Shape;686;p51">
            <a:extLst>
              <a:ext uri="{FF2B5EF4-FFF2-40B4-BE49-F238E27FC236}">
                <a16:creationId xmlns:a16="http://schemas.microsoft.com/office/drawing/2014/main" id="{78DE764A-BB4F-96B4-577D-2028D664746D}"/>
              </a:ext>
            </a:extLst>
          </p:cNvPr>
          <p:cNvSpPr txBox="1"/>
          <p:nvPr/>
        </p:nvSpPr>
        <p:spPr>
          <a:xfrm>
            <a:off x="7108480" y="3122857"/>
            <a:ext cx="1065516"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20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回答</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sp>
        <p:nvSpPr>
          <p:cNvPr id="12" name="Google Shape;699;p51">
            <a:extLst>
              <a:ext uri="{FF2B5EF4-FFF2-40B4-BE49-F238E27FC236}">
                <a16:creationId xmlns:a16="http://schemas.microsoft.com/office/drawing/2014/main" id="{A31A9405-26CA-6385-21D4-E377F5E58370}"/>
              </a:ext>
            </a:extLst>
          </p:cNvPr>
          <p:cNvSpPr/>
          <p:nvPr/>
        </p:nvSpPr>
        <p:spPr>
          <a:xfrm>
            <a:off x="6583565" y="2576253"/>
            <a:ext cx="1644086" cy="487963"/>
          </a:xfrm>
          <a:prstGeom prst="lef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メイリオ" panose="020B0604030504040204" pitchFamily="50" charset="-128"/>
              <a:ea typeface="メイリオ" panose="020B0604030504040204" pitchFamily="50" charset="-128"/>
              <a:sym typeface="Arial"/>
            </a:endParaRPr>
          </a:p>
        </p:txBody>
      </p:sp>
      <p:pic>
        <p:nvPicPr>
          <p:cNvPr id="13" name="Google Shape;692;p51" descr="図形&#10;&#10;低い精度で自動的に生成された説明">
            <a:extLst>
              <a:ext uri="{FF2B5EF4-FFF2-40B4-BE49-F238E27FC236}">
                <a16:creationId xmlns:a16="http://schemas.microsoft.com/office/drawing/2014/main" id="{33E1B1ED-7F7A-92ED-1291-D2AE535714FA}"/>
              </a:ext>
            </a:extLst>
          </p:cNvPr>
          <p:cNvPicPr preferRelativeResize="0"/>
          <p:nvPr/>
        </p:nvPicPr>
        <p:blipFill rotWithShape="1">
          <a:blip r:embed="rId4">
            <a:alphaModFix/>
          </a:blip>
          <a:srcRect/>
          <a:stretch/>
        </p:blipFill>
        <p:spPr>
          <a:xfrm>
            <a:off x="8782719" y="2823781"/>
            <a:ext cx="915881" cy="915881"/>
          </a:xfrm>
          <a:prstGeom prst="rect">
            <a:avLst/>
          </a:prstGeom>
          <a:noFill/>
          <a:ln>
            <a:noFill/>
          </a:ln>
        </p:spPr>
      </p:pic>
      <p:pic>
        <p:nvPicPr>
          <p:cNvPr id="14" name="Google Shape;694;p51" descr="図形&#10;&#10;低い精度で自動的に生成された説明">
            <a:extLst>
              <a:ext uri="{FF2B5EF4-FFF2-40B4-BE49-F238E27FC236}">
                <a16:creationId xmlns:a16="http://schemas.microsoft.com/office/drawing/2014/main" id="{A0054013-CE2E-9383-3A34-09B0850A002A}"/>
              </a:ext>
            </a:extLst>
          </p:cNvPr>
          <p:cNvPicPr preferRelativeResize="0"/>
          <p:nvPr/>
        </p:nvPicPr>
        <p:blipFill rotWithShape="1">
          <a:blip r:embed="rId4">
            <a:alphaModFix/>
          </a:blip>
          <a:srcRect/>
          <a:stretch/>
        </p:blipFill>
        <p:spPr>
          <a:xfrm>
            <a:off x="9951631" y="2382056"/>
            <a:ext cx="915881" cy="915881"/>
          </a:xfrm>
          <a:prstGeom prst="rect">
            <a:avLst/>
          </a:prstGeom>
          <a:noFill/>
          <a:ln>
            <a:noFill/>
          </a:ln>
        </p:spPr>
      </p:pic>
      <p:sp>
        <p:nvSpPr>
          <p:cNvPr id="15" name="Google Shape;680;p51">
            <a:extLst>
              <a:ext uri="{FF2B5EF4-FFF2-40B4-BE49-F238E27FC236}">
                <a16:creationId xmlns:a16="http://schemas.microsoft.com/office/drawing/2014/main" id="{B63A2A95-5592-14BE-CDF2-9FA56B26861B}"/>
              </a:ext>
            </a:extLst>
          </p:cNvPr>
          <p:cNvSpPr/>
          <p:nvPr/>
        </p:nvSpPr>
        <p:spPr>
          <a:xfrm>
            <a:off x="8656900" y="2361333"/>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6" name="Google Shape;680;p51">
            <a:extLst>
              <a:ext uri="{FF2B5EF4-FFF2-40B4-BE49-F238E27FC236}">
                <a16:creationId xmlns:a16="http://schemas.microsoft.com/office/drawing/2014/main" id="{C388668B-C7EF-3D75-35DD-5204D6DC2911}"/>
              </a:ext>
            </a:extLst>
          </p:cNvPr>
          <p:cNvSpPr/>
          <p:nvPr/>
        </p:nvSpPr>
        <p:spPr>
          <a:xfrm>
            <a:off x="9784911" y="1898885"/>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7" name="Google Shape;677;p51">
            <a:extLst>
              <a:ext uri="{FF2B5EF4-FFF2-40B4-BE49-F238E27FC236}">
                <a16:creationId xmlns:a16="http://schemas.microsoft.com/office/drawing/2014/main" id="{C4DD97B4-2EFE-A70A-774B-58ACB57DEF5A}"/>
              </a:ext>
            </a:extLst>
          </p:cNvPr>
          <p:cNvSpPr txBox="1"/>
          <p:nvPr/>
        </p:nvSpPr>
        <p:spPr>
          <a:xfrm>
            <a:off x="8412552" y="1336709"/>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1800" b="1" dirty="0">
                <a:latin typeface="メイリオ" panose="020B0604030504040204" pitchFamily="50" charset="-128"/>
                <a:ea typeface="メイリオ" panose="020B0604030504040204" pitchFamily="50" charset="-128"/>
                <a:sym typeface="Meiryo"/>
              </a:rPr>
              <a:t>SV</a:t>
            </a:r>
            <a:r>
              <a:rPr lang="ja-JP" altLang="en-US" sz="1800" b="1" dirty="0">
                <a:latin typeface="メイリオ" panose="020B0604030504040204" pitchFamily="50" charset="-128"/>
                <a:ea typeface="メイリオ" panose="020B0604030504040204" pitchFamily="50" charset="-128"/>
                <a:sym typeface="Meiryo"/>
              </a:rPr>
              <a:t>・マネージャー</a:t>
            </a:r>
            <a:endParaRPr sz="3600" dirty="0">
              <a:latin typeface="メイリオ" panose="020B0604030504040204" pitchFamily="50" charset="-128"/>
              <a:ea typeface="メイリオ" panose="020B0604030504040204" pitchFamily="50" charset="-128"/>
            </a:endParaRPr>
          </a:p>
        </p:txBody>
      </p:sp>
      <p:sp>
        <p:nvSpPr>
          <p:cNvPr id="18" name="Google Shape;340;p30">
            <a:extLst>
              <a:ext uri="{FF2B5EF4-FFF2-40B4-BE49-F238E27FC236}">
                <a16:creationId xmlns:a16="http://schemas.microsoft.com/office/drawing/2014/main" id="{CB1E3BDB-E30A-C037-C3B1-2662DE58D495}"/>
              </a:ext>
            </a:extLst>
          </p:cNvPr>
          <p:cNvSpPr/>
          <p:nvPr/>
        </p:nvSpPr>
        <p:spPr>
          <a:xfrm>
            <a:off x="6595398" y="4315622"/>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19" name="Google Shape;686;p51">
            <a:extLst>
              <a:ext uri="{FF2B5EF4-FFF2-40B4-BE49-F238E27FC236}">
                <a16:creationId xmlns:a16="http://schemas.microsoft.com/office/drawing/2014/main" id="{3410C3EF-3702-15CB-EA36-A6E2572134E4}"/>
              </a:ext>
            </a:extLst>
          </p:cNvPr>
          <p:cNvSpPr txBox="1"/>
          <p:nvPr/>
        </p:nvSpPr>
        <p:spPr>
          <a:xfrm>
            <a:off x="6759810" y="4648861"/>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20" name="Google Shape;977;p59">
            <a:extLst>
              <a:ext uri="{FF2B5EF4-FFF2-40B4-BE49-F238E27FC236}">
                <a16:creationId xmlns:a16="http://schemas.microsoft.com/office/drawing/2014/main" id="{8AD9E57F-222D-34A3-D094-B6B961574CD9}"/>
              </a:ext>
            </a:extLst>
          </p:cNvPr>
          <p:cNvCxnSpPr>
            <a:cxnSpLocks/>
          </p:cNvCxnSpPr>
          <p:nvPr/>
        </p:nvCxnSpPr>
        <p:spPr>
          <a:xfrm flipH="1" flipV="1">
            <a:off x="6185865" y="3887152"/>
            <a:ext cx="572574" cy="566194"/>
          </a:xfrm>
          <a:prstGeom prst="straightConnector1">
            <a:avLst/>
          </a:prstGeom>
          <a:noFill/>
          <a:ln w="76200" cap="flat" cmpd="sng">
            <a:solidFill>
              <a:schemeClr val="dk1"/>
            </a:solidFill>
            <a:prstDash val="solid"/>
            <a:round/>
            <a:headEnd type="none" w="sm" len="sm"/>
            <a:tailEnd type="triangle" w="med" len="med"/>
          </a:ln>
        </p:spPr>
      </p:cxnSp>
      <p:pic>
        <p:nvPicPr>
          <p:cNvPr id="21" name="図 20">
            <a:extLst>
              <a:ext uri="{FF2B5EF4-FFF2-40B4-BE49-F238E27FC236}">
                <a16:creationId xmlns:a16="http://schemas.microsoft.com/office/drawing/2014/main" id="{17AD27D1-EF82-D743-C75C-9D25390B4D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7076" y="1716153"/>
            <a:ext cx="1083683" cy="991363"/>
          </a:xfrm>
          <a:prstGeom prst="rect">
            <a:avLst/>
          </a:prstGeom>
        </p:spPr>
      </p:pic>
      <p:sp>
        <p:nvSpPr>
          <p:cNvPr id="22" name="Google Shape;677;p51">
            <a:extLst>
              <a:ext uri="{FF2B5EF4-FFF2-40B4-BE49-F238E27FC236}">
                <a16:creationId xmlns:a16="http://schemas.microsoft.com/office/drawing/2014/main" id="{33DD7615-7A2F-53E8-4370-40BCE56AD2D7}"/>
              </a:ext>
            </a:extLst>
          </p:cNvPr>
          <p:cNvSpPr txBox="1"/>
          <p:nvPr/>
        </p:nvSpPr>
        <p:spPr>
          <a:xfrm>
            <a:off x="538251" y="1277874"/>
            <a:ext cx="1070311"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お客様</a:t>
            </a:r>
            <a:endParaRPr sz="3600" dirty="0">
              <a:latin typeface="メイリオ" panose="020B0604030504040204" pitchFamily="50" charset="-128"/>
              <a:ea typeface="メイリオ" panose="020B0604030504040204" pitchFamily="50" charset="-128"/>
            </a:endParaRPr>
          </a:p>
        </p:txBody>
      </p:sp>
      <p:sp>
        <p:nvSpPr>
          <p:cNvPr id="23" name="Google Shape;677;p51">
            <a:extLst>
              <a:ext uri="{FF2B5EF4-FFF2-40B4-BE49-F238E27FC236}">
                <a16:creationId xmlns:a16="http://schemas.microsoft.com/office/drawing/2014/main" id="{33C16217-8106-4A58-DFAE-AC7FDF970EB4}"/>
              </a:ext>
            </a:extLst>
          </p:cNvPr>
          <p:cNvSpPr txBox="1"/>
          <p:nvPr/>
        </p:nvSpPr>
        <p:spPr>
          <a:xfrm>
            <a:off x="1469892" y="2315196"/>
            <a:ext cx="2087839"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電話</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メール</a:t>
            </a:r>
            <a:endParaRPr lang="en-US" altLang="ja-JP" sz="240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で回答</a:t>
            </a:r>
            <a:endParaRPr sz="2400" dirty="0">
              <a:latin typeface="メイリオ" panose="020B0604030504040204" pitchFamily="50" charset="-128"/>
              <a:ea typeface="メイリオ" panose="020B0604030504040204" pitchFamily="50" charset="-128"/>
            </a:endParaRPr>
          </a:p>
        </p:txBody>
      </p:sp>
      <p:sp>
        <p:nvSpPr>
          <p:cNvPr id="24" name="Google Shape;677;p51">
            <a:extLst>
              <a:ext uri="{FF2B5EF4-FFF2-40B4-BE49-F238E27FC236}">
                <a16:creationId xmlns:a16="http://schemas.microsoft.com/office/drawing/2014/main" id="{DE3E478F-9517-F9DE-B125-011085B42BA4}"/>
              </a:ext>
            </a:extLst>
          </p:cNvPr>
          <p:cNvSpPr txBox="1"/>
          <p:nvPr/>
        </p:nvSpPr>
        <p:spPr>
          <a:xfrm>
            <a:off x="5657490" y="4206281"/>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25" name="Google Shape;658;p51">
            <a:extLst>
              <a:ext uri="{FF2B5EF4-FFF2-40B4-BE49-F238E27FC236}">
                <a16:creationId xmlns:a16="http://schemas.microsoft.com/office/drawing/2014/main" id="{B2CC3280-F606-4F6B-E38A-562DA614A6AA}"/>
              </a:ext>
            </a:extLst>
          </p:cNvPr>
          <p:cNvSpPr/>
          <p:nvPr/>
        </p:nvSpPr>
        <p:spPr>
          <a:xfrm>
            <a:off x="2498165" y="5505239"/>
            <a:ext cx="4482442" cy="1037905"/>
          </a:xfrm>
          <a:prstGeom prst="roundRect">
            <a:avLst>
              <a:gd name="adj" fmla="val 16667"/>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・社内の部門間でのチケットによる問い合わせ、</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　エスカレーションや相互支援ができる。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rgbClr val="FF0000"/>
              </a:solidFill>
              <a:latin typeface="メイリオ" panose="020B0604030504040204" pitchFamily="50" charset="-128"/>
              <a:ea typeface="メイリオ" panose="020B0604030504040204" pitchFamily="50" charset="-128"/>
              <a:cs typeface="Meiryo"/>
              <a:sym typeface="Meiryo"/>
            </a:endParaRPr>
          </a:p>
        </p:txBody>
      </p:sp>
      <p:cxnSp>
        <p:nvCxnSpPr>
          <p:cNvPr id="26" name="Google Shape;977;p59">
            <a:extLst>
              <a:ext uri="{FF2B5EF4-FFF2-40B4-BE49-F238E27FC236}">
                <a16:creationId xmlns:a16="http://schemas.microsoft.com/office/drawing/2014/main" id="{A09B7160-8A8D-49C4-04F8-045996330864}"/>
              </a:ext>
            </a:extLst>
          </p:cNvPr>
          <p:cNvCxnSpPr>
            <a:cxnSpLocks/>
          </p:cNvCxnSpPr>
          <p:nvPr/>
        </p:nvCxnSpPr>
        <p:spPr>
          <a:xfrm flipH="1">
            <a:off x="8066140" y="3922366"/>
            <a:ext cx="524779" cy="530980"/>
          </a:xfrm>
          <a:prstGeom prst="straightConnector1">
            <a:avLst/>
          </a:prstGeom>
          <a:noFill/>
          <a:ln w="76200" cap="flat" cmpd="sng">
            <a:solidFill>
              <a:schemeClr val="dk1"/>
            </a:solidFill>
            <a:prstDash val="solid"/>
            <a:round/>
            <a:headEnd type="none" w="sm" len="sm"/>
            <a:tailEnd type="triangle" w="med" len="med"/>
          </a:ln>
        </p:spPr>
      </p:cxnSp>
      <p:sp>
        <p:nvSpPr>
          <p:cNvPr id="27" name="Google Shape;677;p51">
            <a:extLst>
              <a:ext uri="{FF2B5EF4-FFF2-40B4-BE49-F238E27FC236}">
                <a16:creationId xmlns:a16="http://schemas.microsoft.com/office/drawing/2014/main" id="{E243D13A-73D7-F91E-9494-30FD0F556092}"/>
              </a:ext>
            </a:extLst>
          </p:cNvPr>
          <p:cNvSpPr txBox="1"/>
          <p:nvPr/>
        </p:nvSpPr>
        <p:spPr>
          <a:xfrm>
            <a:off x="8306311" y="4206281"/>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28" name="Google Shape;657;p51">
            <a:extLst>
              <a:ext uri="{FF2B5EF4-FFF2-40B4-BE49-F238E27FC236}">
                <a16:creationId xmlns:a16="http://schemas.microsoft.com/office/drawing/2014/main" id="{C16E4AF6-1D6B-8A78-7FD3-B2FC0BF336AF}"/>
              </a:ext>
            </a:extLst>
          </p:cNvPr>
          <p:cNvSpPr/>
          <p:nvPr/>
        </p:nvSpPr>
        <p:spPr>
          <a:xfrm>
            <a:off x="7478879" y="5555488"/>
            <a:ext cx="3297978" cy="933626"/>
          </a:xfrm>
          <a:prstGeom prst="roundRect">
            <a:avLst>
              <a:gd name="adj" fmla="val 16667"/>
            </a:avLst>
          </a:prstGeom>
          <a:solidFill>
            <a:srgbClr val="EAE8E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（エントリープラン）</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4ID</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,000円＝8,000円/月</a:t>
            </a:r>
            <a:endParaRPr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p:txBody>
      </p:sp>
      <p:cxnSp>
        <p:nvCxnSpPr>
          <p:cNvPr id="29" name="Google Shape;977;p59">
            <a:extLst>
              <a:ext uri="{FF2B5EF4-FFF2-40B4-BE49-F238E27FC236}">
                <a16:creationId xmlns:a16="http://schemas.microsoft.com/office/drawing/2014/main" id="{246CC7A3-056C-827D-3EC7-7D1114FCB5CB}"/>
              </a:ext>
            </a:extLst>
          </p:cNvPr>
          <p:cNvCxnSpPr>
            <a:cxnSpLocks/>
          </p:cNvCxnSpPr>
          <p:nvPr/>
        </p:nvCxnSpPr>
        <p:spPr>
          <a:xfrm>
            <a:off x="1354237" y="1960131"/>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30" name="Google Shape;977;p59">
            <a:extLst>
              <a:ext uri="{FF2B5EF4-FFF2-40B4-BE49-F238E27FC236}">
                <a16:creationId xmlns:a16="http://schemas.microsoft.com/office/drawing/2014/main" id="{97384A7C-0F28-F1F3-C88C-866D5842040E}"/>
              </a:ext>
            </a:extLst>
          </p:cNvPr>
          <p:cNvCxnSpPr>
            <a:cxnSpLocks/>
          </p:cNvCxnSpPr>
          <p:nvPr/>
        </p:nvCxnSpPr>
        <p:spPr>
          <a:xfrm flipH="1">
            <a:off x="1326368" y="2228329"/>
            <a:ext cx="2061325" cy="0"/>
          </a:xfrm>
          <a:prstGeom prst="straightConnector1">
            <a:avLst/>
          </a:prstGeom>
          <a:noFill/>
          <a:ln w="76200" cap="flat" cmpd="sng">
            <a:solidFill>
              <a:schemeClr val="dk1"/>
            </a:solidFill>
            <a:prstDash val="solid"/>
            <a:round/>
            <a:headEnd type="none" w="sm" len="sm"/>
            <a:tailEnd type="triangle" w="med" len="med"/>
          </a:ln>
        </p:spPr>
      </p:cxnSp>
      <p:sp>
        <p:nvSpPr>
          <p:cNvPr id="31" name="Google Shape;677;p51">
            <a:extLst>
              <a:ext uri="{FF2B5EF4-FFF2-40B4-BE49-F238E27FC236}">
                <a16:creationId xmlns:a16="http://schemas.microsoft.com/office/drawing/2014/main" id="{CB616A7A-7CAD-6A24-04EE-9E737BBA17A7}"/>
              </a:ext>
            </a:extLst>
          </p:cNvPr>
          <p:cNvSpPr txBox="1"/>
          <p:nvPr/>
        </p:nvSpPr>
        <p:spPr>
          <a:xfrm>
            <a:off x="1723622" y="1434842"/>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32" name="Google Shape;677;p51">
            <a:extLst>
              <a:ext uri="{FF2B5EF4-FFF2-40B4-BE49-F238E27FC236}">
                <a16:creationId xmlns:a16="http://schemas.microsoft.com/office/drawing/2014/main" id="{F01FAE0F-1D9B-39D1-FE3B-964D4E54AC62}"/>
              </a:ext>
            </a:extLst>
          </p:cNvPr>
          <p:cNvSpPr txBox="1"/>
          <p:nvPr/>
        </p:nvSpPr>
        <p:spPr>
          <a:xfrm>
            <a:off x="538251" y="3013611"/>
            <a:ext cx="1785521"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お客様</a:t>
            </a:r>
            <a:endParaRPr sz="3600" dirty="0">
              <a:latin typeface="メイリオ" panose="020B0604030504040204" pitchFamily="50" charset="-128"/>
              <a:ea typeface="メイリオ" panose="020B0604030504040204" pitchFamily="50" charset="-128"/>
            </a:endParaRPr>
          </a:p>
        </p:txBody>
      </p:sp>
      <p:cxnSp>
        <p:nvCxnSpPr>
          <p:cNvPr id="33" name="Google Shape;977;p59">
            <a:extLst>
              <a:ext uri="{FF2B5EF4-FFF2-40B4-BE49-F238E27FC236}">
                <a16:creationId xmlns:a16="http://schemas.microsoft.com/office/drawing/2014/main" id="{F4B6A4AE-D18E-AF1F-57E8-753CE7385622}"/>
              </a:ext>
            </a:extLst>
          </p:cNvPr>
          <p:cNvCxnSpPr>
            <a:cxnSpLocks/>
          </p:cNvCxnSpPr>
          <p:nvPr/>
        </p:nvCxnSpPr>
        <p:spPr>
          <a:xfrm>
            <a:off x="1354237" y="3695868"/>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34" name="Google Shape;977;p59">
            <a:extLst>
              <a:ext uri="{FF2B5EF4-FFF2-40B4-BE49-F238E27FC236}">
                <a16:creationId xmlns:a16="http://schemas.microsoft.com/office/drawing/2014/main" id="{7356A8EC-6681-E1E5-E903-3959BC51724F}"/>
              </a:ext>
            </a:extLst>
          </p:cNvPr>
          <p:cNvCxnSpPr>
            <a:cxnSpLocks/>
          </p:cNvCxnSpPr>
          <p:nvPr/>
        </p:nvCxnSpPr>
        <p:spPr>
          <a:xfrm flipH="1">
            <a:off x="1326368" y="3964066"/>
            <a:ext cx="2061325" cy="0"/>
          </a:xfrm>
          <a:prstGeom prst="straightConnector1">
            <a:avLst/>
          </a:prstGeom>
          <a:noFill/>
          <a:ln w="76200" cap="flat" cmpd="sng">
            <a:solidFill>
              <a:schemeClr val="dk1"/>
            </a:solidFill>
            <a:prstDash val="solid"/>
            <a:round/>
            <a:headEnd type="none" w="sm" len="sm"/>
            <a:tailEnd type="triangle" w="med" len="med"/>
          </a:ln>
        </p:spPr>
      </p:cxnSp>
      <p:pic>
        <p:nvPicPr>
          <p:cNvPr id="35" name="Google Shape;678;p51" descr="図形&#10;&#10;低い精度で自動的に生成された説明">
            <a:extLst>
              <a:ext uri="{FF2B5EF4-FFF2-40B4-BE49-F238E27FC236}">
                <a16:creationId xmlns:a16="http://schemas.microsoft.com/office/drawing/2014/main" id="{BFA0B9F1-8F67-0006-8CA6-1EE2DC4880E3}"/>
              </a:ext>
            </a:extLst>
          </p:cNvPr>
          <p:cNvPicPr preferRelativeResize="0"/>
          <p:nvPr/>
        </p:nvPicPr>
        <p:blipFill rotWithShape="1">
          <a:blip r:embed="rId3">
            <a:alphaModFix/>
          </a:blip>
          <a:srcRect/>
          <a:stretch/>
        </p:blipFill>
        <p:spPr>
          <a:xfrm>
            <a:off x="509054" y="3429000"/>
            <a:ext cx="933349" cy="933349"/>
          </a:xfrm>
          <a:prstGeom prst="rect">
            <a:avLst/>
          </a:prstGeom>
          <a:noFill/>
          <a:ln>
            <a:noFill/>
          </a:ln>
        </p:spPr>
      </p:pic>
    </p:spTree>
    <p:extLst>
      <p:ext uri="{BB962C8B-B14F-4D97-AF65-F5344CB8AC3E}">
        <p14:creationId xmlns:p14="http://schemas.microsoft.com/office/powerpoint/2010/main" val="1375793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5</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社内ヘルプデスク対応</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36" name="Google Shape;660;p51">
            <a:extLst>
              <a:ext uri="{FF2B5EF4-FFF2-40B4-BE49-F238E27FC236}">
                <a16:creationId xmlns:a16="http://schemas.microsoft.com/office/drawing/2014/main" id="{65D98D4B-D28A-28AE-618B-DFB579A3F019}"/>
              </a:ext>
            </a:extLst>
          </p:cNvPr>
          <p:cNvSpPr/>
          <p:nvPr/>
        </p:nvSpPr>
        <p:spPr>
          <a:xfrm>
            <a:off x="4949104" y="1253021"/>
            <a:ext cx="2795772" cy="2402519"/>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7" name="Google Shape;677;p51">
            <a:extLst>
              <a:ext uri="{FF2B5EF4-FFF2-40B4-BE49-F238E27FC236}">
                <a16:creationId xmlns:a16="http://schemas.microsoft.com/office/drawing/2014/main" id="{48551137-2402-D22F-2CA7-08DA45C63ABB}"/>
              </a:ext>
            </a:extLst>
          </p:cNvPr>
          <p:cNvSpPr txBox="1"/>
          <p:nvPr/>
        </p:nvSpPr>
        <p:spPr>
          <a:xfrm>
            <a:off x="5079857" y="1336292"/>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社内ヘルプデスク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38" name="Google Shape;678;p51" descr="図形&#10;&#10;低い精度で自動的に生成された説明">
            <a:extLst>
              <a:ext uri="{FF2B5EF4-FFF2-40B4-BE49-F238E27FC236}">
                <a16:creationId xmlns:a16="http://schemas.microsoft.com/office/drawing/2014/main" id="{49E961CE-D99B-02B3-33CB-29A698FA5809}"/>
              </a:ext>
            </a:extLst>
          </p:cNvPr>
          <p:cNvPicPr preferRelativeResize="0"/>
          <p:nvPr/>
        </p:nvPicPr>
        <p:blipFill rotWithShape="1">
          <a:blip r:embed="rId3">
            <a:alphaModFix/>
          </a:blip>
          <a:srcRect/>
          <a:stretch/>
        </p:blipFill>
        <p:spPr>
          <a:xfrm>
            <a:off x="1535576" y="3666750"/>
            <a:ext cx="933349" cy="933349"/>
          </a:xfrm>
          <a:prstGeom prst="rect">
            <a:avLst/>
          </a:prstGeom>
          <a:noFill/>
          <a:ln>
            <a:noFill/>
          </a:ln>
        </p:spPr>
      </p:pic>
      <p:sp>
        <p:nvSpPr>
          <p:cNvPr id="39" name="Google Shape;680;p51">
            <a:extLst>
              <a:ext uri="{FF2B5EF4-FFF2-40B4-BE49-F238E27FC236}">
                <a16:creationId xmlns:a16="http://schemas.microsoft.com/office/drawing/2014/main" id="{FD21FB97-D3BF-C4BF-ED47-A374481B65EE}"/>
              </a:ext>
            </a:extLst>
          </p:cNvPr>
          <p:cNvSpPr/>
          <p:nvPr/>
        </p:nvSpPr>
        <p:spPr>
          <a:xfrm>
            <a:off x="5216144" y="1930640"/>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40" name="Google Shape;682;p51">
            <a:extLst>
              <a:ext uri="{FF2B5EF4-FFF2-40B4-BE49-F238E27FC236}">
                <a16:creationId xmlns:a16="http://schemas.microsoft.com/office/drawing/2014/main" id="{E39DAC31-6365-DBFC-124A-9F30FA773561}"/>
              </a:ext>
            </a:extLst>
          </p:cNvPr>
          <p:cNvSpPr/>
          <p:nvPr/>
        </p:nvSpPr>
        <p:spPr>
          <a:xfrm>
            <a:off x="174171" y="1038390"/>
            <a:ext cx="7712529" cy="4270550"/>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41" name="Google Shape;680;p51">
            <a:extLst>
              <a:ext uri="{FF2B5EF4-FFF2-40B4-BE49-F238E27FC236}">
                <a16:creationId xmlns:a16="http://schemas.microsoft.com/office/drawing/2014/main" id="{DD106DA9-31ED-9D2D-B970-7951A7778C5F}"/>
              </a:ext>
            </a:extLst>
          </p:cNvPr>
          <p:cNvSpPr/>
          <p:nvPr/>
        </p:nvSpPr>
        <p:spPr>
          <a:xfrm>
            <a:off x="6502607" y="1761337"/>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42" name="Google Shape;340;p30">
            <a:extLst>
              <a:ext uri="{FF2B5EF4-FFF2-40B4-BE49-F238E27FC236}">
                <a16:creationId xmlns:a16="http://schemas.microsoft.com/office/drawing/2014/main" id="{EF60BD3D-855B-35F6-A304-3F256865CC0D}"/>
              </a:ext>
            </a:extLst>
          </p:cNvPr>
          <p:cNvSpPr/>
          <p:nvPr/>
        </p:nvSpPr>
        <p:spPr>
          <a:xfrm>
            <a:off x="5569555" y="4210110"/>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43" name="Google Shape;686;p51">
            <a:extLst>
              <a:ext uri="{FF2B5EF4-FFF2-40B4-BE49-F238E27FC236}">
                <a16:creationId xmlns:a16="http://schemas.microsoft.com/office/drawing/2014/main" id="{9DAC96EF-A6B1-A774-7A24-B8515BE6AFFA}"/>
              </a:ext>
            </a:extLst>
          </p:cNvPr>
          <p:cNvSpPr txBox="1"/>
          <p:nvPr/>
        </p:nvSpPr>
        <p:spPr>
          <a:xfrm>
            <a:off x="5733967" y="4543349"/>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44" name="Google Shape;977;p59">
            <a:extLst>
              <a:ext uri="{FF2B5EF4-FFF2-40B4-BE49-F238E27FC236}">
                <a16:creationId xmlns:a16="http://schemas.microsoft.com/office/drawing/2014/main" id="{7C84263D-CE03-DE22-E76F-4F33D86309CD}"/>
              </a:ext>
            </a:extLst>
          </p:cNvPr>
          <p:cNvCxnSpPr>
            <a:cxnSpLocks/>
          </p:cNvCxnSpPr>
          <p:nvPr/>
        </p:nvCxnSpPr>
        <p:spPr>
          <a:xfrm flipH="1">
            <a:off x="4695703" y="4636203"/>
            <a:ext cx="817774" cy="0"/>
          </a:xfrm>
          <a:prstGeom prst="straightConnector1">
            <a:avLst/>
          </a:prstGeom>
          <a:noFill/>
          <a:ln w="76200" cap="flat" cmpd="sng">
            <a:solidFill>
              <a:schemeClr val="dk1"/>
            </a:solidFill>
            <a:prstDash val="solid"/>
            <a:round/>
            <a:headEnd type="none" w="sm" len="sm"/>
            <a:tailEnd type="triangle" w="med" len="med"/>
          </a:ln>
        </p:spPr>
      </p:cxnSp>
      <p:sp>
        <p:nvSpPr>
          <p:cNvPr id="45" name="Google Shape;677;p51">
            <a:extLst>
              <a:ext uri="{FF2B5EF4-FFF2-40B4-BE49-F238E27FC236}">
                <a16:creationId xmlns:a16="http://schemas.microsoft.com/office/drawing/2014/main" id="{1D72F581-AC8B-ECE8-54E8-32B860488C02}"/>
              </a:ext>
            </a:extLst>
          </p:cNvPr>
          <p:cNvSpPr txBox="1"/>
          <p:nvPr/>
        </p:nvSpPr>
        <p:spPr>
          <a:xfrm>
            <a:off x="1178988" y="1191987"/>
            <a:ext cx="210871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sym typeface="Meiryo"/>
              </a:rPr>
              <a:t>社員</a:t>
            </a:r>
            <a:endParaRPr sz="3600" dirty="0">
              <a:latin typeface="メイリオ" panose="020B0604030504040204" pitchFamily="50" charset="-128"/>
              <a:ea typeface="メイリオ" panose="020B0604030504040204" pitchFamily="50" charset="-128"/>
            </a:endParaRPr>
          </a:p>
        </p:txBody>
      </p:sp>
      <p:cxnSp>
        <p:nvCxnSpPr>
          <p:cNvPr id="46" name="Google Shape;977;p59">
            <a:extLst>
              <a:ext uri="{FF2B5EF4-FFF2-40B4-BE49-F238E27FC236}">
                <a16:creationId xmlns:a16="http://schemas.microsoft.com/office/drawing/2014/main" id="{327EF56D-A9B5-9908-9563-3AFB18073A5B}"/>
              </a:ext>
            </a:extLst>
          </p:cNvPr>
          <p:cNvCxnSpPr>
            <a:cxnSpLocks/>
          </p:cNvCxnSpPr>
          <p:nvPr/>
        </p:nvCxnSpPr>
        <p:spPr>
          <a:xfrm>
            <a:off x="2834406" y="2153734"/>
            <a:ext cx="2061325" cy="0"/>
          </a:xfrm>
          <a:prstGeom prst="straightConnector1">
            <a:avLst/>
          </a:prstGeom>
          <a:noFill/>
          <a:ln w="76200" cap="flat" cmpd="sng">
            <a:solidFill>
              <a:schemeClr val="dk1"/>
            </a:solidFill>
            <a:prstDash val="solid"/>
            <a:round/>
            <a:headEnd type="none" w="sm" len="sm"/>
            <a:tailEnd type="triangle" w="med" len="med"/>
          </a:ln>
        </p:spPr>
      </p:cxnSp>
      <p:sp>
        <p:nvSpPr>
          <p:cNvPr id="47" name="Google Shape;677;p51">
            <a:extLst>
              <a:ext uri="{FF2B5EF4-FFF2-40B4-BE49-F238E27FC236}">
                <a16:creationId xmlns:a16="http://schemas.microsoft.com/office/drawing/2014/main" id="{D7CCFA98-63F7-4F33-3209-3AF5E672A7A8}"/>
              </a:ext>
            </a:extLst>
          </p:cNvPr>
          <p:cNvSpPr txBox="1"/>
          <p:nvPr/>
        </p:nvSpPr>
        <p:spPr>
          <a:xfrm>
            <a:off x="3287705" y="1549060"/>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48" name="Google Shape;658;p51">
            <a:extLst>
              <a:ext uri="{FF2B5EF4-FFF2-40B4-BE49-F238E27FC236}">
                <a16:creationId xmlns:a16="http://schemas.microsoft.com/office/drawing/2014/main" id="{D926B9C1-8187-6866-AE9F-CEB9AD90E130}"/>
              </a:ext>
            </a:extLst>
          </p:cNvPr>
          <p:cNvSpPr/>
          <p:nvPr/>
        </p:nvSpPr>
        <p:spPr>
          <a:xfrm>
            <a:off x="2992538" y="5317374"/>
            <a:ext cx="5846662" cy="1493306"/>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err="1">
                <a:solidFill>
                  <a:schemeClr val="dk1"/>
                </a:solidFill>
                <a:latin typeface="メイリオ" panose="020B0604030504040204" pitchFamily="50" charset="-128"/>
                <a:ea typeface="メイリオ" panose="020B0604030504040204" pitchFamily="50" charset="-128"/>
                <a:cs typeface="Meiryo"/>
                <a:sym typeface="Meiryo"/>
              </a:rPr>
              <a:t>SolutionDesk</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で</a:t>
            </a: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チケットによる問い合わせ</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対応が出来る</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・ナレッジロボの公開が出来る（プレミアムプランの場合）</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・問合せをする社員は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組織内カスタマー扱いで非課金（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組まで</a:t>
            </a:r>
            <a:br>
              <a:rPr lang="en-US" altLang="ja-JP" dirty="0">
                <a:solidFill>
                  <a:schemeClr val="dk1"/>
                </a:solidFill>
                <a:latin typeface="メイリオ" panose="020B0604030504040204" pitchFamily="50" charset="-128"/>
                <a:ea typeface="メイリオ" panose="020B0604030504040204" pitchFamily="50" charset="-128"/>
                <a:cs typeface="Meiryo"/>
                <a:sym typeface="Meiryo"/>
              </a:rPr>
            </a:b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組織内カスタマー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個人として「問い合わせ」や「ナレッジ参照」が出来るユーザー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cxnSp>
        <p:nvCxnSpPr>
          <p:cNvPr id="49" name="Google Shape;977;p59">
            <a:extLst>
              <a:ext uri="{FF2B5EF4-FFF2-40B4-BE49-F238E27FC236}">
                <a16:creationId xmlns:a16="http://schemas.microsoft.com/office/drawing/2014/main" id="{3A59625B-0C0D-D93D-EC1B-976262561BC0}"/>
              </a:ext>
            </a:extLst>
          </p:cNvPr>
          <p:cNvCxnSpPr>
            <a:cxnSpLocks/>
          </p:cNvCxnSpPr>
          <p:nvPr/>
        </p:nvCxnSpPr>
        <p:spPr>
          <a:xfrm>
            <a:off x="6404978" y="3585146"/>
            <a:ext cx="0" cy="666952"/>
          </a:xfrm>
          <a:prstGeom prst="straightConnector1">
            <a:avLst/>
          </a:prstGeom>
          <a:noFill/>
          <a:ln w="76200" cap="flat" cmpd="sng">
            <a:solidFill>
              <a:schemeClr val="dk1"/>
            </a:solidFill>
            <a:prstDash val="solid"/>
            <a:round/>
            <a:headEnd type="none" w="sm" len="sm"/>
            <a:tailEnd type="triangle" w="med" len="med"/>
          </a:ln>
        </p:spPr>
      </p:cxnSp>
      <p:sp>
        <p:nvSpPr>
          <p:cNvPr id="50" name="Google Shape;677;p51">
            <a:extLst>
              <a:ext uri="{FF2B5EF4-FFF2-40B4-BE49-F238E27FC236}">
                <a16:creationId xmlns:a16="http://schemas.microsoft.com/office/drawing/2014/main" id="{23504B63-3431-9C12-E3DB-2105CE5F8D52}"/>
              </a:ext>
            </a:extLst>
          </p:cNvPr>
          <p:cNvSpPr txBox="1"/>
          <p:nvPr/>
        </p:nvSpPr>
        <p:spPr>
          <a:xfrm>
            <a:off x="5566583" y="3740052"/>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pic>
        <p:nvPicPr>
          <p:cNvPr id="51" name="Google Shape;991;p60" descr="図形&#10;&#10;低い精度で自動的に生成された説明">
            <a:extLst>
              <a:ext uri="{FF2B5EF4-FFF2-40B4-BE49-F238E27FC236}">
                <a16:creationId xmlns:a16="http://schemas.microsoft.com/office/drawing/2014/main" id="{F6A56232-58F5-372C-0421-A56FF992023D}"/>
              </a:ext>
            </a:extLst>
          </p:cNvPr>
          <p:cNvPicPr preferRelativeResize="0"/>
          <p:nvPr/>
        </p:nvPicPr>
        <p:blipFill rotWithShape="1">
          <a:blip r:embed="rId4">
            <a:alphaModFix/>
          </a:blip>
          <a:srcRect/>
          <a:stretch/>
        </p:blipFill>
        <p:spPr>
          <a:xfrm>
            <a:off x="5297131" y="2406741"/>
            <a:ext cx="930414" cy="930414"/>
          </a:xfrm>
          <a:prstGeom prst="rect">
            <a:avLst/>
          </a:prstGeom>
          <a:noFill/>
          <a:ln>
            <a:noFill/>
          </a:ln>
        </p:spPr>
      </p:pic>
      <p:pic>
        <p:nvPicPr>
          <p:cNvPr id="52" name="Google Shape;993;p60" descr="図形&#10;&#10;低い精度で自動的に生成された説明">
            <a:extLst>
              <a:ext uri="{FF2B5EF4-FFF2-40B4-BE49-F238E27FC236}">
                <a16:creationId xmlns:a16="http://schemas.microsoft.com/office/drawing/2014/main" id="{8BC83B5A-FDAA-A772-C303-E5C4DA13A499}"/>
              </a:ext>
            </a:extLst>
          </p:cNvPr>
          <p:cNvPicPr preferRelativeResize="0"/>
          <p:nvPr/>
        </p:nvPicPr>
        <p:blipFill rotWithShape="1">
          <a:blip r:embed="rId5">
            <a:alphaModFix/>
          </a:blip>
          <a:srcRect/>
          <a:stretch/>
        </p:blipFill>
        <p:spPr>
          <a:xfrm>
            <a:off x="689678" y="2016647"/>
            <a:ext cx="1025241" cy="1025241"/>
          </a:xfrm>
          <a:prstGeom prst="rect">
            <a:avLst/>
          </a:prstGeom>
          <a:noFill/>
          <a:ln>
            <a:noFill/>
          </a:ln>
        </p:spPr>
      </p:pic>
      <p:pic>
        <p:nvPicPr>
          <p:cNvPr id="53" name="Google Shape;994;p60" descr="図形&#10;&#10;低い精度で自動的に生成された説明">
            <a:extLst>
              <a:ext uri="{FF2B5EF4-FFF2-40B4-BE49-F238E27FC236}">
                <a16:creationId xmlns:a16="http://schemas.microsoft.com/office/drawing/2014/main" id="{CF2345E9-88AC-1782-97ED-18E6798D1E41}"/>
              </a:ext>
            </a:extLst>
          </p:cNvPr>
          <p:cNvPicPr preferRelativeResize="0"/>
          <p:nvPr/>
        </p:nvPicPr>
        <p:blipFill rotWithShape="1">
          <a:blip r:embed="rId6">
            <a:alphaModFix/>
          </a:blip>
          <a:srcRect/>
          <a:stretch/>
        </p:blipFill>
        <p:spPr>
          <a:xfrm>
            <a:off x="1503554" y="2537584"/>
            <a:ext cx="1042415" cy="1042415"/>
          </a:xfrm>
          <a:prstGeom prst="rect">
            <a:avLst/>
          </a:prstGeom>
          <a:noFill/>
          <a:ln>
            <a:noFill/>
          </a:ln>
        </p:spPr>
      </p:pic>
      <p:pic>
        <p:nvPicPr>
          <p:cNvPr id="54" name="Google Shape;991;p60" descr="図形&#10;&#10;低い精度で自動的に生成された説明">
            <a:extLst>
              <a:ext uri="{FF2B5EF4-FFF2-40B4-BE49-F238E27FC236}">
                <a16:creationId xmlns:a16="http://schemas.microsoft.com/office/drawing/2014/main" id="{4D0866CA-6BFB-9478-9B9E-C22DEE70ED9C}"/>
              </a:ext>
            </a:extLst>
          </p:cNvPr>
          <p:cNvPicPr preferRelativeResize="0"/>
          <p:nvPr/>
        </p:nvPicPr>
        <p:blipFill rotWithShape="1">
          <a:blip r:embed="rId4">
            <a:alphaModFix/>
          </a:blip>
          <a:srcRect/>
          <a:stretch/>
        </p:blipFill>
        <p:spPr>
          <a:xfrm>
            <a:off x="6569833" y="2227863"/>
            <a:ext cx="930414" cy="930414"/>
          </a:xfrm>
          <a:prstGeom prst="rect">
            <a:avLst/>
          </a:prstGeom>
          <a:noFill/>
          <a:ln>
            <a:noFill/>
          </a:ln>
        </p:spPr>
      </p:pic>
      <p:pic>
        <p:nvPicPr>
          <p:cNvPr id="55" name="図 54">
            <a:extLst>
              <a:ext uri="{FF2B5EF4-FFF2-40B4-BE49-F238E27FC236}">
                <a16:creationId xmlns:a16="http://schemas.microsoft.com/office/drawing/2014/main" id="{D86E4742-515C-A5B6-F606-86B3A3C75D40}"/>
              </a:ext>
            </a:extLst>
          </p:cNvPr>
          <p:cNvPicPr>
            <a:picLocks noChangeAspect="1"/>
          </p:cNvPicPr>
          <p:nvPr/>
        </p:nvPicPr>
        <p:blipFill rotWithShape="1">
          <a:blip r:embed="rId7"/>
          <a:srcRect l="29738" t="18293" r="19176" b="20957"/>
          <a:stretch/>
        </p:blipFill>
        <p:spPr>
          <a:xfrm>
            <a:off x="3216144" y="3819212"/>
            <a:ext cx="1199612" cy="802433"/>
          </a:xfrm>
          <a:prstGeom prst="rect">
            <a:avLst/>
          </a:prstGeom>
          <a:ln>
            <a:solidFill>
              <a:schemeClr val="tx1"/>
            </a:solidFill>
          </a:ln>
        </p:spPr>
      </p:pic>
      <p:pic>
        <p:nvPicPr>
          <p:cNvPr id="56" name="図 55">
            <a:extLst>
              <a:ext uri="{FF2B5EF4-FFF2-40B4-BE49-F238E27FC236}">
                <a16:creationId xmlns:a16="http://schemas.microsoft.com/office/drawing/2014/main" id="{DF86BAAB-A49E-FAE7-A2D3-DC39D0D4BA5C}"/>
              </a:ext>
            </a:extLst>
          </p:cNvPr>
          <p:cNvPicPr>
            <a:picLocks noChangeAspect="1"/>
          </p:cNvPicPr>
          <p:nvPr/>
        </p:nvPicPr>
        <p:blipFill rotWithShape="1">
          <a:blip r:embed="rId8"/>
          <a:srcRect l="58640" t="22168" r="4222" b="9558"/>
          <a:stretch/>
        </p:blipFill>
        <p:spPr>
          <a:xfrm>
            <a:off x="3723292" y="4298206"/>
            <a:ext cx="822543" cy="850562"/>
          </a:xfrm>
          <a:prstGeom prst="rect">
            <a:avLst/>
          </a:prstGeom>
        </p:spPr>
      </p:pic>
      <p:sp>
        <p:nvSpPr>
          <p:cNvPr id="57" name="Google Shape;677;p51">
            <a:extLst>
              <a:ext uri="{FF2B5EF4-FFF2-40B4-BE49-F238E27FC236}">
                <a16:creationId xmlns:a16="http://schemas.microsoft.com/office/drawing/2014/main" id="{7F5695B3-91AA-3E3A-66D0-362179C56D43}"/>
              </a:ext>
            </a:extLst>
          </p:cNvPr>
          <p:cNvSpPr txBox="1"/>
          <p:nvPr/>
        </p:nvSpPr>
        <p:spPr>
          <a:xfrm>
            <a:off x="3387944" y="2529268"/>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58" name="Google Shape;977;p59">
            <a:extLst>
              <a:ext uri="{FF2B5EF4-FFF2-40B4-BE49-F238E27FC236}">
                <a16:creationId xmlns:a16="http://schemas.microsoft.com/office/drawing/2014/main" id="{7E41E535-E085-9900-E1E5-6EC5D444FA7F}"/>
              </a:ext>
            </a:extLst>
          </p:cNvPr>
          <p:cNvCxnSpPr>
            <a:cxnSpLocks/>
          </p:cNvCxnSpPr>
          <p:nvPr/>
        </p:nvCxnSpPr>
        <p:spPr>
          <a:xfrm flipH="1">
            <a:off x="2806537" y="2421932"/>
            <a:ext cx="2061325" cy="0"/>
          </a:xfrm>
          <a:prstGeom prst="straightConnector1">
            <a:avLst/>
          </a:prstGeom>
          <a:noFill/>
          <a:ln w="76200" cap="flat" cmpd="sng">
            <a:solidFill>
              <a:schemeClr val="dk1"/>
            </a:solidFill>
            <a:prstDash val="solid"/>
            <a:round/>
            <a:headEnd type="none" w="sm" len="sm"/>
            <a:tailEnd type="triangle" w="med" len="med"/>
          </a:ln>
        </p:spPr>
      </p:cxnSp>
      <p:sp>
        <p:nvSpPr>
          <p:cNvPr id="59" name="Google Shape;680;p51">
            <a:extLst>
              <a:ext uri="{FF2B5EF4-FFF2-40B4-BE49-F238E27FC236}">
                <a16:creationId xmlns:a16="http://schemas.microsoft.com/office/drawing/2014/main" id="{A8EDD4D4-2D7C-723B-A5F9-C66CE146FCE0}"/>
              </a:ext>
            </a:extLst>
          </p:cNvPr>
          <p:cNvSpPr/>
          <p:nvPr/>
        </p:nvSpPr>
        <p:spPr>
          <a:xfrm>
            <a:off x="730744" y="1513100"/>
            <a:ext cx="1729663" cy="369290"/>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組織内カスタマー</a:t>
            </a:r>
            <a:endParaRPr sz="3600" b="1" dirty="0">
              <a:solidFill>
                <a:schemeClr val="tx1"/>
              </a:solidFill>
              <a:latin typeface="メイリオ" panose="020B0604030504040204" pitchFamily="50" charset="-128"/>
              <a:ea typeface="メイリオ" panose="020B0604030504040204" pitchFamily="50" charset="-128"/>
            </a:endParaRPr>
          </a:p>
        </p:txBody>
      </p:sp>
      <p:pic>
        <p:nvPicPr>
          <p:cNvPr id="60" name="Google Shape;926;p58" descr="図形&#10;&#10;低い精度で自動的に生成された説明">
            <a:extLst>
              <a:ext uri="{FF2B5EF4-FFF2-40B4-BE49-F238E27FC236}">
                <a16:creationId xmlns:a16="http://schemas.microsoft.com/office/drawing/2014/main" id="{69912E50-E2F3-5A56-2368-6AB4EB79213B}"/>
              </a:ext>
            </a:extLst>
          </p:cNvPr>
          <p:cNvPicPr preferRelativeResize="0"/>
          <p:nvPr/>
        </p:nvPicPr>
        <p:blipFill rotWithShape="1">
          <a:blip r:embed="rId9">
            <a:alphaModFix/>
          </a:blip>
          <a:srcRect/>
          <a:stretch/>
        </p:blipFill>
        <p:spPr>
          <a:xfrm>
            <a:off x="716001" y="3335192"/>
            <a:ext cx="947867" cy="947867"/>
          </a:xfrm>
          <a:prstGeom prst="rect">
            <a:avLst/>
          </a:prstGeom>
          <a:noFill/>
          <a:ln>
            <a:noFill/>
          </a:ln>
        </p:spPr>
      </p:pic>
      <p:sp>
        <p:nvSpPr>
          <p:cNvPr id="61" name="Google Shape;677;p51">
            <a:extLst>
              <a:ext uri="{FF2B5EF4-FFF2-40B4-BE49-F238E27FC236}">
                <a16:creationId xmlns:a16="http://schemas.microsoft.com/office/drawing/2014/main" id="{E1A187CD-C51A-FDCC-6067-3D121C1BF9CD}"/>
              </a:ext>
            </a:extLst>
          </p:cNvPr>
          <p:cNvSpPr txBox="1"/>
          <p:nvPr/>
        </p:nvSpPr>
        <p:spPr>
          <a:xfrm>
            <a:off x="2748708" y="3509476"/>
            <a:ext cx="2851881"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b="1" dirty="0">
                <a:latin typeface="メイリオ" panose="020B0604030504040204" pitchFamily="50" charset="-128"/>
                <a:ea typeface="メイリオ" panose="020B0604030504040204" pitchFamily="50" charset="-128"/>
              </a:rPr>
              <a:t>FAQ</a:t>
            </a:r>
            <a:r>
              <a:rPr lang="ja-JP" altLang="en-US" b="1" dirty="0">
                <a:latin typeface="メイリオ" panose="020B0604030504040204" pitchFamily="50" charset="-128"/>
                <a:ea typeface="メイリオ" panose="020B0604030504040204" pitchFamily="50" charset="-128"/>
              </a:rPr>
              <a:t>・ナレッジロボ公開</a:t>
            </a:r>
            <a:endParaRPr b="1" dirty="0">
              <a:latin typeface="メイリオ" panose="020B0604030504040204" pitchFamily="50" charset="-128"/>
              <a:ea typeface="メイリオ" panose="020B0604030504040204" pitchFamily="50" charset="-128"/>
            </a:endParaRPr>
          </a:p>
        </p:txBody>
      </p:sp>
      <p:sp>
        <p:nvSpPr>
          <p:cNvPr id="62" name="Google Shape;682;p51">
            <a:extLst>
              <a:ext uri="{FF2B5EF4-FFF2-40B4-BE49-F238E27FC236}">
                <a16:creationId xmlns:a16="http://schemas.microsoft.com/office/drawing/2014/main" id="{5AEF0ADF-6E2B-1068-366B-50ADC71B95D7}"/>
              </a:ext>
            </a:extLst>
          </p:cNvPr>
          <p:cNvSpPr/>
          <p:nvPr/>
        </p:nvSpPr>
        <p:spPr>
          <a:xfrm>
            <a:off x="426714" y="1183556"/>
            <a:ext cx="2292193" cy="3919776"/>
          </a:xfrm>
          <a:prstGeom prst="roundRect">
            <a:avLst>
              <a:gd name="adj" fmla="val 7923"/>
            </a:avLst>
          </a:prstGeom>
          <a:noFill/>
          <a:ln w="57150" cap="flat" cmpd="sng">
            <a:solidFill>
              <a:schemeClr val="accent3"/>
            </a:solidFill>
            <a:prstDash val="dash"/>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cxnSp>
        <p:nvCxnSpPr>
          <p:cNvPr id="63" name="Google Shape;977;p59">
            <a:extLst>
              <a:ext uri="{FF2B5EF4-FFF2-40B4-BE49-F238E27FC236}">
                <a16:creationId xmlns:a16="http://schemas.microsoft.com/office/drawing/2014/main" id="{8A392AAF-65E6-5CDA-75F7-898586D2AF65}"/>
              </a:ext>
            </a:extLst>
          </p:cNvPr>
          <p:cNvCxnSpPr>
            <a:cxnSpLocks/>
          </p:cNvCxnSpPr>
          <p:nvPr/>
        </p:nvCxnSpPr>
        <p:spPr>
          <a:xfrm flipV="1">
            <a:off x="6767559" y="3562376"/>
            <a:ext cx="0" cy="647734"/>
          </a:xfrm>
          <a:prstGeom prst="straightConnector1">
            <a:avLst/>
          </a:prstGeom>
          <a:noFill/>
          <a:ln w="76200" cap="flat" cmpd="sng">
            <a:solidFill>
              <a:schemeClr val="dk1"/>
            </a:solidFill>
            <a:prstDash val="solid"/>
            <a:round/>
            <a:headEnd type="none" w="sm" len="sm"/>
            <a:tailEnd type="triangle" w="med" len="med"/>
          </a:ln>
        </p:spPr>
      </p:cxnSp>
      <p:sp>
        <p:nvSpPr>
          <p:cNvPr id="128" name="Google Shape;677;p51">
            <a:extLst>
              <a:ext uri="{FF2B5EF4-FFF2-40B4-BE49-F238E27FC236}">
                <a16:creationId xmlns:a16="http://schemas.microsoft.com/office/drawing/2014/main" id="{593451F6-A6BB-711A-C49C-FF562744EEC4}"/>
              </a:ext>
            </a:extLst>
          </p:cNvPr>
          <p:cNvSpPr txBox="1"/>
          <p:nvPr/>
        </p:nvSpPr>
        <p:spPr>
          <a:xfrm>
            <a:off x="6858215" y="3740052"/>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29" name="Google Shape;714;p52">
            <a:extLst>
              <a:ext uri="{FF2B5EF4-FFF2-40B4-BE49-F238E27FC236}">
                <a16:creationId xmlns:a16="http://schemas.microsoft.com/office/drawing/2014/main" id="{FF9BE8AC-A615-69F4-C683-2664D726FB38}"/>
              </a:ext>
            </a:extLst>
          </p:cNvPr>
          <p:cNvSpPr/>
          <p:nvPr/>
        </p:nvSpPr>
        <p:spPr>
          <a:xfrm>
            <a:off x="8021538" y="1425999"/>
            <a:ext cx="4107139" cy="3699620"/>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①プレミアムプラン</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（公開</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・ナレッジロボあり</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8</a:t>
            </a: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0,000円</a:t>
            </a: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一般ユーザーID：</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2</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4</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8</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endParaRPr b="0" i="0" u="sng"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88</a:t>
            </a: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,000円/月</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②スタンダードプラン</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公開</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・ナレッジロボなし</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endPar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一般ユーザー</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2</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×3,000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6</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4</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6,000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cxnSp>
        <p:nvCxnSpPr>
          <p:cNvPr id="130" name="Google Shape;977;p59">
            <a:extLst>
              <a:ext uri="{FF2B5EF4-FFF2-40B4-BE49-F238E27FC236}">
                <a16:creationId xmlns:a16="http://schemas.microsoft.com/office/drawing/2014/main" id="{F28C2ABC-360C-A2E1-17F6-EFAEE3628386}"/>
              </a:ext>
            </a:extLst>
          </p:cNvPr>
          <p:cNvCxnSpPr>
            <a:cxnSpLocks/>
          </p:cNvCxnSpPr>
          <p:nvPr/>
        </p:nvCxnSpPr>
        <p:spPr>
          <a:xfrm>
            <a:off x="2401888" y="4271417"/>
            <a:ext cx="819248" cy="0"/>
          </a:xfrm>
          <a:prstGeom prst="straightConnector1">
            <a:avLst/>
          </a:prstGeom>
          <a:noFill/>
          <a:ln w="76200" cap="flat" cmpd="sng">
            <a:solidFill>
              <a:schemeClr val="dk1"/>
            </a:solidFill>
            <a:prstDash val="solid"/>
            <a:round/>
            <a:headEnd type="none" w="sm" len="sm"/>
            <a:tailEnd type="triangle" w="med" len="med"/>
          </a:ln>
        </p:spPr>
      </p:cxnSp>
      <p:pic>
        <p:nvPicPr>
          <p:cNvPr id="131" name="図 130">
            <a:extLst>
              <a:ext uri="{FF2B5EF4-FFF2-40B4-BE49-F238E27FC236}">
                <a16:creationId xmlns:a16="http://schemas.microsoft.com/office/drawing/2014/main" id="{1D8850C8-21AF-5C40-C1C0-B1DA263D7DC4}"/>
              </a:ext>
            </a:extLst>
          </p:cNvPr>
          <p:cNvPicPr>
            <a:picLocks noChangeAspect="1"/>
          </p:cNvPicPr>
          <p:nvPr/>
        </p:nvPicPr>
        <p:blipFill rotWithShape="1">
          <a:blip r:embed="rId10">
            <a:duotone>
              <a:prstClr val="black"/>
              <a:schemeClr val="accent5">
                <a:tint val="45000"/>
                <a:satMod val="400000"/>
              </a:schemeClr>
            </a:duotone>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397714" y="2063205"/>
            <a:ext cx="892099" cy="346627"/>
          </a:xfrm>
          <a:prstGeom prst="rect">
            <a:avLst/>
          </a:prstGeom>
          <a:solidFill>
            <a:schemeClr val="bg1"/>
          </a:solidFill>
        </p:spPr>
      </p:pic>
    </p:spTree>
    <p:extLst>
      <p:ext uri="{BB962C8B-B14F-4D97-AF65-F5344CB8AC3E}">
        <p14:creationId xmlns:p14="http://schemas.microsoft.com/office/powerpoint/2010/main" val="329746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pic>
        <p:nvPicPr>
          <p:cNvPr id="22" name="図 21">
            <a:extLst>
              <a:ext uri="{FF2B5EF4-FFF2-40B4-BE49-F238E27FC236}">
                <a16:creationId xmlns:a16="http://schemas.microsoft.com/office/drawing/2014/main" id="{F9C73BF4-68C2-A2D5-0A1F-93A01CAB7F07}"/>
              </a:ext>
            </a:extLst>
          </p:cNvPr>
          <p:cNvPicPr>
            <a:picLocks noChangeAspect="1"/>
          </p:cNvPicPr>
          <p:nvPr/>
        </p:nvPicPr>
        <p:blipFill>
          <a:blip r:embed="rId3"/>
          <a:stretch>
            <a:fillRect/>
          </a:stretch>
        </p:blipFill>
        <p:spPr>
          <a:xfrm>
            <a:off x="4492660" y="1354180"/>
            <a:ext cx="7699340" cy="3971706"/>
          </a:xfrm>
          <a:prstGeom prst="rect">
            <a:avLst/>
          </a:prstGeom>
        </p:spPr>
      </p:pic>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6</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企業のヘルプデスク対応（電話</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メール対応）</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3ABF509A-3979-A5E6-0FC0-0A5ACA770D7D}"/>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60;p51">
            <a:extLst>
              <a:ext uri="{FF2B5EF4-FFF2-40B4-BE49-F238E27FC236}">
                <a16:creationId xmlns:a16="http://schemas.microsoft.com/office/drawing/2014/main" id="{193DE53E-3552-7314-5B83-072DE567425B}"/>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4" name="Google Shape;657;p51">
            <a:extLst>
              <a:ext uri="{FF2B5EF4-FFF2-40B4-BE49-F238E27FC236}">
                <a16:creationId xmlns:a16="http://schemas.microsoft.com/office/drawing/2014/main" id="{5A33D33B-DD94-7C91-8DC0-8DF027EB9895}"/>
              </a:ext>
            </a:extLst>
          </p:cNvPr>
          <p:cNvSpPr/>
          <p:nvPr/>
        </p:nvSpPr>
        <p:spPr>
          <a:xfrm>
            <a:off x="8427790" y="5442039"/>
            <a:ext cx="3297978" cy="933626"/>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（エントリーープラン）</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12ID</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r>
              <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24</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,000円/月</a:t>
            </a:r>
            <a:endParaRPr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p:txBody>
      </p:sp>
      <p:pic>
        <p:nvPicPr>
          <p:cNvPr id="5" name="グラフィックス 4" descr="建物 枠線">
            <a:extLst>
              <a:ext uri="{FF2B5EF4-FFF2-40B4-BE49-F238E27FC236}">
                <a16:creationId xmlns:a16="http://schemas.microsoft.com/office/drawing/2014/main" id="{2AF33ABD-C48B-DEB8-28DA-C7C984D4FA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1388905"/>
            <a:ext cx="914400" cy="914400"/>
          </a:xfrm>
          <a:prstGeom prst="rect">
            <a:avLst/>
          </a:prstGeom>
        </p:spPr>
      </p:pic>
      <p:sp>
        <p:nvSpPr>
          <p:cNvPr id="6" name="Google Shape;677;p51">
            <a:extLst>
              <a:ext uri="{FF2B5EF4-FFF2-40B4-BE49-F238E27FC236}">
                <a16:creationId xmlns:a16="http://schemas.microsoft.com/office/drawing/2014/main" id="{92DB692C-1D81-CFDA-87D6-DF87468B1817}"/>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cxnSp>
        <p:nvCxnSpPr>
          <p:cNvPr id="7" name="Google Shape;977;p59">
            <a:extLst>
              <a:ext uri="{FF2B5EF4-FFF2-40B4-BE49-F238E27FC236}">
                <a16:creationId xmlns:a16="http://schemas.microsoft.com/office/drawing/2014/main" id="{74EA4793-DFDB-8EAF-54C1-97C247573CBB}"/>
              </a:ext>
            </a:extLst>
          </p:cNvPr>
          <p:cNvCxnSpPr>
            <a:cxnSpLocks/>
          </p:cNvCxnSpPr>
          <p:nvPr/>
        </p:nvCxnSpPr>
        <p:spPr>
          <a:xfrm>
            <a:off x="2281337" y="1848934"/>
            <a:ext cx="2061325" cy="0"/>
          </a:xfrm>
          <a:prstGeom prst="straightConnector1">
            <a:avLst/>
          </a:prstGeom>
          <a:noFill/>
          <a:ln w="76200" cap="flat" cmpd="sng">
            <a:solidFill>
              <a:schemeClr val="dk1"/>
            </a:solidFill>
            <a:prstDash val="solid"/>
            <a:round/>
            <a:headEnd type="none" w="sm" len="sm"/>
            <a:tailEnd type="triangle" w="med" len="med"/>
          </a:ln>
        </p:spPr>
      </p:cxnSp>
      <p:sp>
        <p:nvSpPr>
          <p:cNvPr id="8" name="Google Shape;677;p51">
            <a:extLst>
              <a:ext uri="{FF2B5EF4-FFF2-40B4-BE49-F238E27FC236}">
                <a16:creationId xmlns:a16="http://schemas.microsoft.com/office/drawing/2014/main" id="{287B430E-726A-0333-247B-DDCC07916CBD}"/>
              </a:ext>
            </a:extLst>
          </p:cNvPr>
          <p:cNvSpPr txBox="1"/>
          <p:nvPr/>
        </p:nvSpPr>
        <p:spPr>
          <a:xfrm>
            <a:off x="2734636"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9" name="Google Shape;677;p51">
            <a:extLst>
              <a:ext uri="{FF2B5EF4-FFF2-40B4-BE49-F238E27FC236}">
                <a16:creationId xmlns:a16="http://schemas.microsoft.com/office/drawing/2014/main" id="{7D99173B-2DEA-D15B-80A6-662E31B619D8}"/>
              </a:ext>
            </a:extLst>
          </p:cNvPr>
          <p:cNvSpPr txBox="1"/>
          <p:nvPr/>
        </p:nvSpPr>
        <p:spPr>
          <a:xfrm>
            <a:off x="2300563" y="2224655"/>
            <a:ext cx="2219727"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メール</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電話で</a:t>
            </a:r>
            <a:endParaRPr lang="en-US" altLang="ja-JP" sz="240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10" name="Google Shape;977;p59">
            <a:extLst>
              <a:ext uri="{FF2B5EF4-FFF2-40B4-BE49-F238E27FC236}">
                <a16:creationId xmlns:a16="http://schemas.microsoft.com/office/drawing/2014/main" id="{1FF36555-D733-57B9-9134-CECDA53C0804}"/>
              </a:ext>
            </a:extLst>
          </p:cNvPr>
          <p:cNvCxnSpPr>
            <a:cxnSpLocks/>
          </p:cNvCxnSpPr>
          <p:nvPr/>
        </p:nvCxnSpPr>
        <p:spPr>
          <a:xfrm flipH="1">
            <a:off x="2253468" y="2117132"/>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1" name="Google Shape;977;p59">
            <a:extLst>
              <a:ext uri="{FF2B5EF4-FFF2-40B4-BE49-F238E27FC236}">
                <a16:creationId xmlns:a16="http://schemas.microsoft.com/office/drawing/2014/main" id="{0575860C-8E4D-F3AC-8C59-59C3D9A0C35A}"/>
              </a:ext>
            </a:extLst>
          </p:cNvPr>
          <p:cNvCxnSpPr>
            <a:cxnSpLocks/>
          </p:cNvCxnSpPr>
          <p:nvPr/>
        </p:nvCxnSpPr>
        <p:spPr>
          <a:xfrm>
            <a:off x="2281337" y="3443467"/>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2" name="Google Shape;977;p59">
            <a:extLst>
              <a:ext uri="{FF2B5EF4-FFF2-40B4-BE49-F238E27FC236}">
                <a16:creationId xmlns:a16="http://schemas.microsoft.com/office/drawing/2014/main" id="{0DC394B1-7B15-549F-5E8F-F83FA2F3AE8B}"/>
              </a:ext>
            </a:extLst>
          </p:cNvPr>
          <p:cNvCxnSpPr>
            <a:cxnSpLocks/>
          </p:cNvCxnSpPr>
          <p:nvPr/>
        </p:nvCxnSpPr>
        <p:spPr>
          <a:xfrm flipH="1">
            <a:off x="2253468" y="3711665"/>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3" name="Google Shape;977;p59">
            <a:extLst>
              <a:ext uri="{FF2B5EF4-FFF2-40B4-BE49-F238E27FC236}">
                <a16:creationId xmlns:a16="http://schemas.microsoft.com/office/drawing/2014/main" id="{15B0328D-6CFF-1F5F-9642-8B2752BF81F1}"/>
              </a:ext>
            </a:extLst>
          </p:cNvPr>
          <p:cNvCxnSpPr>
            <a:cxnSpLocks/>
          </p:cNvCxnSpPr>
          <p:nvPr/>
        </p:nvCxnSpPr>
        <p:spPr>
          <a:xfrm>
            <a:off x="2281337" y="4893805"/>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4" name="Google Shape;977;p59">
            <a:extLst>
              <a:ext uri="{FF2B5EF4-FFF2-40B4-BE49-F238E27FC236}">
                <a16:creationId xmlns:a16="http://schemas.microsoft.com/office/drawing/2014/main" id="{E0892CB9-3772-38CA-8F52-D5B081AE72F2}"/>
              </a:ext>
            </a:extLst>
          </p:cNvPr>
          <p:cNvCxnSpPr>
            <a:cxnSpLocks/>
          </p:cNvCxnSpPr>
          <p:nvPr/>
        </p:nvCxnSpPr>
        <p:spPr>
          <a:xfrm flipH="1">
            <a:off x="2253468" y="5162003"/>
            <a:ext cx="2061325" cy="0"/>
          </a:xfrm>
          <a:prstGeom prst="straightConnector1">
            <a:avLst/>
          </a:prstGeom>
          <a:noFill/>
          <a:ln w="76200" cap="flat" cmpd="sng">
            <a:solidFill>
              <a:schemeClr val="dk1"/>
            </a:solidFill>
            <a:prstDash val="solid"/>
            <a:round/>
            <a:headEnd type="none" w="sm" len="sm"/>
            <a:tailEnd type="triangle" w="med" len="med"/>
          </a:ln>
        </p:spPr>
      </p:cxnSp>
      <p:pic>
        <p:nvPicPr>
          <p:cNvPr id="15" name="グラフィックス 14" descr="建物 枠線">
            <a:extLst>
              <a:ext uri="{FF2B5EF4-FFF2-40B4-BE49-F238E27FC236}">
                <a16:creationId xmlns:a16="http://schemas.microsoft.com/office/drawing/2014/main" id="{61BD3C0A-6B6F-AE7F-7FD8-AE6DA60A25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3198050"/>
            <a:ext cx="914400" cy="914400"/>
          </a:xfrm>
          <a:prstGeom prst="rect">
            <a:avLst/>
          </a:prstGeom>
        </p:spPr>
      </p:pic>
      <p:sp>
        <p:nvSpPr>
          <p:cNvPr id="16" name="Google Shape;677;p51">
            <a:extLst>
              <a:ext uri="{FF2B5EF4-FFF2-40B4-BE49-F238E27FC236}">
                <a16:creationId xmlns:a16="http://schemas.microsoft.com/office/drawing/2014/main" id="{C1DCDAB6-2E73-873B-1057-CB57A3693859}"/>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17" name="Google Shape;660;p51">
            <a:extLst>
              <a:ext uri="{FF2B5EF4-FFF2-40B4-BE49-F238E27FC236}">
                <a16:creationId xmlns:a16="http://schemas.microsoft.com/office/drawing/2014/main" id="{A0857D6D-F0A1-71DC-56CB-3A4FD0F10D80}"/>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dirty="0">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8" name="グラフィックス 17" descr="建物 枠線">
            <a:extLst>
              <a:ext uri="{FF2B5EF4-FFF2-40B4-BE49-F238E27FC236}">
                <a16:creationId xmlns:a16="http://schemas.microsoft.com/office/drawing/2014/main" id="{AFD61498-67BC-FFD4-5B0B-E2752633E3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5016390"/>
            <a:ext cx="914400" cy="914400"/>
          </a:xfrm>
          <a:prstGeom prst="rect">
            <a:avLst/>
          </a:prstGeom>
        </p:spPr>
      </p:pic>
      <p:sp>
        <p:nvSpPr>
          <p:cNvPr id="19" name="Google Shape;677;p51">
            <a:extLst>
              <a:ext uri="{FF2B5EF4-FFF2-40B4-BE49-F238E27FC236}">
                <a16:creationId xmlns:a16="http://schemas.microsoft.com/office/drawing/2014/main" id="{B55738A2-0A7D-F7E8-A737-B3EB8403A212}"/>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20" name="Google Shape;658;p51">
            <a:extLst>
              <a:ext uri="{FF2B5EF4-FFF2-40B4-BE49-F238E27FC236}">
                <a16:creationId xmlns:a16="http://schemas.microsoft.com/office/drawing/2014/main" id="{30028378-8D88-D03C-EE9E-E58E0EE3701A}"/>
              </a:ext>
            </a:extLst>
          </p:cNvPr>
          <p:cNvSpPr/>
          <p:nvPr/>
        </p:nvSpPr>
        <p:spPr>
          <a:xfrm>
            <a:off x="2891865" y="5505239"/>
            <a:ext cx="4482442" cy="1037905"/>
          </a:xfrm>
          <a:prstGeom prst="roundRect">
            <a:avLst>
              <a:gd name="adj" fmla="val 16667"/>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・社内の部門間でのチケットによる問い合わせ、</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　エスカレーションや相互支援ができる。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rgbClr val="FF0000"/>
              </a:solidFill>
              <a:latin typeface="メイリオ" panose="020B0604030504040204" pitchFamily="50" charset="-128"/>
              <a:ea typeface="メイリオ" panose="020B0604030504040204" pitchFamily="50" charset="-128"/>
              <a:cs typeface="Meiryo"/>
              <a:sym typeface="Meiryo"/>
            </a:endParaRPr>
          </a:p>
        </p:txBody>
      </p:sp>
    </p:spTree>
    <p:extLst>
      <p:ext uri="{BB962C8B-B14F-4D97-AF65-F5344CB8AC3E}">
        <p14:creationId xmlns:p14="http://schemas.microsoft.com/office/powerpoint/2010/main" val="2916530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7</a:t>
            </a:fld>
            <a:endParaRPr dirty="0">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a:t>
            </a: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で問合せ管理）</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513740B7-DE8B-D395-3F8F-034D00BE7013}"/>
              </a:ext>
            </a:extLst>
          </p:cNvPr>
          <p:cNvSpPr/>
          <p:nvPr/>
        </p:nvSpPr>
        <p:spPr>
          <a:xfrm>
            <a:off x="5933924" y="1620302"/>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77;p51">
            <a:extLst>
              <a:ext uri="{FF2B5EF4-FFF2-40B4-BE49-F238E27FC236}">
                <a16:creationId xmlns:a16="http://schemas.microsoft.com/office/drawing/2014/main" id="{E4BC5853-FC0F-D82B-F762-0BABD14CE5AF}"/>
              </a:ext>
            </a:extLst>
          </p:cNvPr>
          <p:cNvSpPr txBox="1"/>
          <p:nvPr/>
        </p:nvSpPr>
        <p:spPr>
          <a:xfrm>
            <a:off x="6064677" y="1703573"/>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cs typeface="Meiryo"/>
                <a:sym typeface="Meiryo"/>
              </a:rPr>
              <a:t>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4" name="Google Shape;678;p51" descr="図形&#10;&#10;低い精度で自動的に生成された説明">
            <a:extLst>
              <a:ext uri="{FF2B5EF4-FFF2-40B4-BE49-F238E27FC236}">
                <a16:creationId xmlns:a16="http://schemas.microsoft.com/office/drawing/2014/main" id="{9325A308-1AB4-59D1-F32D-C60F8799E981}"/>
              </a:ext>
            </a:extLst>
          </p:cNvPr>
          <p:cNvPicPr preferRelativeResize="0"/>
          <p:nvPr/>
        </p:nvPicPr>
        <p:blipFill rotWithShape="1">
          <a:blip r:embed="rId3">
            <a:alphaModFix/>
          </a:blip>
          <a:srcRect/>
          <a:stretch/>
        </p:blipFill>
        <p:spPr>
          <a:xfrm>
            <a:off x="6469350" y="2855877"/>
            <a:ext cx="933349" cy="933349"/>
          </a:xfrm>
          <a:prstGeom prst="rect">
            <a:avLst/>
          </a:prstGeom>
          <a:noFill/>
          <a:ln>
            <a:noFill/>
          </a:ln>
        </p:spPr>
      </p:pic>
      <p:sp>
        <p:nvSpPr>
          <p:cNvPr id="5" name="Google Shape;680;p51">
            <a:extLst>
              <a:ext uri="{FF2B5EF4-FFF2-40B4-BE49-F238E27FC236}">
                <a16:creationId xmlns:a16="http://schemas.microsoft.com/office/drawing/2014/main" id="{D5438B8C-E91F-A12A-648F-B27919BF2BDE}"/>
              </a:ext>
            </a:extLst>
          </p:cNvPr>
          <p:cNvSpPr/>
          <p:nvPr/>
        </p:nvSpPr>
        <p:spPr>
          <a:xfrm>
            <a:off x="6357848" y="2381095"/>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6" name="Google Shape;682;p51">
            <a:extLst>
              <a:ext uri="{FF2B5EF4-FFF2-40B4-BE49-F238E27FC236}">
                <a16:creationId xmlns:a16="http://schemas.microsoft.com/office/drawing/2014/main" id="{8D4D0FB2-814C-A317-377B-58DC52915460}"/>
              </a:ext>
            </a:extLst>
          </p:cNvPr>
          <p:cNvSpPr/>
          <p:nvPr/>
        </p:nvSpPr>
        <p:spPr>
          <a:xfrm>
            <a:off x="5599279" y="1106994"/>
            <a:ext cx="6263939" cy="3956803"/>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7" name="Google Shape;340;p30">
            <a:extLst>
              <a:ext uri="{FF2B5EF4-FFF2-40B4-BE49-F238E27FC236}">
                <a16:creationId xmlns:a16="http://schemas.microsoft.com/office/drawing/2014/main" id="{B938C6E8-8D55-DD04-DB93-05A0B73F74C6}"/>
              </a:ext>
            </a:extLst>
          </p:cNvPr>
          <p:cNvSpPr/>
          <p:nvPr/>
        </p:nvSpPr>
        <p:spPr>
          <a:xfrm>
            <a:off x="10011421" y="2416125"/>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8" name="Google Shape;686;p51">
            <a:extLst>
              <a:ext uri="{FF2B5EF4-FFF2-40B4-BE49-F238E27FC236}">
                <a16:creationId xmlns:a16="http://schemas.microsoft.com/office/drawing/2014/main" id="{9C02E8FE-F6D1-91FF-F687-731AEB633D48}"/>
              </a:ext>
            </a:extLst>
          </p:cNvPr>
          <p:cNvSpPr txBox="1"/>
          <p:nvPr/>
        </p:nvSpPr>
        <p:spPr>
          <a:xfrm>
            <a:off x="10175833" y="2749364"/>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9" name="Google Shape;977;p59">
            <a:extLst>
              <a:ext uri="{FF2B5EF4-FFF2-40B4-BE49-F238E27FC236}">
                <a16:creationId xmlns:a16="http://schemas.microsoft.com/office/drawing/2014/main" id="{01BF5231-C113-FFB5-F770-9CE0EB0C2DC0}"/>
              </a:ext>
            </a:extLst>
          </p:cNvPr>
          <p:cNvCxnSpPr>
            <a:cxnSpLocks/>
          </p:cNvCxnSpPr>
          <p:nvPr/>
        </p:nvCxnSpPr>
        <p:spPr>
          <a:xfrm flipV="1">
            <a:off x="8977430" y="2737439"/>
            <a:ext cx="935900" cy="11925"/>
          </a:xfrm>
          <a:prstGeom prst="straightConnector1">
            <a:avLst/>
          </a:prstGeom>
          <a:noFill/>
          <a:ln w="76200" cap="flat" cmpd="sng">
            <a:solidFill>
              <a:schemeClr val="dk1"/>
            </a:solidFill>
            <a:prstDash val="solid"/>
            <a:round/>
            <a:headEnd type="none" w="sm" len="sm"/>
            <a:tailEnd type="triangle" w="med" len="med"/>
          </a:ln>
        </p:spPr>
      </p:cxnSp>
      <p:sp>
        <p:nvSpPr>
          <p:cNvPr id="10" name="Google Shape;677;p51">
            <a:extLst>
              <a:ext uri="{FF2B5EF4-FFF2-40B4-BE49-F238E27FC236}">
                <a16:creationId xmlns:a16="http://schemas.microsoft.com/office/drawing/2014/main" id="{937225FD-E979-ADC9-A548-7890A655E70D}"/>
              </a:ext>
            </a:extLst>
          </p:cNvPr>
          <p:cNvSpPr txBox="1"/>
          <p:nvPr/>
        </p:nvSpPr>
        <p:spPr>
          <a:xfrm>
            <a:off x="9044312" y="3140624"/>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1" name="Google Shape;677;p51">
            <a:extLst>
              <a:ext uri="{FF2B5EF4-FFF2-40B4-BE49-F238E27FC236}">
                <a16:creationId xmlns:a16="http://schemas.microsoft.com/office/drawing/2014/main" id="{9C5868F1-5FD0-583B-D188-098105348741}"/>
              </a:ext>
            </a:extLst>
          </p:cNvPr>
          <p:cNvSpPr txBox="1"/>
          <p:nvPr/>
        </p:nvSpPr>
        <p:spPr>
          <a:xfrm>
            <a:off x="9044311" y="2181357"/>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12" name="Google Shape;677;p51">
            <a:extLst>
              <a:ext uri="{FF2B5EF4-FFF2-40B4-BE49-F238E27FC236}">
                <a16:creationId xmlns:a16="http://schemas.microsoft.com/office/drawing/2014/main" id="{CF097DDA-58BD-D277-014A-FE693B450625}"/>
              </a:ext>
            </a:extLst>
          </p:cNvPr>
          <p:cNvSpPr txBox="1"/>
          <p:nvPr/>
        </p:nvSpPr>
        <p:spPr>
          <a:xfrm>
            <a:off x="7320384" y="2955958"/>
            <a:ext cx="133696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3600" dirty="0">
                <a:latin typeface="メイリオ" panose="020B0604030504040204" pitchFamily="50" charset="-128"/>
                <a:ea typeface="メイリオ" panose="020B0604030504040204" pitchFamily="50" charset="-128"/>
              </a:rPr>
              <a:t>×10</a:t>
            </a:r>
            <a:endParaRPr sz="3600" dirty="0">
              <a:latin typeface="メイリオ" panose="020B0604030504040204" pitchFamily="50" charset="-128"/>
              <a:ea typeface="メイリオ" panose="020B0604030504040204" pitchFamily="50" charset="-128"/>
            </a:endParaRPr>
          </a:p>
        </p:txBody>
      </p:sp>
      <p:cxnSp>
        <p:nvCxnSpPr>
          <p:cNvPr id="13" name="Google Shape;977;p59">
            <a:extLst>
              <a:ext uri="{FF2B5EF4-FFF2-40B4-BE49-F238E27FC236}">
                <a16:creationId xmlns:a16="http://schemas.microsoft.com/office/drawing/2014/main" id="{A42E72D6-187D-77FB-1BAD-0DABF7B5679B}"/>
              </a:ext>
            </a:extLst>
          </p:cNvPr>
          <p:cNvCxnSpPr>
            <a:cxnSpLocks/>
          </p:cNvCxnSpPr>
          <p:nvPr/>
        </p:nvCxnSpPr>
        <p:spPr>
          <a:xfrm>
            <a:off x="2281337" y="1848934"/>
            <a:ext cx="3023383" cy="0"/>
          </a:xfrm>
          <a:prstGeom prst="straightConnector1">
            <a:avLst/>
          </a:prstGeom>
          <a:noFill/>
          <a:ln w="76200" cap="flat" cmpd="sng">
            <a:solidFill>
              <a:schemeClr val="dk1"/>
            </a:solidFill>
            <a:prstDash val="solid"/>
            <a:round/>
            <a:headEnd type="none" w="sm" len="sm"/>
            <a:tailEnd type="triangle" w="med" len="med"/>
          </a:ln>
        </p:spPr>
      </p:cxnSp>
      <p:sp>
        <p:nvSpPr>
          <p:cNvPr id="14" name="Google Shape;677;p51">
            <a:extLst>
              <a:ext uri="{FF2B5EF4-FFF2-40B4-BE49-F238E27FC236}">
                <a16:creationId xmlns:a16="http://schemas.microsoft.com/office/drawing/2014/main" id="{CF2B58AC-EDBF-FF9E-5CE1-34EB14B23514}"/>
              </a:ext>
            </a:extLst>
          </p:cNvPr>
          <p:cNvSpPr txBox="1"/>
          <p:nvPr/>
        </p:nvSpPr>
        <p:spPr>
          <a:xfrm>
            <a:off x="3236549"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15" name="Google Shape;677;p51">
            <a:extLst>
              <a:ext uri="{FF2B5EF4-FFF2-40B4-BE49-F238E27FC236}">
                <a16:creationId xmlns:a16="http://schemas.microsoft.com/office/drawing/2014/main" id="{8A70B451-2062-0418-E612-9D7C733C41EC}"/>
              </a:ext>
            </a:extLst>
          </p:cNvPr>
          <p:cNvSpPr txBox="1"/>
          <p:nvPr/>
        </p:nvSpPr>
        <p:spPr>
          <a:xfrm>
            <a:off x="3376942" y="2282908"/>
            <a:ext cx="1072838"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16" name="Google Shape;977;p59">
            <a:extLst>
              <a:ext uri="{FF2B5EF4-FFF2-40B4-BE49-F238E27FC236}">
                <a16:creationId xmlns:a16="http://schemas.microsoft.com/office/drawing/2014/main" id="{CBE89032-55F5-14CF-F042-3868C78E91BB}"/>
              </a:ext>
            </a:extLst>
          </p:cNvPr>
          <p:cNvCxnSpPr>
            <a:cxnSpLocks/>
          </p:cNvCxnSpPr>
          <p:nvPr/>
        </p:nvCxnSpPr>
        <p:spPr>
          <a:xfrm flipH="1">
            <a:off x="2253468" y="2117132"/>
            <a:ext cx="3051252" cy="0"/>
          </a:xfrm>
          <a:prstGeom prst="straightConnector1">
            <a:avLst/>
          </a:prstGeom>
          <a:noFill/>
          <a:ln w="76200" cap="flat" cmpd="sng">
            <a:solidFill>
              <a:schemeClr val="dk1"/>
            </a:solidFill>
            <a:prstDash val="solid"/>
            <a:round/>
            <a:headEnd type="none" w="sm" len="sm"/>
            <a:tailEnd type="triangle" w="med" len="med"/>
          </a:ln>
        </p:spPr>
      </p:cxnSp>
      <p:cxnSp>
        <p:nvCxnSpPr>
          <p:cNvPr id="17" name="Google Shape;977;p59">
            <a:extLst>
              <a:ext uri="{FF2B5EF4-FFF2-40B4-BE49-F238E27FC236}">
                <a16:creationId xmlns:a16="http://schemas.microsoft.com/office/drawing/2014/main" id="{CB22E7A4-ED3F-AF0C-3D01-CA166C4336EA}"/>
              </a:ext>
            </a:extLst>
          </p:cNvPr>
          <p:cNvCxnSpPr>
            <a:cxnSpLocks/>
          </p:cNvCxnSpPr>
          <p:nvPr/>
        </p:nvCxnSpPr>
        <p:spPr>
          <a:xfrm flipH="1">
            <a:off x="8950981" y="2988423"/>
            <a:ext cx="939667" cy="11973"/>
          </a:xfrm>
          <a:prstGeom prst="straightConnector1">
            <a:avLst/>
          </a:prstGeom>
          <a:noFill/>
          <a:ln w="76200" cap="flat" cmpd="sng">
            <a:solidFill>
              <a:schemeClr val="dk1"/>
            </a:solidFill>
            <a:prstDash val="solid"/>
            <a:round/>
            <a:headEnd type="none" w="sm" len="sm"/>
            <a:tailEnd type="triangle" w="med" len="med"/>
          </a:ln>
        </p:spPr>
      </p:cxnSp>
      <p:cxnSp>
        <p:nvCxnSpPr>
          <p:cNvPr id="18" name="Google Shape;977;p59">
            <a:extLst>
              <a:ext uri="{FF2B5EF4-FFF2-40B4-BE49-F238E27FC236}">
                <a16:creationId xmlns:a16="http://schemas.microsoft.com/office/drawing/2014/main" id="{C0C86B93-22BE-BFE0-478B-5498960CF420}"/>
              </a:ext>
            </a:extLst>
          </p:cNvPr>
          <p:cNvCxnSpPr>
            <a:cxnSpLocks/>
          </p:cNvCxnSpPr>
          <p:nvPr/>
        </p:nvCxnSpPr>
        <p:spPr>
          <a:xfrm>
            <a:off x="2281337" y="3436081"/>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19" name="Google Shape;977;p59">
            <a:extLst>
              <a:ext uri="{FF2B5EF4-FFF2-40B4-BE49-F238E27FC236}">
                <a16:creationId xmlns:a16="http://schemas.microsoft.com/office/drawing/2014/main" id="{0F48134D-874E-5A17-9DAB-77804FE41862}"/>
              </a:ext>
            </a:extLst>
          </p:cNvPr>
          <p:cNvCxnSpPr>
            <a:cxnSpLocks/>
          </p:cNvCxnSpPr>
          <p:nvPr/>
        </p:nvCxnSpPr>
        <p:spPr>
          <a:xfrm flipH="1">
            <a:off x="2253468" y="3704279"/>
            <a:ext cx="3051252" cy="0"/>
          </a:xfrm>
          <a:prstGeom prst="straightConnector1">
            <a:avLst/>
          </a:prstGeom>
          <a:noFill/>
          <a:ln w="76200" cap="flat" cmpd="sng">
            <a:solidFill>
              <a:schemeClr val="dk1"/>
            </a:solidFill>
            <a:prstDash val="solid"/>
            <a:round/>
            <a:headEnd type="none" w="sm" len="sm"/>
            <a:tailEnd type="triangle" w="med" len="med"/>
          </a:ln>
        </p:spPr>
      </p:cxnSp>
      <p:pic>
        <p:nvPicPr>
          <p:cNvPr id="20" name="図 19">
            <a:extLst>
              <a:ext uri="{FF2B5EF4-FFF2-40B4-BE49-F238E27FC236}">
                <a16:creationId xmlns:a16="http://schemas.microsoft.com/office/drawing/2014/main" id="{052701D2-609E-7329-EFBF-425171C2CCBF}"/>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1790509"/>
            <a:ext cx="892099" cy="346627"/>
          </a:xfrm>
          <a:prstGeom prst="rect">
            <a:avLst/>
          </a:prstGeom>
          <a:solidFill>
            <a:schemeClr val="bg1"/>
          </a:solidFill>
        </p:spPr>
      </p:pic>
      <p:pic>
        <p:nvPicPr>
          <p:cNvPr id="21" name="図 20">
            <a:extLst>
              <a:ext uri="{FF2B5EF4-FFF2-40B4-BE49-F238E27FC236}">
                <a16:creationId xmlns:a16="http://schemas.microsoft.com/office/drawing/2014/main" id="{A00FCDB9-B9D0-F9C0-B624-743B0A04BE30}"/>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3373255"/>
            <a:ext cx="892099" cy="346627"/>
          </a:xfrm>
          <a:prstGeom prst="rect">
            <a:avLst/>
          </a:prstGeom>
          <a:solidFill>
            <a:schemeClr val="bg1"/>
          </a:solidFill>
        </p:spPr>
      </p:pic>
      <p:sp>
        <p:nvSpPr>
          <p:cNvPr id="22" name="Google Shape;658;p51">
            <a:extLst>
              <a:ext uri="{FF2B5EF4-FFF2-40B4-BE49-F238E27FC236}">
                <a16:creationId xmlns:a16="http://schemas.microsoft.com/office/drawing/2014/main" id="{BF709FB6-FBDF-5515-CEAD-1E53BC669BC7}"/>
              </a:ext>
            </a:extLst>
          </p:cNvPr>
          <p:cNvSpPr/>
          <p:nvPr/>
        </p:nvSpPr>
        <p:spPr>
          <a:xfrm>
            <a:off x="2250073" y="5407456"/>
            <a:ext cx="5480702" cy="1154156"/>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・問合せをする企業は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企業として「問い合わせ」や「ナレッジ参照」が出来るユーザー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sp>
        <p:nvSpPr>
          <p:cNvPr id="23" name="Google Shape;714;p52">
            <a:extLst>
              <a:ext uri="{FF2B5EF4-FFF2-40B4-BE49-F238E27FC236}">
                <a16:creationId xmlns:a16="http://schemas.microsoft.com/office/drawing/2014/main" id="{24A3713D-2D41-AB3B-8F3E-758A470057B6}"/>
              </a:ext>
            </a:extLst>
          </p:cNvPr>
          <p:cNvSpPr/>
          <p:nvPr/>
        </p:nvSpPr>
        <p:spPr>
          <a:xfrm>
            <a:off x="7919384" y="5204025"/>
            <a:ext cx="3604371" cy="1572323"/>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（スタンダードプラン）</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10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×3,000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3</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=70</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cxnSp>
        <p:nvCxnSpPr>
          <p:cNvPr id="24" name="Google Shape;977;p59">
            <a:extLst>
              <a:ext uri="{FF2B5EF4-FFF2-40B4-BE49-F238E27FC236}">
                <a16:creationId xmlns:a16="http://schemas.microsoft.com/office/drawing/2014/main" id="{D625B77C-C94E-583D-53EC-E66935C3AFBF}"/>
              </a:ext>
            </a:extLst>
          </p:cNvPr>
          <p:cNvCxnSpPr>
            <a:cxnSpLocks/>
          </p:cNvCxnSpPr>
          <p:nvPr/>
        </p:nvCxnSpPr>
        <p:spPr>
          <a:xfrm>
            <a:off x="2281337" y="4725234"/>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25" name="Google Shape;977;p59">
            <a:extLst>
              <a:ext uri="{FF2B5EF4-FFF2-40B4-BE49-F238E27FC236}">
                <a16:creationId xmlns:a16="http://schemas.microsoft.com/office/drawing/2014/main" id="{4ECF796B-9E34-513B-DEB2-E417ABE79167}"/>
              </a:ext>
            </a:extLst>
          </p:cNvPr>
          <p:cNvCxnSpPr>
            <a:cxnSpLocks/>
          </p:cNvCxnSpPr>
          <p:nvPr/>
        </p:nvCxnSpPr>
        <p:spPr>
          <a:xfrm flipH="1">
            <a:off x="2253468" y="4993432"/>
            <a:ext cx="3051252" cy="0"/>
          </a:xfrm>
          <a:prstGeom prst="straightConnector1">
            <a:avLst/>
          </a:prstGeom>
          <a:noFill/>
          <a:ln w="76200" cap="flat" cmpd="sng">
            <a:solidFill>
              <a:schemeClr val="dk1"/>
            </a:solidFill>
            <a:prstDash val="solid"/>
            <a:round/>
            <a:headEnd type="none" w="sm" len="sm"/>
            <a:tailEnd type="triangle" w="med" len="med"/>
          </a:ln>
        </p:spPr>
      </p:cxnSp>
      <p:pic>
        <p:nvPicPr>
          <p:cNvPr id="26" name="図 25">
            <a:extLst>
              <a:ext uri="{FF2B5EF4-FFF2-40B4-BE49-F238E27FC236}">
                <a16:creationId xmlns:a16="http://schemas.microsoft.com/office/drawing/2014/main" id="{A7DE8CE0-6FC7-4957-E916-5344CFA1AF03}"/>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4662408"/>
            <a:ext cx="892099" cy="346627"/>
          </a:xfrm>
          <a:prstGeom prst="rect">
            <a:avLst/>
          </a:prstGeom>
          <a:solidFill>
            <a:schemeClr val="bg1"/>
          </a:solidFill>
        </p:spPr>
      </p:pic>
      <p:sp>
        <p:nvSpPr>
          <p:cNvPr id="27" name="Google Shape;660;p51">
            <a:extLst>
              <a:ext uri="{FF2B5EF4-FFF2-40B4-BE49-F238E27FC236}">
                <a16:creationId xmlns:a16="http://schemas.microsoft.com/office/drawing/2014/main" id="{6B8EAC98-F70C-D425-3A32-C843878D48B6}"/>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28" name="グラフィックス 27" descr="建物 枠線">
            <a:extLst>
              <a:ext uri="{FF2B5EF4-FFF2-40B4-BE49-F238E27FC236}">
                <a16:creationId xmlns:a16="http://schemas.microsoft.com/office/drawing/2014/main" id="{FEBC5F41-B3D3-197B-77A9-1AFBBCE35EC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1593464"/>
            <a:ext cx="914400" cy="914400"/>
          </a:xfrm>
          <a:prstGeom prst="rect">
            <a:avLst/>
          </a:prstGeom>
        </p:spPr>
      </p:pic>
      <p:sp>
        <p:nvSpPr>
          <p:cNvPr id="29" name="Google Shape;677;p51">
            <a:extLst>
              <a:ext uri="{FF2B5EF4-FFF2-40B4-BE49-F238E27FC236}">
                <a16:creationId xmlns:a16="http://schemas.microsoft.com/office/drawing/2014/main" id="{B0F17DB7-B96B-9E4F-07C8-7DED4119E208}"/>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sp>
        <p:nvSpPr>
          <p:cNvPr id="30" name="Google Shape;680;p51">
            <a:extLst>
              <a:ext uri="{FF2B5EF4-FFF2-40B4-BE49-F238E27FC236}">
                <a16:creationId xmlns:a16="http://schemas.microsoft.com/office/drawing/2014/main" id="{614795B1-A016-AB7D-5612-B73E9611C085}"/>
              </a:ext>
            </a:extLst>
          </p:cNvPr>
          <p:cNvSpPr/>
          <p:nvPr/>
        </p:nvSpPr>
        <p:spPr>
          <a:xfrm>
            <a:off x="668244" y="1299911"/>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1" name="Google Shape;660;p51">
            <a:extLst>
              <a:ext uri="{FF2B5EF4-FFF2-40B4-BE49-F238E27FC236}">
                <a16:creationId xmlns:a16="http://schemas.microsoft.com/office/drawing/2014/main" id="{0C8D6E14-7A3C-833E-BE3D-F4E0D6FE9221}"/>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32" name="グラフィックス 31" descr="建物 枠線">
            <a:extLst>
              <a:ext uri="{FF2B5EF4-FFF2-40B4-BE49-F238E27FC236}">
                <a16:creationId xmlns:a16="http://schemas.microsoft.com/office/drawing/2014/main" id="{CFE97088-FBA6-3EEB-4667-AB3B5C9FCB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3402609"/>
            <a:ext cx="914400" cy="914400"/>
          </a:xfrm>
          <a:prstGeom prst="rect">
            <a:avLst/>
          </a:prstGeom>
        </p:spPr>
      </p:pic>
      <p:sp>
        <p:nvSpPr>
          <p:cNvPr id="33" name="Google Shape;677;p51">
            <a:extLst>
              <a:ext uri="{FF2B5EF4-FFF2-40B4-BE49-F238E27FC236}">
                <a16:creationId xmlns:a16="http://schemas.microsoft.com/office/drawing/2014/main" id="{4CC3582F-4052-B483-BC6D-708B2BE07DB3}"/>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34" name="Google Shape;680;p51">
            <a:extLst>
              <a:ext uri="{FF2B5EF4-FFF2-40B4-BE49-F238E27FC236}">
                <a16:creationId xmlns:a16="http://schemas.microsoft.com/office/drawing/2014/main" id="{EE9750CD-8E53-CF4D-906A-1CBBA7ADA7E3}"/>
              </a:ext>
            </a:extLst>
          </p:cNvPr>
          <p:cNvSpPr/>
          <p:nvPr/>
        </p:nvSpPr>
        <p:spPr>
          <a:xfrm>
            <a:off x="668244" y="310905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5" name="Google Shape;660;p51">
            <a:extLst>
              <a:ext uri="{FF2B5EF4-FFF2-40B4-BE49-F238E27FC236}">
                <a16:creationId xmlns:a16="http://schemas.microsoft.com/office/drawing/2014/main" id="{39C84610-2688-1F0F-94A2-D64D58F441C5}"/>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36" name="グラフィックス 35" descr="建物 枠線">
            <a:extLst>
              <a:ext uri="{FF2B5EF4-FFF2-40B4-BE49-F238E27FC236}">
                <a16:creationId xmlns:a16="http://schemas.microsoft.com/office/drawing/2014/main" id="{BD645C77-2DAA-5F4B-501E-72C9D2E86C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5220949"/>
            <a:ext cx="914400" cy="914400"/>
          </a:xfrm>
          <a:prstGeom prst="rect">
            <a:avLst/>
          </a:prstGeom>
        </p:spPr>
      </p:pic>
      <p:sp>
        <p:nvSpPr>
          <p:cNvPr id="37" name="Google Shape;680;p51">
            <a:extLst>
              <a:ext uri="{FF2B5EF4-FFF2-40B4-BE49-F238E27FC236}">
                <a16:creationId xmlns:a16="http://schemas.microsoft.com/office/drawing/2014/main" id="{B736B87E-8089-EF1C-6618-3A058C62F120}"/>
              </a:ext>
            </a:extLst>
          </p:cNvPr>
          <p:cNvSpPr/>
          <p:nvPr/>
        </p:nvSpPr>
        <p:spPr>
          <a:xfrm>
            <a:off x="668244" y="492739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8" name="Google Shape;677;p51">
            <a:extLst>
              <a:ext uri="{FF2B5EF4-FFF2-40B4-BE49-F238E27FC236}">
                <a16:creationId xmlns:a16="http://schemas.microsoft.com/office/drawing/2014/main" id="{41DC9C44-C22E-343C-4996-05DCBAA43137}"/>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9852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8</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a:t>
            </a:r>
            <a:r>
              <a:rPr lang="en-US" altLang="ja-JP" sz="20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000" b="0" i="0" u="none" strike="noStrike" cap="none" dirty="0">
                <a:solidFill>
                  <a:schemeClr val="dk1"/>
                </a:solidFill>
                <a:latin typeface="メイリオ" panose="020B0604030504040204" pitchFamily="50" charset="-128"/>
                <a:ea typeface="メイリオ" panose="020B0604030504040204" pitchFamily="50" charset="-128"/>
                <a:sym typeface="Arial"/>
              </a:rPr>
              <a:t>で問合せ管理／ナレッジ公開）</a:t>
            </a:r>
          </a:p>
        </p:txBody>
      </p:sp>
      <p:sp>
        <p:nvSpPr>
          <p:cNvPr id="143" name="Google Shape;660;p51">
            <a:extLst>
              <a:ext uri="{FF2B5EF4-FFF2-40B4-BE49-F238E27FC236}">
                <a16:creationId xmlns:a16="http://schemas.microsoft.com/office/drawing/2014/main" id="{0724D3EE-0644-24D4-A2A2-D2BF908F2B8F}"/>
              </a:ext>
            </a:extLst>
          </p:cNvPr>
          <p:cNvSpPr/>
          <p:nvPr/>
        </p:nvSpPr>
        <p:spPr>
          <a:xfrm>
            <a:off x="5933924" y="1318930"/>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144" name="Google Shape;677;p51">
            <a:extLst>
              <a:ext uri="{FF2B5EF4-FFF2-40B4-BE49-F238E27FC236}">
                <a16:creationId xmlns:a16="http://schemas.microsoft.com/office/drawing/2014/main" id="{01C2CB54-04D1-A32B-5892-27E634715B00}"/>
              </a:ext>
            </a:extLst>
          </p:cNvPr>
          <p:cNvSpPr txBox="1"/>
          <p:nvPr/>
        </p:nvSpPr>
        <p:spPr>
          <a:xfrm>
            <a:off x="6064677" y="1402201"/>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cs typeface="Meiryo"/>
                <a:sym typeface="Meiryo"/>
              </a:rPr>
              <a:t>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145" name="Google Shape;678;p51" descr="図形&#10;&#10;低い精度で自動的に生成された説明">
            <a:extLst>
              <a:ext uri="{FF2B5EF4-FFF2-40B4-BE49-F238E27FC236}">
                <a16:creationId xmlns:a16="http://schemas.microsoft.com/office/drawing/2014/main" id="{B35706C3-DB68-E2BE-4327-D6EE0A4E823E}"/>
              </a:ext>
            </a:extLst>
          </p:cNvPr>
          <p:cNvPicPr preferRelativeResize="0"/>
          <p:nvPr/>
        </p:nvPicPr>
        <p:blipFill rotWithShape="1">
          <a:blip r:embed="rId3">
            <a:alphaModFix/>
          </a:blip>
          <a:srcRect/>
          <a:stretch/>
        </p:blipFill>
        <p:spPr>
          <a:xfrm>
            <a:off x="6469350" y="2554505"/>
            <a:ext cx="933349" cy="933349"/>
          </a:xfrm>
          <a:prstGeom prst="rect">
            <a:avLst/>
          </a:prstGeom>
          <a:noFill/>
          <a:ln>
            <a:noFill/>
          </a:ln>
        </p:spPr>
      </p:pic>
      <p:sp>
        <p:nvSpPr>
          <p:cNvPr id="146" name="Google Shape;680;p51">
            <a:extLst>
              <a:ext uri="{FF2B5EF4-FFF2-40B4-BE49-F238E27FC236}">
                <a16:creationId xmlns:a16="http://schemas.microsoft.com/office/drawing/2014/main" id="{5EA3513F-A236-0C49-3F0C-03B3E6D50C9C}"/>
              </a:ext>
            </a:extLst>
          </p:cNvPr>
          <p:cNvSpPr/>
          <p:nvPr/>
        </p:nvSpPr>
        <p:spPr>
          <a:xfrm>
            <a:off x="6357848" y="2079723"/>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47" name="Google Shape;682;p51">
            <a:extLst>
              <a:ext uri="{FF2B5EF4-FFF2-40B4-BE49-F238E27FC236}">
                <a16:creationId xmlns:a16="http://schemas.microsoft.com/office/drawing/2014/main" id="{EFA1EE63-C341-A0FD-3F1F-C37763F3F7EA}"/>
              </a:ext>
            </a:extLst>
          </p:cNvPr>
          <p:cNvSpPr/>
          <p:nvPr/>
        </p:nvSpPr>
        <p:spPr>
          <a:xfrm>
            <a:off x="5599279" y="1106995"/>
            <a:ext cx="6263939" cy="3350902"/>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148" name="Google Shape;340;p30">
            <a:extLst>
              <a:ext uri="{FF2B5EF4-FFF2-40B4-BE49-F238E27FC236}">
                <a16:creationId xmlns:a16="http://schemas.microsoft.com/office/drawing/2014/main" id="{7F08D4A4-AA1E-8186-AC08-AC0CDF670346}"/>
              </a:ext>
            </a:extLst>
          </p:cNvPr>
          <p:cNvSpPr/>
          <p:nvPr/>
        </p:nvSpPr>
        <p:spPr>
          <a:xfrm>
            <a:off x="10011421" y="2416125"/>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149" name="Google Shape;686;p51">
            <a:extLst>
              <a:ext uri="{FF2B5EF4-FFF2-40B4-BE49-F238E27FC236}">
                <a16:creationId xmlns:a16="http://schemas.microsoft.com/office/drawing/2014/main" id="{A39B3A55-D019-0D61-3890-A10EEF50DEB9}"/>
              </a:ext>
            </a:extLst>
          </p:cNvPr>
          <p:cNvSpPr txBox="1"/>
          <p:nvPr/>
        </p:nvSpPr>
        <p:spPr>
          <a:xfrm>
            <a:off x="10175833" y="2749364"/>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150" name="Google Shape;977;p59">
            <a:extLst>
              <a:ext uri="{FF2B5EF4-FFF2-40B4-BE49-F238E27FC236}">
                <a16:creationId xmlns:a16="http://schemas.microsoft.com/office/drawing/2014/main" id="{BB13C8B6-07F3-789D-3B11-CBF529194CB9}"/>
              </a:ext>
            </a:extLst>
          </p:cNvPr>
          <p:cNvCxnSpPr>
            <a:cxnSpLocks/>
          </p:cNvCxnSpPr>
          <p:nvPr/>
        </p:nvCxnSpPr>
        <p:spPr>
          <a:xfrm flipV="1">
            <a:off x="8977430" y="2737439"/>
            <a:ext cx="935900" cy="11925"/>
          </a:xfrm>
          <a:prstGeom prst="straightConnector1">
            <a:avLst/>
          </a:prstGeom>
          <a:noFill/>
          <a:ln w="76200" cap="flat" cmpd="sng">
            <a:solidFill>
              <a:schemeClr val="dk1"/>
            </a:solidFill>
            <a:prstDash val="solid"/>
            <a:round/>
            <a:headEnd type="none" w="sm" len="sm"/>
            <a:tailEnd type="triangle" w="med" len="med"/>
          </a:ln>
        </p:spPr>
      </p:cxnSp>
      <p:sp>
        <p:nvSpPr>
          <p:cNvPr id="151" name="Google Shape;677;p51">
            <a:extLst>
              <a:ext uri="{FF2B5EF4-FFF2-40B4-BE49-F238E27FC236}">
                <a16:creationId xmlns:a16="http://schemas.microsoft.com/office/drawing/2014/main" id="{EA209564-2A6A-CA56-1127-2719B57B6577}"/>
              </a:ext>
            </a:extLst>
          </p:cNvPr>
          <p:cNvSpPr txBox="1"/>
          <p:nvPr/>
        </p:nvSpPr>
        <p:spPr>
          <a:xfrm>
            <a:off x="9044312" y="3140624"/>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52" name="Google Shape;677;p51">
            <a:extLst>
              <a:ext uri="{FF2B5EF4-FFF2-40B4-BE49-F238E27FC236}">
                <a16:creationId xmlns:a16="http://schemas.microsoft.com/office/drawing/2014/main" id="{1AAC2561-1E61-9F2A-AD7E-5A3B37B9C9CB}"/>
              </a:ext>
            </a:extLst>
          </p:cNvPr>
          <p:cNvSpPr txBox="1"/>
          <p:nvPr/>
        </p:nvSpPr>
        <p:spPr>
          <a:xfrm>
            <a:off x="9044311" y="2181357"/>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153" name="Google Shape;677;p51">
            <a:extLst>
              <a:ext uri="{FF2B5EF4-FFF2-40B4-BE49-F238E27FC236}">
                <a16:creationId xmlns:a16="http://schemas.microsoft.com/office/drawing/2014/main" id="{F527BE3E-AA1A-9B48-3396-A627D4E425CF}"/>
              </a:ext>
            </a:extLst>
          </p:cNvPr>
          <p:cNvSpPr txBox="1"/>
          <p:nvPr/>
        </p:nvSpPr>
        <p:spPr>
          <a:xfrm>
            <a:off x="7320384" y="2654586"/>
            <a:ext cx="133696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3600" dirty="0">
                <a:latin typeface="メイリオ" panose="020B0604030504040204" pitchFamily="50" charset="-128"/>
                <a:ea typeface="メイリオ" panose="020B0604030504040204" pitchFamily="50" charset="-128"/>
              </a:rPr>
              <a:t>×10</a:t>
            </a:r>
            <a:endParaRPr sz="3600" dirty="0">
              <a:latin typeface="メイリオ" panose="020B0604030504040204" pitchFamily="50" charset="-128"/>
              <a:ea typeface="メイリオ" panose="020B0604030504040204" pitchFamily="50" charset="-128"/>
            </a:endParaRPr>
          </a:p>
        </p:txBody>
      </p:sp>
      <p:cxnSp>
        <p:nvCxnSpPr>
          <p:cNvPr id="154" name="Google Shape;977;p59">
            <a:extLst>
              <a:ext uri="{FF2B5EF4-FFF2-40B4-BE49-F238E27FC236}">
                <a16:creationId xmlns:a16="http://schemas.microsoft.com/office/drawing/2014/main" id="{7B557682-865C-C53F-7306-C7A3E145E272}"/>
              </a:ext>
            </a:extLst>
          </p:cNvPr>
          <p:cNvCxnSpPr>
            <a:cxnSpLocks/>
          </p:cNvCxnSpPr>
          <p:nvPr/>
        </p:nvCxnSpPr>
        <p:spPr>
          <a:xfrm>
            <a:off x="2281337" y="1848934"/>
            <a:ext cx="3023383" cy="0"/>
          </a:xfrm>
          <a:prstGeom prst="straightConnector1">
            <a:avLst/>
          </a:prstGeom>
          <a:noFill/>
          <a:ln w="76200" cap="flat" cmpd="sng">
            <a:solidFill>
              <a:schemeClr val="dk1"/>
            </a:solidFill>
            <a:prstDash val="solid"/>
            <a:round/>
            <a:headEnd type="none" w="sm" len="sm"/>
            <a:tailEnd type="triangle" w="med" len="med"/>
          </a:ln>
        </p:spPr>
      </p:cxnSp>
      <p:sp>
        <p:nvSpPr>
          <p:cNvPr id="155" name="Google Shape;677;p51">
            <a:extLst>
              <a:ext uri="{FF2B5EF4-FFF2-40B4-BE49-F238E27FC236}">
                <a16:creationId xmlns:a16="http://schemas.microsoft.com/office/drawing/2014/main" id="{BA87ED40-DDE2-F7E9-134F-C882626A32A6}"/>
              </a:ext>
            </a:extLst>
          </p:cNvPr>
          <p:cNvSpPr txBox="1"/>
          <p:nvPr/>
        </p:nvSpPr>
        <p:spPr>
          <a:xfrm>
            <a:off x="3236549"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cxnSp>
        <p:nvCxnSpPr>
          <p:cNvPr id="156" name="Google Shape;977;p59">
            <a:extLst>
              <a:ext uri="{FF2B5EF4-FFF2-40B4-BE49-F238E27FC236}">
                <a16:creationId xmlns:a16="http://schemas.microsoft.com/office/drawing/2014/main" id="{E017EE2F-08C8-1BCE-0BC4-EA46D21AA29D}"/>
              </a:ext>
            </a:extLst>
          </p:cNvPr>
          <p:cNvCxnSpPr>
            <a:cxnSpLocks/>
          </p:cNvCxnSpPr>
          <p:nvPr/>
        </p:nvCxnSpPr>
        <p:spPr>
          <a:xfrm flipH="1">
            <a:off x="2253468" y="2117132"/>
            <a:ext cx="3051252" cy="0"/>
          </a:xfrm>
          <a:prstGeom prst="straightConnector1">
            <a:avLst/>
          </a:prstGeom>
          <a:noFill/>
          <a:ln w="76200" cap="flat" cmpd="sng">
            <a:solidFill>
              <a:schemeClr val="dk1"/>
            </a:solidFill>
            <a:prstDash val="solid"/>
            <a:round/>
            <a:headEnd type="none" w="sm" len="sm"/>
            <a:tailEnd type="triangle" w="med" len="med"/>
          </a:ln>
        </p:spPr>
      </p:cxnSp>
      <p:cxnSp>
        <p:nvCxnSpPr>
          <p:cNvPr id="157" name="Google Shape;977;p59">
            <a:extLst>
              <a:ext uri="{FF2B5EF4-FFF2-40B4-BE49-F238E27FC236}">
                <a16:creationId xmlns:a16="http://schemas.microsoft.com/office/drawing/2014/main" id="{83943C98-F874-4C0A-E810-8FC07A0FB8D1}"/>
              </a:ext>
            </a:extLst>
          </p:cNvPr>
          <p:cNvCxnSpPr>
            <a:cxnSpLocks/>
          </p:cNvCxnSpPr>
          <p:nvPr/>
        </p:nvCxnSpPr>
        <p:spPr>
          <a:xfrm>
            <a:off x="2281337" y="4830099"/>
            <a:ext cx="955212" cy="0"/>
          </a:xfrm>
          <a:prstGeom prst="straightConnector1">
            <a:avLst/>
          </a:prstGeom>
          <a:noFill/>
          <a:ln w="76200" cap="flat" cmpd="sng">
            <a:solidFill>
              <a:schemeClr val="dk1"/>
            </a:solidFill>
            <a:prstDash val="solid"/>
            <a:round/>
            <a:headEnd type="none" w="sm" len="sm"/>
            <a:tailEnd type="triangle" w="med" len="med"/>
          </a:ln>
        </p:spPr>
      </p:cxnSp>
      <p:cxnSp>
        <p:nvCxnSpPr>
          <p:cNvPr id="158" name="Google Shape;977;p59">
            <a:extLst>
              <a:ext uri="{FF2B5EF4-FFF2-40B4-BE49-F238E27FC236}">
                <a16:creationId xmlns:a16="http://schemas.microsoft.com/office/drawing/2014/main" id="{199111DC-D5C6-73E7-943C-4F193D2F2F01}"/>
              </a:ext>
            </a:extLst>
          </p:cNvPr>
          <p:cNvCxnSpPr>
            <a:cxnSpLocks/>
          </p:cNvCxnSpPr>
          <p:nvPr/>
        </p:nvCxnSpPr>
        <p:spPr>
          <a:xfrm flipH="1">
            <a:off x="8950981" y="2988423"/>
            <a:ext cx="939667" cy="11973"/>
          </a:xfrm>
          <a:prstGeom prst="straightConnector1">
            <a:avLst/>
          </a:prstGeom>
          <a:noFill/>
          <a:ln w="76200" cap="flat" cmpd="sng">
            <a:solidFill>
              <a:schemeClr val="dk1"/>
            </a:solidFill>
            <a:prstDash val="solid"/>
            <a:round/>
            <a:headEnd type="none" w="sm" len="sm"/>
            <a:tailEnd type="triangle" w="med" len="med"/>
          </a:ln>
        </p:spPr>
      </p:cxnSp>
      <p:pic>
        <p:nvPicPr>
          <p:cNvPr id="159" name="図 158">
            <a:extLst>
              <a:ext uri="{FF2B5EF4-FFF2-40B4-BE49-F238E27FC236}">
                <a16:creationId xmlns:a16="http://schemas.microsoft.com/office/drawing/2014/main" id="{F1F12B08-E95D-D006-84BE-185E3C6EB872}"/>
              </a:ext>
            </a:extLst>
          </p:cNvPr>
          <p:cNvPicPr>
            <a:picLocks noChangeAspect="1"/>
          </p:cNvPicPr>
          <p:nvPr/>
        </p:nvPicPr>
        <p:blipFill rotWithShape="1">
          <a:blip r:embed="rId4"/>
          <a:srcRect l="29738" t="18293" r="19176" b="20957"/>
          <a:stretch/>
        </p:blipFill>
        <p:spPr>
          <a:xfrm>
            <a:off x="3317882" y="4329832"/>
            <a:ext cx="1199612" cy="802433"/>
          </a:xfrm>
          <a:prstGeom prst="rect">
            <a:avLst/>
          </a:prstGeom>
          <a:ln>
            <a:solidFill>
              <a:schemeClr val="tx1"/>
            </a:solidFill>
          </a:ln>
        </p:spPr>
      </p:pic>
      <p:pic>
        <p:nvPicPr>
          <p:cNvPr id="160" name="図 159">
            <a:extLst>
              <a:ext uri="{FF2B5EF4-FFF2-40B4-BE49-F238E27FC236}">
                <a16:creationId xmlns:a16="http://schemas.microsoft.com/office/drawing/2014/main" id="{877EE0B0-2E2E-7B54-2F21-B5C96A350FB2}"/>
              </a:ext>
            </a:extLst>
          </p:cNvPr>
          <p:cNvPicPr>
            <a:picLocks noChangeAspect="1"/>
          </p:cNvPicPr>
          <p:nvPr/>
        </p:nvPicPr>
        <p:blipFill rotWithShape="1">
          <a:blip r:embed="rId5"/>
          <a:srcRect l="58640" t="22168" r="4222" b="9558"/>
          <a:stretch/>
        </p:blipFill>
        <p:spPr>
          <a:xfrm>
            <a:off x="3806091" y="4441033"/>
            <a:ext cx="822543" cy="850562"/>
          </a:xfrm>
          <a:prstGeom prst="rect">
            <a:avLst/>
          </a:prstGeom>
        </p:spPr>
      </p:pic>
      <p:sp>
        <p:nvSpPr>
          <p:cNvPr id="161" name="Google Shape;677;p51">
            <a:extLst>
              <a:ext uri="{FF2B5EF4-FFF2-40B4-BE49-F238E27FC236}">
                <a16:creationId xmlns:a16="http://schemas.microsoft.com/office/drawing/2014/main" id="{2150D3F5-4CCF-D4A4-0F6B-11D2BB1AEB3A}"/>
              </a:ext>
            </a:extLst>
          </p:cNvPr>
          <p:cNvSpPr txBox="1"/>
          <p:nvPr/>
        </p:nvSpPr>
        <p:spPr>
          <a:xfrm>
            <a:off x="2560170" y="3992771"/>
            <a:ext cx="300345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1800" b="1" dirty="0">
                <a:latin typeface="メイリオ" panose="020B0604030504040204" pitchFamily="50" charset="-128"/>
                <a:ea typeface="メイリオ" panose="020B0604030504040204" pitchFamily="50" charset="-128"/>
              </a:rPr>
              <a:t>FAQ</a:t>
            </a:r>
            <a:r>
              <a:rPr lang="ja-JP" altLang="en-US" sz="1800" b="1" dirty="0">
                <a:latin typeface="メイリオ" panose="020B0604030504040204" pitchFamily="50" charset="-128"/>
                <a:ea typeface="メイリオ" panose="020B0604030504040204" pitchFamily="50" charset="-128"/>
              </a:rPr>
              <a:t>・ナレッジロボ公開</a:t>
            </a:r>
            <a:endParaRPr sz="1800" b="1" dirty="0">
              <a:latin typeface="メイリオ" panose="020B0604030504040204" pitchFamily="50" charset="-128"/>
              <a:ea typeface="メイリオ" panose="020B0604030504040204" pitchFamily="50" charset="-128"/>
            </a:endParaRPr>
          </a:p>
        </p:txBody>
      </p:sp>
      <p:cxnSp>
        <p:nvCxnSpPr>
          <p:cNvPr id="162" name="Google Shape;977;p59">
            <a:extLst>
              <a:ext uri="{FF2B5EF4-FFF2-40B4-BE49-F238E27FC236}">
                <a16:creationId xmlns:a16="http://schemas.microsoft.com/office/drawing/2014/main" id="{EAB08968-9CF3-6E8C-EEB1-3120AF081214}"/>
              </a:ext>
            </a:extLst>
          </p:cNvPr>
          <p:cNvCxnSpPr>
            <a:cxnSpLocks/>
          </p:cNvCxnSpPr>
          <p:nvPr/>
        </p:nvCxnSpPr>
        <p:spPr>
          <a:xfrm flipH="1">
            <a:off x="4789714" y="4755784"/>
            <a:ext cx="5994957" cy="0"/>
          </a:xfrm>
          <a:prstGeom prst="straightConnector1">
            <a:avLst/>
          </a:prstGeom>
          <a:noFill/>
          <a:ln w="76200" cap="flat" cmpd="sng">
            <a:solidFill>
              <a:schemeClr val="dk1"/>
            </a:solidFill>
            <a:prstDash val="solid"/>
            <a:round/>
            <a:headEnd type="none" w="sm" len="sm"/>
            <a:tailEnd type="triangle" w="med" len="med"/>
          </a:ln>
        </p:spPr>
      </p:cxnSp>
      <p:cxnSp>
        <p:nvCxnSpPr>
          <p:cNvPr id="163" name="直線コネクタ 162">
            <a:extLst>
              <a:ext uri="{FF2B5EF4-FFF2-40B4-BE49-F238E27FC236}">
                <a16:creationId xmlns:a16="http://schemas.microsoft.com/office/drawing/2014/main" id="{EBB9586B-8395-5F6F-ECE9-61356FC821D7}"/>
              </a:ext>
            </a:extLst>
          </p:cNvPr>
          <p:cNvCxnSpPr>
            <a:cxnSpLocks/>
          </p:cNvCxnSpPr>
          <p:nvPr/>
        </p:nvCxnSpPr>
        <p:spPr>
          <a:xfrm>
            <a:off x="10752014" y="3317107"/>
            <a:ext cx="0" cy="145018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Google Shape;977;p59">
            <a:extLst>
              <a:ext uri="{FF2B5EF4-FFF2-40B4-BE49-F238E27FC236}">
                <a16:creationId xmlns:a16="http://schemas.microsoft.com/office/drawing/2014/main" id="{C470415D-0DCE-DA6A-B3F0-143B587E1B02}"/>
              </a:ext>
            </a:extLst>
          </p:cNvPr>
          <p:cNvCxnSpPr>
            <a:cxnSpLocks/>
          </p:cNvCxnSpPr>
          <p:nvPr/>
        </p:nvCxnSpPr>
        <p:spPr>
          <a:xfrm>
            <a:off x="2281337" y="3436081"/>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165" name="Google Shape;977;p59">
            <a:extLst>
              <a:ext uri="{FF2B5EF4-FFF2-40B4-BE49-F238E27FC236}">
                <a16:creationId xmlns:a16="http://schemas.microsoft.com/office/drawing/2014/main" id="{AE169071-31CA-5CC1-6E4C-CB07559DAD95}"/>
              </a:ext>
            </a:extLst>
          </p:cNvPr>
          <p:cNvCxnSpPr>
            <a:cxnSpLocks/>
          </p:cNvCxnSpPr>
          <p:nvPr/>
        </p:nvCxnSpPr>
        <p:spPr>
          <a:xfrm flipH="1">
            <a:off x="2253468" y="3704279"/>
            <a:ext cx="3051252" cy="0"/>
          </a:xfrm>
          <a:prstGeom prst="straightConnector1">
            <a:avLst/>
          </a:prstGeom>
          <a:noFill/>
          <a:ln w="76200" cap="flat" cmpd="sng">
            <a:solidFill>
              <a:schemeClr val="dk1"/>
            </a:solidFill>
            <a:prstDash val="solid"/>
            <a:round/>
            <a:headEnd type="none" w="sm" len="sm"/>
            <a:tailEnd type="triangle" w="med" len="med"/>
          </a:ln>
        </p:spPr>
      </p:cxnSp>
      <p:pic>
        <p:nvPicPr>
          <p:cNvPr id="166" name="図 165">
            <a:extLst>
              <a:ext uri="{FF2B5EF4-FFF2-40B4-BE49-F238E27FC236}">
                <a16:creationId xmlns:a16="http://schemas.microsoft.com/office/drawing/2014/main" id="{E1EBD842-D9FA-E1BB-021D-1E07C5823E9D}"/>
              </a:ext>
            </a:extLst>
          </p:cNvPr>
          <p:cNvPicPr>
            <a:picLocks noChangeAspect="1"/>
          </p:cNvPicPr>
          <p:nvPr/>
        </p:nvPicPr>
        <p:blipFill rotWithShape="1">
          <a:blip r:embed="rId6">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1790509"/>
            <a:ext cx="892099" cy="346627"/>
          </a:xfrm>
          <a:prstGeom prst="rect">
            <a:avLst/>
          </a:prstGeom>
          <a:solidFill>
            <a:schemeClr val="bg1"/>
          </a:solidFill>
        </p:spPr>
      </p:pic>
      <p:pic>
        <p:nvPicPr>
          <p:cNvPr id="167" name="図 166">
            <a:extLst>
              <a:ext uri="{FF2B5EF4-FFF2-40B4-BE49-F238E27FC236}">
                <a16:creationId xmlns:a16="http://schemas.microsoft.com/office/drawing/2014/main" id="{CCAAA31D-9ED8-2B6F-D51F-6F603A029176}"/>
              </a:ext>
            </a:extLst>
          </p:cNvPr>
          <p:cNvPicPr>
            <a:picLocks noChangeAspect="1"/>
          </p:cNvPicPr>
          <p:nvPr/>
        </p:nvPicPr>
        <p:blipFill rotWithShape="1">
          <a:blip r:embed="rId6">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3373255"/>
            <a:ext cx="892099" cy="346627"/>
          </a:xfrm>
          <a:prstGeom prst="rect">
            <a:avLst/>
          </a:prstGeom>
          <a:solidFill>
            <a:schemeClr val="bg1"/>
          </a:solidFill>
        </p:spPr>
      </p:pic>
      <p:sp>
        <p:nvSpPr>
          <p:cNvPr id="168" name="Google Shape;658;p51">
            <a:extLst>
              <a:ext uri="{FF2B5EF4-FFF2-40B4-BE49-F238E27FC236}">
                <a16:creationId xmlns:a16="http://schemas.microsoft.com/office/drawing/2014/main" id="{CED79DE6-37AD-1121-2CAB-1574EC3D81BF}"/>
              </a:ext>
            </a:extLst>
          </p:cNvPr>
          <p:cNvSpPr/>
          <p:nvPr/>
        </p:nvSpPr>
        <p:spPr>
          <a:xfrm>
            <a:off x="2563993" y="5323976"/>
            <a:ext cx="5556750" cy="1500867"/>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をす</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る企業は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・ナレッジロボの公開が出来る</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企業として「問い合わせ」や「ナレッジ参照」が出来るユーザー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sp>
        <p:nvSpPr>
          <p:cNvPr id="169" name="Google Shape;714;p52">
            <a:extLst>
              <a:ext uri="{FF2B5EF4-FFF2-40B4-BE49-F238E27FC236}">
                <a16:creationId xmlns:a16="http://schemas.microsoft.com/office/drawing/2014/main" id="{EADCCA04-EE36-0ADE-D1A4-1328F66F39B3}"/>
              </a:ext>
            </a:extLst>
          </p:cNvPr>
          <p:cNvSpPr/>
          <p:nvPr/>
        </p:nvSpPr>
        <p:spPr>
          <a:xfrm>
            <a:off x="8341888" y="5365934"/>
            <a:ext cx="3216034" cy="1414180"/>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費用イメージ（プレミアムプラン）</a:t>
            </a:r>
          </a:p>
          <a:p>
            <a:pPr marL="0" marR="0" lvl="0" indent="0" algn="l" rtl="0">
              <a:lnSpc>
                <a:spcPct val="100000"/>
              </a:lnSpc>
              <a:spcBef>
                <a:spcPts val="0"/>
              </a:spcBef>
              <a:spcAft>
                <a:spcPts val="0"/>
              </a:spcAft>
              <a:buNone/>
            </a:pPr>
            <a:endPar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8</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×4,000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40,000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=120,000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sp>
        <p:nvSpPr>
          <p:cNvPr id="170" name="Google Shape;660;p51">
            <a:extLst>
              <a:ext uri="{FF2B5EF4-FFF2-40B4-BE49-F238E27FC236}">
                <a16:creationId xmlns:a16="http://schemas.microsoft.com/office/drawing/2014/main" id="{08E19195-1B54-ACD6-654D-25D9385D2A96}"/>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1" name="グラフィックス 170" descr="建物 枠線">
            <a:extLst>
              <a:ext uri="{FF2B5EF4-FFF2-40B4-BE49-F238E27FC236}">
                <a16:creationId xmlns:a16="http://schemas.microsoft.com/office/drawing/2014/main" id="{DA0383DF-0E73-37AB-34A0-8DDEE550D20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1593464"/>
            <a:ext cx="914400" cy="914400"/>
          </a:xfrm>
          <a:prstGeom prst="rect">
            <a:avLst/>
          </a:prstGeom>
        </p:spPr>
      </p:pic>
      <p:sp>
        <p:nvSpPr>
          <p:cNvPr id="172" name="Google Shape;677;p51">
            <a:extLst>
              <a:ext uri="{FF2B5EF4-FFF2-40B4-BE49-F238E27FC236}">
                <a16:creationId xmlns:a16="http://schemas.microsoft.com/office/drawing/2014/main" id="{C21159AD-3245-4962-02F5-AEF2180BD4D0}"/>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sp>
        <p:nvSpPr>
          <p:cNvPr id="173" name="Google Shape;680;p51">
            <a:extLst>
              <a:ext uri="{FF2B5EF4-FFF2-40B4-BE49-F238E27FC236}">
                <a16:creationId xmlns:a16="http://schemas.microsoft.com/office/drawing/2014/main" id="{78DDF3FB-3A48-92EC-9C36-E6FE7B644B14}"/>
              </a:ext>
            </a:extLst>
          </p:cNvPr>
          <p:cNvSpPr/>
          <p:nvPr/>
        </p:nvSpPr>
        <p:spPr>
          <a:xfrm>
            <a:off x="668244" y="1299911"/>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74" name="Google Shape;660;p51">
            <a:extLst>
              <a:ext uri="{FF2B5EF4-FFF2-40B4-BE49-F238E27FC236}">
                <a16:creationId xmlns:a16="http://schemas.microsoft.com/office/drawing/2014/main" id="{376C20FE-2184-279C-A5ED-62CB7881D98E}"/>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5" name="グラフィックス 174" descr="建物 枠線">
            <a:extLst>
              <a:ext uri="{FF2B5EF4-FFF2-40B4-BE49-F238E27FC236}">
                <a16:creationId xmlns:a16="http://schemas.microsoft.com/office/drawing/2014/main" id="{D3FE6703-81D4-9700-BF45-D400AA277D8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3402609"/>
            <a:ext cx="914400" cy="914400"/>
          </a:xfrm>
          <a:prstGeom prst="rect">
            <a:avLst/>
          </a:prstGeom>
        </p:spPr>
      </p:pic>
      <p:sp>
        <p:nvSpPr>
          <p:cNvPr id="176" name="Google Shape;677;p51">
            <a:extLst>
              <a:ext uri="{FF2B5EF4-FFF2-40B4-BE49-F238E27FC236}">
                <a16:creationId xmlns:a16="http://schemas.microsoft.com/office/drawing/2014/main" id="{D6AFCF02-0F48-DEA2-726F-DD3DB7705729}"/>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177" name="Google Shape;680;p51">
            <a:extLst>
              <a:ext uri="{FF2B5EF4-FFF2-40B4-BE49-F238E27FC236}">
                <a16:creationId xmlns:a16="http://schemas.microsoft.com/office/drawing/2014/main" id="{4C47E4A5-63D3-0D7D-B7B8-47A121320EF4}"/>
              </a:ext>
            </a:extLst>
          </p:cNvPr>
          <p:cNvSpPr/>
          <p:nvPr/>
        </p:nvSpPr>
        <p:spPr>
          <a:xfrm>
            <a:off x="668244" y="310905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78" name="Google Shape;660;p51">
            <a:extLst>
              <a:ext uri="{FF2B5EF4-FFF2-40B4-BE49-F238E27FC236}">
                <a16:creationId xmlns:a16="http://schemas.microsoft.com/office/drawing/2014/main" id="{350DF9E6-11AA-1F27-4CCC-6B8804F17942}"/>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9" name="グラフィックス 178" descr="建物 枠線">
            <a:extLst>
              <a:ext uri="{FF2B5EF4-FFF2-40B4-BE49-F238E27FC236}">
                <a16:creationId xmlns:a16="http://schemas.microsoft.com/office/drawing/2014/main" id="{738F41E9-CBB8-5E57-2986-597A205D889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5220949"/>
            <a:ext cx="914400" cy="914400"/>
          </a:xfrm>
          <a:prstGeom prst="rect">
            <a:avLst/>
          </a:prstGeom>
        </p:spPr>
      </p:pic>
      <p:sp>
        <p:nvSpPr>
          <p:cNvPr id="182" name="Google Shape;680;p51">
            <a:extLst>
              <a:ext uri="{FF2B5EF4-FFF2-40B4-BE49-F238E27FC236}">
                <a16:creationId xmlns:a16="http://schemas.microsoft.com/office/drawing/2014/main" id="{728D8EEC-4280-0B15-6362-0150A60044EA}"/>
              </a:ext>
            </a:extLst>
          </p:cNvPr>
          <p:cNvSpPr/>
          <p:nvPr/>
        </p:nvSpPr>
        <p:spPr>
          <a:xfrm>
            <a:off x="668244" y="492739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83" name="Google Shape;677;p51">
            <a:extLst>
              <a:ext uri="{FF2B5EF4-FFF2-40B4-BE49-F238E27FC236}">
                <a16:creationId xmlns:a16="http://schemas.microsoft.com/office/drawing/2014/main" id="{4A4C2C78-485A-5E4E-0FD5-137A2D6CBEBF}"/>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185" name="Google Shape;677;p51">
            <a:extLst>
              <a:ext uri="{FF2B5EF4-FFF2-40B4-BE49-F238E27FC236}">
                <a16:creationId xmlns:a16="http://schemas.microsoft.com/office/drawing/2014/main" id="{765530EF-371A-348D-D916-895FE25BD985}"/>
              </a:ext>
            </a:extLst>
          </p:cNvPr>
          <p:cNvSpPr txBox="1"/>
          <p:nvPr/>
        </p:nvSpPr>
        <p:spPr>
          <a:xfrm>
            <a:off x="3376942" y="2282908"/>
            <a:ext cx="1072838"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22376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47;p22">
            <a:extLst>
              <a:ext uri="{FF2B5EF4-FFF2-40B4-BE49-F238E27FC236}">
                <a16:creationId xmlns:a16="http://schemas.microsoft.com/office/drawing/2014/main" id="{0BAE2908-4A8F-4BB4-03B2-072D1E12D61A}"/>
              </a:ext>
            </a:extLst>
          </p:cNvPr>
          <p:cNvSpPr txBox="1"/>
          <p:nvPr/>
        </p:nvSpPr>
        <p:spPr>
          <a:xfrm>
            <a:off x="123546" y="213655"/>
            <a:ext cx="1015778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altLang="en-US" sz="2800" dirty="0">
                <a:latin typeface="メイリオ" panose="020B0604030504040204" pitchFamily="50" charset="-128"/>
                <a:ea typeface="メイリオ" panose="020B0604030504040204" pitchFamily="50" charset="-128"/>
              </a:rPr>
              <a:t>ツール提供と伴走型サービスの両輪でご支援</a:t>
            </a:r>
          </a:p>
        </p:txBody>
      </p:sp>
      <p:sp>
        <p:nvSpPr>
          <p:cNvPr id="3" name="フローチャート: 磁気ディスク 2">
            <a:extLst>
              <a:ext uri="{FF2B5EF4-FFF2-40B4-BE49-F238E27FC236}">
                <a16:creationId xmlns:a16="http://schemas.microsoft.com/office/drawing/2014/main" id="{3C72E0C8-645D-ED61-7562-5DA71AB426C2}"/>
              </a:ext>
            </a:extLst>
          </p:cNvPr>
          <p:cNvSpPr/>
          <p:nvPr/>
        </p:nvSpPr>
        <p:spPr>
          <a:xfrm>
            <a:off x="1828800" y="2397642"/>
            <a:ext cx="2667000" cy="2066968"/>
          </a:xfrm>
          <a:prstGeom prst="flowChartMagneticDisk">
            <a:avLst/>
          </a:prstGeom>
          <a:noFill/>
          <a:ln w="3810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pic>
        <p:nvPicPr>
          <p:cNvPr id="4" name="図 3">
            <a:extLst>
              <a:ext uri="{FF2B5EF4-FFF2-40B4-BE49-F238E27FC236}">
                <a16:creationId xmlns:a16="http://schemas.microsoft.com/office/drawing/2014/main" id="{DF57D14F-6E11-A46F-69CB-EBAB419DB9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1790" y="2829729"/>
            <a:ext cx="698545" cy="698545"/>
          </a:xfrm>
          <a:prstGeom prst="rect">
            <a:avLst/>
          </a:prstGeom>
        </p:spPr>
      </p:pic>
      <p:pic>
        <p:nvPicPr>
          <p:cNvPr id="5" name="図 4">
            <a:extLst>
              <a:ext uri="{FF2B5EF4-FFF2-40B4-BE49-F238E27FC236}">
                <a16:creationId xmlns:a16="http://schemas.microsoft.com/office/drawing/2014/main" id="{C77A2D34-4911-E59B-68B6-723CA7F7E1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5674" y="3548063"/>
            <a:ext cx="643142" cy="643142"/>
          </a:xfrm>
          <a:prstGeom prst="rect">
            <a:avLst/>
          </a:prstGeom>
        </p:spPr>
      </p:pic>
      <p:pic>
        <p:nvPicPr>
          <p:cNvPr id="6" name="図 5">
            <a:extLst>
              <a:ext uri="{FF2B5EF4-FFF2-40B4-BE49-F238E27FC236}">
                <a16:creationId xmlns:a16="http://schemas.microsoft.com/office/drawing/2014/main" id="{B7E52231-DFF9-D814-138B-DB85FA19F2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7605" y="2652329"/>
            <a:ext cx="713561" cy="713561"/>
          </a:xfrm>
          <a:prstGeom prst="rect">
            <a:avLst/>
          </a:prstGeom>
        </p:spPr>
      </p:pic>
      <p:pic>
        <p:nvPicPr>
          <p:cNvPr id="7" name="図 6">
            <a:extLst>
              <a:ext uri="{FF2B5EF4-FFF2-40B4-BE49-F238E27FC236}">
                <a16:creationId xmlns:a16="http://schemas.microsoft.com/office/drawing/2014/main" id="{AA552F58-15BB-BC9B-EC5C-D7D10B4364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1312" y="3690659"/>
            <a:ext cx="713560" cy="713560"/>
          </a:xfrm>
          <a:prstGeom prst="rect">
            <a:avLst/>
          </a:prstGeom>
        </p:spPr>
      </p:pic>
      <p:pic>
        <p:nvPicPr>
          <p:cNvPr id="8" name="図 7">
            <a:extLst>
              <a:ext uri="{FF2B5EF4-FFF2-40B4-BE49-F238E27FC236}">
                <a16:creationId xmlns:a16="http://schemas.microsoft.com/office/drawing/2014/main" id="{9F36C569-5680-4C66-F83E-30DD20B653F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39647" y="3215932"/>
            <a:ext cx="587402" cy="587402"/>
          </a:xfrm>
          <a:prstGeom prst="rect">
            <a:avLst/>
          </a:prstGeom>
        </p:spPr>
      </p:pic>
      <p:sp>
        <p:nvSpPr>
          <p:cNvPr id="9" name="角丸四角形 16">
            <a:extLst>
              <a:ext uri="{FF2B5EF4-FFF2-40B4-BE49-F238E27FC236}">
                <a16:creationId xmlns:a16="http://schemas.microsoft.com/office/drawing/2014/main" id="{C4E4E314-36F8-5307-CC71-2847F2B952B6}"/>
              </a:ext>
            </a:extLst>
          </p:cNvPr>
          <p:cNvSpPr/>
          <p:nvPr/>
        </p:nvSpPr>
        <p:spPr>
          <a:xfrm>
            <a:off x="797291" y="4924123"/>
            <a:ext cx="4848191" cy="574970"/>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3200" b="1" dirty="0">
                <a:solidFill>
                  <a:schemeClr val="bg1"/>
                </a:solidFill>
                <a:latin typeface="メイリオ" panose="020B0604030504040204" pitchFamily="50" charset="-128"/>
                <a:ea typeface="メイリオ" panose="020B0604030504040204" pitchFamily="50" charset="-128"/>
              </a:rPr>
              <a:t>AI</a:t>
            </a:r>
            <a:r>
              <a:rPr kumimoji="1" lang="ja-JP" altLang="en-US" sz="3200" b="1" dirty="0">
                <a:solidFill>
                  <a:schemeClr val="bg1"/>
                </a:solidFill>
                <a:latin typeface="メイリオ" panose="020B0604030504040204" pitchFamily="50" charset="-128"/>
                <a:ea typeface="メイリオ" panose="020B0604030504040204" pitchFamily="50" charset="-128"/>
              </a:rPr>
              <a:t>搭載ナレッジベース</a:t>
            </a:r>
          </a:p>
        </p:txBody>
      </p:sp>
      <p:sp>
        <p:nvSpPr>
          <p:cNvPr id="10" name="角丸四角形 21">
            <a:extLst>
              <a:ext uri="{FF2B5EF4-FFF2-40B4-BE49-F238E27FC236}">
                <a16:creationId xmlns:a16="http://schemas.microsoft.com/office/drawing/2014/main" id="{A433938C-9010-408E-2EE0-691F9E95C30C}"/>
              </a:ext>
            </a:extLst>
          </p:cNvPr>
          <p:cNvSpPr/>
          <p:nvPr/>
        </p:nvSpPr>
        <p:spPr>
          <a:xfrm>
            <a:off x="6563839" y="4918053"/>
            <a:ext cx="4848191" cy="60461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3200" b="1" dirty="0">
                <a:solidFill>
                  <a:schemeClr val="bg1"/>
                </a:solidFill>
                <a:latin typeface="メイリオ" panose="020B0604030504040204" pitchFamily="50" charset="-128"/>
                <a:ea typeface="メイリオ" panose="020B0604030504040204" pitchFamily="50" charset="-128"/>
              </a:rPr>
              <a:t>伴走支援サービス</a:t>
            </a:r>
          </a:p>
        </p:txBody>
      </p:sp>
      <p:grpSp>
        <p:nvGrpSpPr>
          <p:cNvPr id="11" name="グループ化 10">
            <a:extLst>
              <a:ext uri="{FF2B5EF4-FFF2-40B4-BE49-F238E27FC236}">
                <a16:creationId xmlns:a16="http://schemas.microsoft.com/office/drawing/2014/main" id="{A75D69BE-BCDC-7BD3-0AD3-5ED5EF358EEA}"/>
              </a:ext>
            </a:extLst>
          </p:cNvPr>
          <p:cNvGrpSpPr/>
          <p:nvPr/>
        </p:nvGrpSpPr>
        <p:grpSpPr>
          <a:xfrm>
            <a:off x="3766254" y="2325372"/>
            <a:ext cx="1089459" cy="881959"/>
            <a:chOff x="4364788" y="2236206"/>
            <a:chExt cx="1089459" cy="881959"/>
          </a:xfrm>
        </p:grpSpPr>
        <p:sp>
          <p:nvSpPr>
            <p:cNvPr id="12" name="角丸四角形 9">
              <a:extLst>
                <a:ext uri="{FF2B5EF4-FFF2-40B4-BE49-F238E27FC236}">
                  <a16:creationId xmlns:a16="http://schemas.microsoft.com/office/drawing/2014/main" id="{E34D7B63-EBA8-2233-C7F3-87FB8482BA8E}"/>
                </a:ext>
              </a:extLst>
            </p:cNvPr>
            <p:cNvSpPr/>
            <p:nvPr/>
          </p:nvSpPr>
          <p:spPr>
            <a:xfrm>
              <a:off x="4364788" y="2236206"/>
              <a:ext cx="1089459" cy="881959"/>
            </a:xfrm>
            <a:prstGeom prst="roundRect">
              <a:avLst/>
            </a:prstGeom>
            <a:solidFill>
              <a:srgbClr val="B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33EDB41A-F472-5AA7-D99E-C274DF2825F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93637" y="2290527"/>
              <a:ext cx="791424" cy="791424"/>
            </a:xfrm>
            <a:prstGeom prst="rect">
              <a:avLst/>
            </a:prstGeom>
          </p:spPr>
        </p:pic>
      </p:grpSp>
      <p:pic>
        <p:nvPicPr>
          <p:cNvPr id="14" name="図 13">
            <a:extLst>
              <a:ext uri="{FF2B5EF4-FFF2-40B4-BE49-F238E27FC236}">
                <a16:creationId xmlns:a16="http://schemas.microsoft.com/office/drawing/2014/main" id="{87212A3A-2795-F31B-A668-76BC40FEBCBE}"/>
              </a:ext>
            </a:extLst>
          </p:cNvPr>
          <p:cNvPicPr>
            <a:picLocks noChangeAspect="1"/>
          </p:cNvPicPr>
          <p:nvPr/>
        </p:nvPicPr>
        <p:blipFill>
          <a:blip r:embed="rId9"/>
          <a:stretch>
            <a:fillRect/>
          </a:stretch>
        </p:blipFill>
        <p:spPr>
          <a:xfrm>
            <a:off x="1142291" y="1432085"/>
            <a:ext cx="3981412" cy="604614"/>
          </a:xfrm>
          <a:prstGeom prst="rect">
            <a:avLst/>
          </a:prstGeom>
        </p:spPr>
      </p:pic>
      <p:sp>
        <p:nvSpPr>
          <p:cNvPr id="15" name="Google Shape;67;p10">
            <a:extLst>
              <a:ext uri="{FF2B5EF4-FFF2-40B4-BE49-F238E27FC236}">
                <a16:creationId xmlns:a16="http://schemas.microsoft.com/office/drawing/2014/main" id="{242AAE8C-9005-D0A2-CCE5-22CFD7CA412C}"/>
              </a:ext>
            </a:extLst>
          </p:cNvPr>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16" name="図 15">
            <a:extLst>
              <a:ext uri="{FF2B5EF4-FFF2-40B4-BE49-F238E27FC236}">
                <a16:creationId xmlns:a16="http://schemas.microsoft.com/office/drawing/2014/main" id="{9D68105F-35DA-6331-1F87-8DB2A6D6E19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270942" y="1765929"/>
            <a:ext cx="1054039" cy="1054039"/>
          </a:xfrm>
          <a:prstGeom prst="rect">
            <a:avLst/>
          </a:prstGeom>
        </p:spPr>
      </p:pic>
      <p:pic>
        <p:nvPicPr>
          <p:cNvPr id="17" name="図 16" descr="アイコン&#10;&#10;AI によって生成されたコンテンツは間違っている可能性があります。">
            <a:extLst>
              <a:ext uri="{FF2B5EF4-FFF2-40B4-BE49-F238E27FC236}">
                <a16:creationId xmlns:a16="http://schemas.microsoft.com/office/drawing/2014/main" id="{FBC429A4-B19D-AE5C-3F4A-F9C791A5FFAC}"/>
              </a:ext>
            </a:extLst>
          </p:cNvPr>
          <p:cNvPicPr>
            <a:picLocks noChangeAspect="1"/>
          </p:cNvPicPr>
          <p:nvPr/>
        </p:nvPicPr>
        <p:blipFill>
          <a:blip r:embed="rId11"/>
          <a:stretch>
            <a:fillRect/>
          </a:stretch>
        </p:blipFill>
        <p:spPr>
          <a:xfrm>
            <a:off x="10253857" y="2593535"/>
            <a:ext cx="1001931" cy="1001931"/>
          </a:xfrm>
          <a:prstGeom prst="rect">
            <a:avLst/>
          </a:prstGeom>
        </p:spPr>
      </p:pic>
      <p:pic>
        <p:nvPicPr>
          <p:cNvPr id="18" name="図 17" descr="アイコン&#10;&#10;AI によって生成されたコンテンツは間違っている可能性があります。">
            <a:extLst>
              <a:ext uri="{FF2B5EF4-FFF2-40B4-BE49-F238E27FC236}">
                <a16:creationId xmlns:a16="http://schemas.microsoft.com/office/drawing/2014/main" id="{F8E431DE-144C-DB2D-0442-97301103B66C}"/>
              </a:ext>
            </a:extLst>
          </p:cNvPr>
          <p:cNvPicPr>
            <a:picLocks noChangeAspect="1"/>
          </p:cNvPicPr>
          <p:nvPr/>
        </p:nvPicPr>
        <p:blipFill>
          <a:blip r:embed="rId12"/>
          <a:stretch>
            <a:fillRect/>
          </a:stretch>
        </p:blipFill>
        <p:spPr>
          <a:xfrm>
            <a:off x="7931142" y="1765928"/>
            <a:ext cx="1054039" cy="1054039"/>
          </a:xfrm>
          <a:prstGeom prst="rect">
            <a:avLst/>
          </a:prstGeom>
        </p:spPr>
      </p:pic>
      <p:pic>
        <p:nvPicPr>
          <p:cNvPr id="19" name="図 18" descr="アイコン&#10;&#10;AI によって生成されたコンテンツは間違っている可能性があります。">
            <a:extLst>
              <a:ext uri="{FF2B5EF4-FFF2-40B4-BE49-F238E27FC236}">
                <a16:creationId xmlns:a16="http://schemas.microsoft.com/office/drawing/2014/main" id="{1E1B2D21-F838-9FF4-9D0B-623A17BC361F}"/>
              </a:ext>
            </a:extLst>
          </p:cNvPr>
          <p:cNvPicPr>
            <a:picLocks noChangeAspect="1"/>
          </p:cNvPicPr>
          <p:nvPr/>
        </p:nvPicPr>
        <p:blipFill>
          <a:blip r:embed="rId13"/>
          <a:stretch>
            <a:fillRect/>
          </a:stretch>
        </p:blipFill>
        <p:spPr>
          <a:xfrm>
            <a:off x="8103294" y="3050810"/>
            <a:ext cx="1905774" cy="1905774"/>
          </a:xfrm>
          <a:prstGeom prst="rect">
            <a:avLst/>
          </a:prstGeom>
        </p:spPr>
      </p:pic>
      <p:pic>
        <p:nvPicPr>
          <p:cNvPr id="20" name="図 19" descr="アイコン&#10;&#10;AI によって生成されたコンテンツは間違っている可能性があります。">
            <a:extLst>
              <a:ext uri="{FF2B5EF4-FFF2-40B4-BE49-F238E27FC236}">
                <a16:creationId xmlns:a16="http://schemas.microsoft.com/office/drawing/2014/main" id="{BD5846B6-417C-7D02-7B61-3FFBC1523317}"/>
              </a:ext>
            </a:extLst>
          </p:cNvPr>
          <p:cNvPicPr>
            <a:picLocks noChangeAspect="1"/>
          </p:cNvPicPr>
          <p:nvPr/>
        </p:nvPicPr>
        <p:blipFill>
          <a:blip r:embed="rId14"/>
          <a:stretch>
            <a:fillRect/>
          </a:stretch>
        </p:blipFill>
        <p:spPr>
          <a:xfrm>
            <a:off x="7003006" y="2721233"/>
            <a:ext cx="825979" cy="825979"/>
          </a:xfrm>
          <a:prstGeom prst="rect">
            <a:avLst/>
          </a:prstGeom>
        </p:spPr>
      </p:pic>
      <p:sp>
        <p:nvSpPr>
          <p:cNvPr id="21" name="テキスト ボックス 20">
            <a:extLst>
              <a:ext uri="{FF2B5EF4-FFF2-40B4-BE49-F238E27FC236}">
                <a16:creationId xmlns:a16="http://schemas.microsoft.com/office/drawing/2014/main" id="{602B692A-DEDC-4E12-D13C-69291C6FEFBC}"/>
              </a:ext>
            </a:extLst>
          </p:cNvPr>
          <p:cNvSpPr txBox="1"/>
          <p:nvPr/>
        </p:nvSpPr>
        <p:spPr>
          <a:xfrm>
            <a:off x="7564806" y="1452160"/>
            <a:ext cx="1209151" cy="707886"/>
          </a:xfrm>
          <a:prstGeom prst="rect">
            <a:avLst/>
          </a:prstGeom>
          <a:noFill/>
        </p:spPr>
        <p:txBody>
          <a:bodyPr wrap="square" rtlCol="0">
            <a:spAutoFit/>
          </a:bodyPr>
          <a:lstStyle/>
          <a:p>
            <a:r>
              <a:rPr kumimoji="1" lang="en-US" altLang="ja-JP" sz="4000" b="1" dirty="0">
                <a:solidFill>
                  <a:srgbClr val="3477B2"/>
                </a:solidFill>
              </a:rPr>
              <a:t>AI</a:t>
            </a:r>
            <a:endParaRPr kumimoji="1" lang="ja-JP" altLang="en-US" sz="4000" b="1" dirty="0">
              <a:solidFill>
                <a:srgbClr val="3477B2"/>
              </a:solidFill>
            </a:endParaRPr>
          </a:p>
        </p:txBody>
      </p:sp>
      <p:sp>
        <p:nvSpPr>
          <p:cNvPr id="22" name="スライド番号プレースホルダー 2">
            <a:extLst>
              <a:ext uri="{FF2B5EF4-FFF2-40B4-BE49-F238E27FC236}">
                <a16:creationId xmlns:a16="http://schemas.microsoft.com/office/drawing/2014/main" id="{F6F22B6B-5621-4FCE-31C7-C53D54B1BA6A}"/>
              </a:ext>
            </a:extLst>
          </p:cNvPr>
          <p:cNvSpPr>
            <a:spLocks noGrp="1"/>
          </p:cNvSpPr>
          <p:nvPr>
            <p:ph type="sldNum" sz="quarter" idx="12"/>
          </p:nvPr>
        </p:nvSpPr>
        <p:spPr>
          <a:xfrm>
            <a:off x="10040441" y="6350272"/>
            <a:ext cx="2133600" cy="476250"/>
          </a:xfrm>
        </p:spPr>
        <p:txBody>
          <a:bodyPr/>
          <a:lstStyle/>
          <a:p>
            <a:fld id="{4D420C0E-2414-4C1D-9566-AF54E0D08113}" type="slidenum">
              <a:rPr kumimoji="1" lang="ja-JP" altLang="en-US" smtClean="0">
                <a:latin typeface="メイリオ" panose="020B0604030504040204" pitchFamily="50" charset="-128"/>
                <a:ea typeface="メイリオ" panose="020B0604030504040204" pitchFamily="50" charset="-128"/>
                <a:cs typeface="メイリオ" panose="020B0604030504040204" pitchFamily="50" charset="-128"/>
              </a:rPr>
              <a:t>9</a:t>
            </a:fld>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25646041"/>
      </p:ext>
    </p:extLst>
  </p:cSld>
  <p:clrMapOvr>
    <a:masterClrMapping/>
  </p:clrMapOvr>
</p:sld>
</file>

<file path=ppt/theme/theme1.xml><?xml version="1.0" encoding="utf-8"?>
<a:theme xmlns:a="http://schemas.openxmlformats.org/drawingml/2006/main" name="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2716</TotalTime>
  <Words>2352</Words>
  <Application>Microsoft Office PowerPoint</Application>
  <PresentationFormat>ワイド画面</PresentationFormat>
  <Paragraphs>303</Paragraphs>
  <Slides>10</Slides>
  <Notes>10</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10</vt:i4>
      </vt:variant>
    </vt:vector>
  </HeadingPairs>
  <TitlesOfParts>
    <vt:vector size="18" baseType="lpstr">
      <vt:lpstr>Google Sans</vt:lpstr>
      <vt:lpstr>メイリオ</vt:lpstr>
      <vt:lpstr>メイリオ</vt:lpstr>
      <vt:lpstr>游ゴシック</vt:lpstr>
      <vt:lpstr>游ゴシック Light</vt:lpstr>
      <vt:lpstr>Arial</vt:lpstr>
      <vt:lpstr>Office テーマ</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ナレッジ×AIで業務革新 〜SolutionDeskで実現するナレッジマネジメントとAIの融合〜</dc:title>
  <dc:creator>木田</dc:creator>
  <cp:lastModifiedBy>俊行 藤原</cp:lastModifiedBy>
  <cp:revision>165</cp:revision>
  <dcterms:modified xsi:type="dcterms:W3CDTF">2025-05-01T09:06:02Z</dcterms:modified>
</cp:coreProperties>
</file>