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256" r:id="rId2"/>
    <p:sldId id="280" r:id="rId3"/>
    <p:sldId id="283" r:id="rId4"/>
    <p:sldId id="282"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AED"/>
    <a:srgbClr val="346B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104" d="100"/>
          <a:sy n="104" d="100"/>
        </p:scale>
        <p:origin x="7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99CFB9-3DBB-482B-8869-3184580DC33C}" type="doc">
      <dgm:prSet loTypeId="urn:microsoft.com/office/officeart/2005/8/layout/hierarchy1" loCatId="hierarchy" qsTypeId="urn:microsoft.com/office/officeart/2005/8/quickstyle/simple2" qsCatId="simple" csTypeId="urn:microsoft.com/office/officeart/2005/8/colors/colorful1" csCatId="colorful" phldr="1"/>
      <dgm:spPr/>
      <dgm:t>
        <a:bodyPr/>
        <a:lstStyle/>
        <a:p>
          <a:endParaRPr lang="en-US"/>
        </a:p>
      </dgm:t>
    </dgm:pt>
    <dgm:pt modelId="{A5054164-9041-4362-BCBF-4C03951C3EF9}">
      <dgm:prSet custT="1"/>
      <dgm:spPr/>
      <dgm:t>
        <a:bodyPr/>
        <a:lstStyle/>
        <a:p>
          <a:pPr algn="l"/>
          <a:r>
            <a:rPr lang="ja-JP" altLang="en-US" sz="2400" b="1" dirty="0"/>
            <a:t>アクセラテクノロジ株式会社</a:t>
          </a:r>
          <a:br>
            <a:rPr lang="en-US" altLang="ja-JP" sz="2400" b="1" dirty="0"/>
          </a:br>
          <a:r>
            <a:rPr lang="ja-JP" altLang="en-US" sz="2400" b="1" dirty="0"/>
            <a:t>営業推進グループ</a:t>
          </a:r>
          <a:br>
            <a:rPr lang="ja-JP" altLang="en-US" sz="2400" dirty="0"/>
          </a:br>
          <a:r>
            <a:rPr lang="en-US" sz="2400" dirty="0"/>
            <a:t>marketing@accelatech.com</a:t>
          </a:r>
          <a:br>
            <a:rPr lang="en-US" sz="2400" dirty="0"/>
          </a:br>
          <a:r>
            <a:rPr lang="ja-JP" altLang="en-US" sz="2400" b="1" dirty="0"/>
            <a:t>担当：藤原 俊行</a:t>
          </a:r>
          <a:endParaRPr lang="en-US" sz="2400" dirty="0"/>
        </a:p>
      </dgm:t>
    </dgm:pt>
    <dgm:pt modelId="{16E39255-6950-45DC-947D-E4966A9D9556}" type="parTrans" cxnId="{316C9C10-E291-4640-BF0A-A07628E0EEEF}">
      <dgm:prSet/>
      <dgm:spPr/>
      <dgm:t>
        <a:bodyPr/>
        <a:lstStyle/>
        <a:p>
          <a:endParaRPr lang="en-US"/>
        </a:p>
      </dgm:t>
    </dgm:pt>
    <dgm:pt modelId="{CA587EA1-D1CC-4478-BA33-8B01558AF9A5}" type="sibTrans" cxnId="{316C9C10-E291-4640-BF0A-A07628E0EEEF}">
      <dgm:prSet/>
      <dgm:spPr/>
      <dgm:t>
        <a:bodyPr/>
        <a:lstStyle/>
        <a:p>
          <a:endParaRPr lang="en-US"/>
        </a:p>
      </dgm:t>
    </dgm:pt>
    <dgm:pt modelId="{E2DA90D1-82B6-4477-95DC-D200EFC8DB4F}" type="pres">
      <dgm:prSet presAssocID="{A399CFB9-3DBB-482B-8869-3184580DC33C}" presName="hierChild1" presStyleCnt="0">
        <dgm:presLayoutVars>
          <dgm:chPref val="1"/>
          <dgm:dir/>
          <dgm:animOne val="branch"/>
          <dgm:animLvl val="lvl"/>
          <dgm:resizeHandles/>
        </dgm:presLayoutVars>
      </dgm:prSet>
      <dgm:spPr/>
    </dgm:pt>
    <dgm:pt modelId="{52B22165-74E0-4EA1-ACB1-988DCDCE995B}" type="pres">
      <dgm:prSet presAssocID="{A5054164-9041-4362-BCBF-4C03951C3EF9}" presName="hierRoot1" presStyleCnt="0"/>
      <dgm:spPr/>
    </dgm:pt>
    <dgm:pt modelId="{ECE525C8-9727-49A1-A87D-118AE984FF27}" type="pres">
      <dgm:prSet presAssocID="{A5054164-9041-4362-BCBF-4C03951C3EF9}" presName="composite" presStyleCnt="0"/>
      <dgm:spPr/>
    </dgm:pt>
    <dgm:pt modelId="{79EABE47-B335-4148-B415-FA848F66E361}" type="pres">
      <dgm:prSet presAssocID="{A5054164-9041-4362-BCBF-4C03951C3EF9}" presName="background" presStyleLbl="node0" presStyleIdx="0" presStyleCnt="1"/>
      <dgm:spPr/>
    </dgm:pt>
    <dgm:pt modelId="{89CF74B0-3CBB-40D7-9EB5-51BDA33B7E0F}" type="pres">
      <dgm:prSet presAssocID="{A5054164-9041-4362-BCBF-4C03951C3EF9}" presName="text" presStyleLbl="fgAcc0" presStyleIdx="0" presStyleCnt="1">
        <dgm:presLayoutVars>
          <dgm:chPref val="3"/>
        </dgm:presLayoutVars>
      </dgm:prSet>
      <dgm:spPr/>
    </dgm:pt>
    <dgm:pt modelId="{D4B06835-9975-443A-A896-FDE3E8CC51BB}" type="pres">
      <dgm:prSet presAssocID="{A5054164-9041-4362-BCBF-4C03951C3EF9}" presName="hierChild2" presStyleCnt="0"/>
      <dgm:spPr/>
    </dgm:pt>
  </dgm:ptLst>
  <dgm:cxnLst>
    <dgm:cxn modelId="{316C9C10-E291-4640-BF0A-A07628E0EEEF}" srcId="{A399CFB9-3DBB-482B-8869-3184580DC33C}" destId="{A5054164-9041-4362-BCBF-4C03951C3EF9}" srcOrd="0" destOrd="0" parTransId="{16E39255-6950-45DC-947D-E4966A9D9556}" sibTransId="{CA587EA1-D1CC-4478-BA33-8B01558AF9A5}"/>
    <dgm:cxn modelId="{8057B636-806E-4DF9-9821-977FD0878D9C}" type="presOf" srcId="{A5054164-9041-4362-BCBF-4C03951C3EF9}" destId="{89CF74B0-3CBB-40D7-9EB5-51BDA33B7E0F}" srcOrd="0" destOrd="0" presId="urn:microsoft.com/office/officeart/2005/8/layout/hierarchy1"/>
    <dgm:cxn modelId="{37DE46EF-A295-4963-98ED-91EFB7B4B460}" type="presOf" srcId="{A399CFB9-3DBB-482B-8869-3184580DC33C}" destId="{E2DA90D1-82B6-4477-95DC-D200EFC8DB4F}" srcOrd="0" destOrd="0" presId="urn:microsoft.com/office/officeart/2005/8/layout/hierarchy1"/>
    <dgm:cxn modelId="{12E5BE68-3318-4378-86E3-0658ACE90586}" type="presParOf" srcId="{E2DA90D1-82B6-4477-95DC-D200EFC8DB4F}" destId="{52B22165-74E0-4EA1-ACB1-988DCDCE995B}" srcOrd="0" destOrd="0" presId="urn:microsoft.com/office/officeart/2005/8/layout/hierarchy1"/>
    <dgm:cxn modelId="{D68EE9BB-A8C7-4398-9841-722720E21EFE}" type="presParOf" srcId="{52B22165-74E0-4EA1-ACB1-988DCDCE995B}" destId="{ECE525C8-9727-49A1-A87D-118AE984FF27}" srcOrd="0" destOrd="0" presId="urn:microsoft.com/office/officeart/2005/8/layout/hierarchy1"/>
    <dgm:cxn modelId="{150488CE-24B2-4B55-B6DF-9BAA08E953E2}" type="presParOf" srcId="{ECE525C8-9727-49A1-A87D-118AE984FF27}" destId="{79EABE47-B335-4148-B415-FA848F66E361}" srcOrd="0" destOrd="0" presId="urn:microsoft.com/office/officeart/2005/8/layout/hierarchy1"/>
    <dgm:cxn modelId="{33189426-3A68-4201-A2DF-B5605E6E55F5}" type="presParOf" srcId="{ECE525C8-9727-49A1-A87D-118AE984FF27}" destId="{89CF74B0-3CBB-40D7-9EB5-51BDA33B7E0F}" srcOrd="1" destOrd="0" presId="urn:microsoft.com/office/officeart/2005/8/layout/hierarchy1"/>
    <dgm:cxn modelId="{2F9D4BDB-B4F6-4B6A-9F91-853754A9BEE3}" type="presParOf" srcId="{52B22165-74E0-4EA1-ACB1-988DCDCE995B}" destId="{D4B06835-9975-443A-A896-FDE3E8CC51B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EABE47-B335-4148-B415-FA848F66E361}">
      <dsp:nvSpPr>
        <dsp:cNvPr id="0" name=""/>
        <dsp:cNvSpPr/>
      </dsp:nvSpPr>
      <dsp:spPr>
        <a:xfrm>
          <a:off x="0" y="364930"/>
          <a:ext cx="4502290" cy="28589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9CF74B0-3CBB-40D7-9EB5-51BDA33B7E0F}">
      <dsp:nvSpPr>
        <dsp:cNvPr id="0" name=""/>
        <dsp:cNvSpPr/>
      </dsp:nvSpPr>
      <dsp:spPr>
        <a:xfrm>
          <a:off x="500254" y="840172"/>
          <a:ext cx="4502290" cy="285895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ja-JP" altLang="en-US" sz="2400" b="1" kern="1200" dirty="0"/>
            <a:t>アクセラテクノロジ株式会社</a:t>
          </a:r>
          <a:br>
            <a:rPr lang="en-US" altLang="ja-JP" sz="2400" b="1" kern="1200" dirty="0"/>
          </a:br>
          <a:r>
            <a:rPr lang="ja-JP" altLang="en-US" sz="2400" b="1" kern="1200" dirty="0"/>
            <a:t>営業推進グループ</a:t>
          </a:r>
          <a:br>
            <a:rPr lang="ja-JP" altLang="en-US" sz="2400" kern="1200" dirty="0"/>
          </a:br>
          <a:r>
            <a:rPr lang="en-US" sz="2400" kern="1200" dirty="0"/>
            <a:t>marketing@accelatech.com</a:t>
          </a:r>
          <a:br>
            <a:rPr lang="en-US" sz="2400" kern="1200" dirty="0"/>
          </a:br>
          <a:r>
            <a:rPr lang="ja-JP" altLang="en-US" sz="2400" b="1" kern="1200" dirty="0"/>
            <a:t>担当：藤原 俊行</a:t>
          </a:r>
          <a:endParaRPr lang="en-US" sz="2400" kern="1200" dirty="0"/>
        </a:p>
      </dsp:txBody>
      <dsp:txXfrm>
        <a:off x="583990" y="923908"/>
        <a:ext cx="4334818" cy="26914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024F60-68EC-48DD-BC05-6631132A7921}" type="datetimeFigureOut">
              <a:rPr kumimoji="1" lang="ja-JP" altLang="en-US" smtClean="0"/>
              <a:t>2025/6/24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2723C4-1CEE-4462-B895-CD121EC8512F}" type="slidenum">
              <a:rPr kumimoji="1" lang="ja-JP" altLang="en-US" smtClean="0"/>
              <a:t>‹#›</a:t>
            </a:fld>
            <a:endParaRPr kumimoji="1" lang="ja-JP" altLang="en-US"/>
          </a:p>
        </p:txBody>
      </p:sp>
    </p:spTree>
    <p:extLst>
      <p:ext uri="{BB962C8B-B14F-4D97-AF65-F5344CB8AC3E}">
        <p14:creationId xmlns:p14="http://schemas.microsoft.com/office/powerpoint/2010/main" val="34754494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36119F26-F9F1-95FD-1BB4-F5CB0AD642F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63E85A04-C063-8B67-5465-BCD65BF25341}"/>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9AAA9728-0EED-0D4C-26DB-3AD6D6FCB61E}"/>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7C5CFF7-1ABD-2ACB-41E7-FC39D6DB6530}"/>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2</a:t>
            </a:fld>
            <a:endParaRPr/>
          </a:p>
        </p:txBody>
      </p:sp>
    </p:spTree>
    <p:extLst>
      <p:ext uri="{BB962C8B-B14F-4D97-AF65-F5344CB8AC3E}">
        <p14:creationId xmlns:p14="http://schemas.microsoft.com/office/powerpoint/2010/main" val="2877342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B9CA739F-6E64-9E00-36EF-CC93B7CEC67F}"/>
            </a:ext>
          </a:extLst>
        </p:cNvPr>
        <p:cNvGrpSpPr/>
        <p:nvPr/>
      </p:nvGrpSpPr>
      <p:grpSpPr>
        <a:xfrm>
          <a:off x="0" y="0"/>
          <a:ext cx="0" cy="0"/>
          <a:chOff x="0" y="0"/>
          <a:chExt cx="0" cy="0"/>
        </a:xfrm>
      </p:grpSpPr>
      <p:sp>
        <p:nvSpPr>
          <p:cNvPr id="184" name="Google Shape;184;p5:notes">
            <a:extLst>
              <a:ext uri="{FF2B5EF4-FFF2-40B4-BE49-F238E27FC236}">
                <a16:creationId xmlns:a16="http://schemas.microsoft.com/office/drawing/2014/main" id="{AE99C512-782C-E8BC-59C5-A848B5048325}"/>
              </a:ext>
            </a:extLst>
          </p:cNvPr>
          <p:cNvSpPr>
            <a:spLocks noGrp="1" noRot="1" noChangeAspect="1"/>
          </p:cNvSpPr>
          <p:nvPr>
            <p:ph type="sldImg" idx="2"/>
          </p:nvPr>
        </p:nvSpPr>
        <p:spPr>
          <a:xfrm>
            <a:off x="422275" y="1241425"/>
            <a:ext cx="5959475" cy="335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5:notes">
            <a:extLst>
              <a:ext uri="{FF2B5EF4-FFF2-40B4-BE49-F238E27FC236}">
                <a16:creationId xmlns:a16="http://schemas.microsoft.com/office/drawing/2014/main" id="{D02C830A-D2FF-7EA0-4C4B-417DBF3551E8}"/>
              </a:ext>
            </a:extLst>
          </p:cNvPr>
          <p:cNvSpPr txBox="1">
            <a:spLocks noGrp="1"/>
          </p:cNvSpPr>
          <p:nvPr>
            <p:ph type="body" idx="1"/>
          </p:nvPr>
        </p:nvSpPr>
        <p:spPr>
          <a:xfrm>
            <a:off x="680244" y="4781014"/>
            <a:ext cx="5442000" cy="3911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6" name="Google Shape;186;p5:notes">
            <a:extLst>
              <a:ext uri="{FF2B5EF4-FFF2-40B4-BE49-F238E27FC236}">
                <a16:creationId xmlns:a16="http://schemas.microsoft.com/office/drawing/2014/main" id="{2B08EC88-26E9-D0FA-4413-C9264088B87A}"/>
              </a:ext>
            </a:extLst>
          </p:cNvPr>
          <p:cNvSpPr txBox="1">
            <a:spLocks noGrp="1"/>
          </p:cNvSpPr>
          <p:nvPr>
            <p:ph type="sldNum" idx="12"/>
          </p:nvPr>
        </p:nvSpPr>
        <p:spPr>
          <a:xfrm>
            <a:off x="3853141" y="9436123"/>
            <a:ext cx="2947800" cy="4986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ltLang="ja-JP"/>
              <a:t>3</a:t>
            </a:fld>
            <a:endParaRPr/>
          </a:p>
        </p:txBody>
      </p:sp>
    </p:spTree>
    <p:extLst>
      <p:ext uri="{BB962C8B-B14F-4D97-AF65-F5344CB8AC3E}">
        <p14:creationId xmlns:p14="http://schemas.microsoft.com/office/powerpoint/2010/main" val="799322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13033-DA95-8397-06BB-936C745D48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25F7E0D-F837-DF6B-A964-B3C4BBF5B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F19935-A273-AB8E-D41F-601C6DE22AD7}"/>
              </a:ext>
            </a:extLst>
          </p:cNvPr>
          <p:cNvSpPr>
            <a:spLocks noGrp="1"/>
          </p:cNvSpPr>
          <p:nvPr>
            <p:ph type="dt" sz="half" idx="10"/>
          </p:nvPr>
        </p:nvSpPr>
        <p:spPr/>
        <p:txBody>
          <a:bodyPr/>
          <a:lstStyle/>
          <a:p>
            <a:pPr marL="0" marR="0" lvl="0" indent="0" algn="l" rtl="0">
              <a:lnSpc>
                <a:spcPct val="100000"/>
              </a:lnSpc>
              <a:spcBef>
                <a:spcPts val="0"/>
              </a:spcBef>
              <a:spcAft>
                <a:spcPts val="0"/>
              </a:spcAft>
              <a:buNone/>
            </a:pPr>
            <a:r>
              <a:rPr lang="en-US" altLang="ja-JP" sz="1200" b="0" i="0" dirty="0">
                <a:solidFill>
                  <a:srgbClr val="444746"/>
                </a:solidFill>
                <a:effectLst/>
                <a:latin typeface="Google Sans"/>
              </a:rPr>
              <a:t>© Accela Technology Corp.</a:t>
            </a:r>
            <a:endParaRPr lang="en-US" altLang="ja-JP" dirty="0"/>
          </a:p>
        </p:txBody>
      </p:sp>
      <p:sp>
        <p:nvSpPr>
          <p:cNvPr id="5" name="フッター プレースホルダー 4">
            <a:extLst>
              <a:ext uri="{FF2B5EF4-FFF2-40B4-BE49-F238E27FC236}">
                <a16:creationId xmlns:a16="http://schemas.microsoft.com/office/drawing/2014/main" id="{54A141EA-245A-68C7-D334-6C55F41C1D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760B15-0CA4-D79E-0539-8B12E19060A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059779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A701FA-118B-71F7-2366-9C2316194C8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300CD47-94C1-28D0-CBD8-CECCA70DB49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20ABC28-2F2B-AFCA-45FD-3344B7F663AA}"/>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89882293-CE28-7E02-B183-67533104700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D1973B7-0ADA-C640-87A4-7C058894C871}"/>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535500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EA365B0-AE28-F668-22FD-2DCAE6BBA1A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DCB51FC-9091-D132-9CAF-5A01349DF92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9C1580F-1B22-5986-AE79-803714877C6B}"/>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D627C5A0-2D8E-C160-A460-15DC024D6D9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844189-CE73-8497-00B2-711E216C85F9}"/>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863964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とコンテンツ">
  <p:cSld name="1_タイトルとコンテンツ">
    <p:spTree>
      <p:nvGrpSpPr>
        <p:cNvPr id="1" name="Shape 64"/>
        <p:cNvGrpSpPr/>
        <p:nvPr/>
      </p:nvGrpSpPr>
      <p:grpSpPr>
        <a:xfrm>
          <a:off x="0" y="0"/>
          <a:ext cx="0" cy="0"/>
          <a:chOff x="0" y="0"/>
          <a:chExt cx="0" cy="0"/>
        </a:xfrm>
      </p:grpSpPr>
      <p:sp>
        <p:nvSpPr>
          <p:cNvPr id="65" name="Google Shape;65;p10"/>
          <p:cNvSpPr txBox="1">
            <a:spLocks noGrp="1"/>
          </p:cNvSpPr>
          <p:nvPr>
            <p:ph type="sldNum" idx="12"/>
          </p:nvPr>
        </p:nvSpPr>
        <p:spPr>
          <a:xfrm>
            <a:off x="9308869" y="6491818"/>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67" name="Google Shape;67;p10"/>
          <p:cNvSpPr txBox="1"/>
          <p:nvPr/>
        </p:nvSpPr>
        <p:spPr>
          <a:xfrm>
            <a:off x="0" y="813824"/>
            <a:ext cx="12192000" cy="45719"/>
          </a:xfrm>
          <a:prstGeom prst="rect">
            <a:avLst/>
          </a:prstGeom>
          <a:solidFill>
            <a:srgbClr val="3477B2"/>
          </a:solidFill>
          <a:ln>
            <a:noFill/>
          </a:ln>
        </p:spPr>
        <p:txBody>
          <a:bodyPr spcFirstLastPara="1" wrap="square" lIns="91425" tIns="45700" rIns="91425" bIns="45700" anchor="b" anchorCtr="0">
            <a:normAutofit fontScale="25000" lnSpcReduction="20000"/>
          </a:bodyPr>
          <a:lstStyle/>
          <a:p>
            <a:pPr marL="0" marR="0" lvl="0" indent="0" algn="l" rtl="0">
              <a:lnSpc>
                <a:spcPct val="90000"/>
              </a:lnSpc>
              <a:spcBef>
                <a:spcPts val="0"/>
              </a:spcBef>
              <a:spcAft>
                <a:spcPts val="0"/>
              </a:spcAft>
              <a:buClr>
                <a:schemeClr val="dk1"/>
              </a:buClr>
              <a:buSzPts val="3600"/>
              <a:buFont typeface="Meiryo"/>
              <a:buNone/>
            </a:pPr>
            <a:r>
              <a:rPr lang="ja-JP" sz="3600" b="1" i="0" u="none" strike="noStrike" cap="none">
                <a:solidFill>
                  <a:schemeClr val="dk1"/>
                </a:solidFill>
                <a:latin typeface="Meiryo"/>
                <a:ea typeface="Meiryo"/>
                <a:cs typeface="Meiryo"/>
                <a:sym typeface="Meiryo"/>
              </a:rPr>
              <a:t>　</a:t>
            </a:r>
            <a:endParaRPr sz="3600" b="1" i="0" u="none" strike="noStrike" cap="none">
              <a:solidFill>
                <a:schemeClr val="dk1"/>
              </a:solidFill>
              <a:latin typeface="Meiryo"/>
              <a:ea typeface="Meiryo"/>
              <a:cs typeface="Meiryo"/>
              <a:sym typeface="Meiryo"/>
            </a:endParaRPr>
          </a:p>
        </p:txBody>
      </p:sp>
      <p:pic>
        <p:nvPicPr>
          <p:cNvPr id="3" name="図 2" descr="ロゴ が含まれている画像">
            <a:extLst>
              <a:ext uri="{FF2B5EF4-FFF2-40B4-BE49-F238E27FC236}">
                <a16:creationId xmlns:a16="http://schemas.microsoft.com/office/drawing/2014/main" id="{E8E6049B-B310-6865-691E-19E8886F8C84}"/>
              </a:ext>
            </a:extLst>
          </p:cNvPr>
          <p:cNvPicPr>
            <a:picLocks noChangeAspect="1"/>
          </p:cNvPicPr>
          <p:nvPr userDrawn="1"/>
        </p:nvPicPr>
        <p:blipFill>
          <a:blip r:embed="rId2"/>
          <a:stretch>
            <a:fillRect/>
          </a:stretch>
        </p:blipFill>
        <p:spPr>
          <a:xfrm>
            <a:off x="9185323" y="225590"/>
            <a:ext cx="2883131" cy="437830"/>
          </a:xfrm>
          <a:prstGeom prst="rect">
            <a:avLst/>
          </a:prstGeom>
        </p:spPr>
      </p:pic>
    </p:spTree>
    <p:extLst>
      <p:ext uri="{BB962C8B-B14F-4D97-AF65-F5344CB8AC3E}">
        <p14:creationId xmlns:p14="http://schemas.microsoft.com/office/powerpoint/2010/main" val="1676793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261278-56E3-DE93-8DBD-4C1C7CE5A01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8B4CB41-DA85-B5BD-F5D2-883311D2A92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FF2488-66E8-1675-18F2-D0408E6DE171}"/>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7471B05A-6BFA-CB43-EA8E-8E3F31E586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61D64C-52BA-CCC3-97C4-EFF8CF5BAA2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161178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3F0DFE-ECEC-BF6B-5FAA-FE95C362FA7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C8BDCEB-5377-C849-6E4D-2039B25D437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F231139-C8D6-23C5-EC61-EE6E6D8C46CD}"/>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86511E52-EA31-7A7F-1205-C0CCDAB6D02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0CABEA-BA5B-462D-EBBC-5BAB6E1B0E80}"/>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71641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7B088F-A417-73B3-CA3C-1FA208D1F4C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9870EE2-54C0-835E-5AD5-E0596D399FA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25B97E6-71E0-38B4-BBF7-29FB79CDB26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AF067F2-EA25-3730-2351-E51D1EC98A5F}"/>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6" name="フッター プレースホルダー 5">
            <a:extLst>
              <a:ext uri="{FF2B5EF4-FFF2-40B4-BE49-F238E27FC236}">
                <a16:creationId xmlns:a16="http://schemas.microsoft.com/office/drawing/2014/main" id="{B81AA807-B4E0-B3E0-8450-64B52B7D90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C49088D-2F3C-64CA-0B74-C57FA3D9777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648025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CEAB28-A3A0-AB1D-457C-AE4D1DF741A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63CF2AA-617C-766F-C12F-DEC88D0ABA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219A30B-B8CE-C0CD-EAB9-72E57FB53E7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20A50D0-0F9A-D84C-64F6-EF87EC6C00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DFA05F2-D6A6-473B-FC29-EA1EE9D58C6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D9D4CD7-C2E0-5125-ADDC-1ADE0AD13AAC}"/>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8" name="フッター プレースホルダー 7">
            <a:extLst>
              <a:ext uri="{FF2B5EF4-FFF2-40B4-BE49-F238E27FC236}">
                <a16:creationId xmlns:a16="http://schemas.microsoft.com/office/drawing/2014/main" id="{680AD592-5EAF-227E-AB86-37002B69059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2F7D3B3-E023-6279-E47C-386D7761D6E0}"/>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092367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8099B9-4303-81BC-03C4-8A75678E3CE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122E45B-F80F-78F8-ECC7-724020A27292}"/>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4" name="フッター プレースホルダー 3">
            <a:extLst>
              <a:ext uri="{FF2B5EF4-FFF2-40B4-BE49-F238E27FC236}">
                <a16:creationId xmlns:a16="http://schemas.microsoft.com/office/drawing/2014/main" id="{3A289384-3043-907D-1E5E-17C2E414247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0EAFA80-23A1-0BD4-8B6B-F6D7D606A818}"/>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980873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7650BCF-98DB-45A0-2413-1443B631694C}"/>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3" name="フッター プレースホルダー 2">
            <a:extLst>
              <a:ext uri="{FF2B5EF4-FFF2-40B4-BE49-F238E27FC236}">
                <a16:creationId xmlns:a16="http://schemas.microsoft.com/office/drawing/2014/main" id="{A13D5743-DF3E-E89E-D7D6-FA6AA649F79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69BD7D1-217C-BE29-D287-175BDD802355}"/>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918840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453DAF-E27B-3C94-C09E-ABD7647D608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57AFD11-0129-1974-7C6E-9FF3CEE0AB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443B465-6854-3F6F-7352-48B78859F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2F9FEF-C828-ABEC-7373-CB968C5C6FC8}"/>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6" name="フッター プレースホルダー 5">
            <a:extLst>
              <a:ext uri="{FF2B5EF4-FFF2-40B4-BE49-F238E27FC236}">
                <a16:creationId xmlns:a16="http://schemas.microsoft.com/office/drawing/2014/main" id="{A96F2148-6AFF-DA76-DB2D-EAC264D7FDE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12A297E-15E5-65F2-53A2-EB9F31F944B7}"/>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244684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4A65B9-D4AC-CE69-B0CA-892821FF738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123D31C-B02C-7EF9-05F6-C2BB201976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C632DAD-B714-8B6D-ACFC-EEF55AC4C7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99AB73C-E81E-D736-1C9E-20DF0EA7D41D}"/>
              </a:ext>
            </a:extLst>
          </p:cNvPr>
          <p:cNvSpPr>
            <a:spLocks noGrp="1"/>
          </p:cNvSpPr>
          <p:nvPr>
            <p:ph type="dt" sz="half" idx="10"/>
          </p:nvPr>
        </p:nvSpPr>
        <p:spPr/>
        <p:txBody>
          <a:bodyPr/>
          <a:lstStyle/>
          <a:p>
            <a:fld id="{D7F78515-A656-4F91-AB45-703A13D02630}" type="datetimeFigureOut">
              <a:rPr kumimoji="1" lang="ja-JP" altLang="en-US" smtClean="0"/>
              <a:t>2025/6/24</a:t>
            </a:fld>
            <a:endParaRPr kumimoji="1" lang="ja-JP" altLang="en-US"/>
          </a:p>
        </p:txBody>
      </p:sp>
      <p:sp>
        <p:nvSpPr>
          <p:cNvPr id="6" name="フッター プレースホルダー 5">
            <a:extLst>
              <a:ext uri="{FF2B5EF4-FFF2-40B4-BE49-F238E27FC236}">
                <a16:creationId xmlns:a16="http://schemas.microsoft.com/office/drawing/2014/main" id="{BA96AE88-AD8A-7E82-23C3-5B079DE8089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36951C3-4C04-C7FF-3225-7A99A7DA0444}"/>
              </a:ext>
            </a:extLst>
          </p:cNvPr>
          <p:cNvSpPr>
            <a:spLocks noGrp="1"/>
          </p:cNvSpPr>
          <p:nvPr>
            <p:ph type="sldNum" sz="quarter" idx="12"/>
          </p:nvPr>
        </p:nvSpPr>
        <p:spPr/>
        <p:txBody>
          <a:body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2808656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FB1B79D-D550-DA74-B50B-20629CBC55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BD82066-9BC6-DBA8-D1C6-1FEF692803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7F56BA-13BA-88AE-C056-2EE5AB12E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F78515-A656-4F91-AB45-703A13D02630}"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B569E6ED-3BD2-AE8E-E815-3145918719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28F054D-A061-F705-9762-15FB0B0F6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5041EB9-F58D-488A-8B99-4329602E12D3}" type="slidenum">
              <a:rPr kumimoji="1" lang="ja-JP" altLang="en-US" smtClean="0"/>
              <a:t>‹#›</a:t>
            </a:fld>
            <a:endParaRPr kumimoji="1" lang="ja-JP" altLang="en-US"/>
          </a:p>
        </p:txBody>
      </p:sp>
    </p:spTree>
    <p:extLst>
      <p:ext uri="{BB962C8B-B14F-4D97-AF65-F5344CB8AC3E}">
        <p14:creationId xmlns:p14="http://schemas.microsoft.com/office/powerpoint/2010/main" val="34740076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14">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タイトル 1">
            <a:extLst>
              <a:ext uri="{FF2B5EF4-FFF2-40B4-BE49-F238E27FC236}">
                <a16:creationId xmlns:a16="http://schemas.microsoft.com/office/drawing/2014/main" id="{56B06B3E-2B12-55B4-5B97-894B6B8AA1C4}"/>
              </a:ext>
            </a:extLst>
          </p:cNvPr>
          <p:cNvSpPr txBox="1">
            <a:spLocks/>
          </p:cNvSpPr>
          <p:nvPr/>
        </p:nvSpPr>
        <p:spPr>
          <a:xfrm>
            <a:off x="3850765" y="1951174"/>
            <a:ext cx="5629970" cy="1713305"/>
          </a:xfrm>
          <a:prstGeom prst="rect">
            <a:avLst/>
          </a:prstGeom>
        </p:spPr>
        <p:txBody>
          <a:bodyPr vert="horz" lIns="91440" tIns="45720" rIns="91440" bIns="45720" rtlCol="0" anchor="b">
            <a:normAutofit fontScale="92500"/>
          </a:bodyPr>
          <a:lstStyle>
            <a:defPPr>
              <a:defRPr lang="ja-JP"/>
            </a:defPPr>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spcAft>
                <a:spcPts val="600"/>
              </a:spcAft>
            </a:pPr>
            <a:r>
              <a:rPr lang="en-US" altLang="ja-JP" sz="5600" kern="1200" dirty="0">
                <a:solidFill>
                  <a:schemeClr val="tx1"/>
                </a:solidFill>
                <a:latin typeface="メイリオ" panose="020B0604030504040204" pitchFamily="50" charset="-128"/>
                <a:ea typeface="メイリオ" panose="020B0604030504040204" pitchFamily="50" charset="-128"/>
              </a:rPr>
              <a:t>SolutionDesk</a:t>
            </a:r>
          </a:p>
          <a:p>
            <a:pPr algn="l">
              <a:spcAft>
                <a:spcPts val="600"/>
              </a:spcAft>
            </a:pPr>
            <a:r>
              <a:rPr lang="ja-JP" altLang="en-US" sz="5600" kern="1200" dirty="0">
                <a:solidFill>
                  <a:schemeClr val="tx1"/>
                </a:solidFill>
                <a:latin typeface="メイリオ" panose="020B0604030504040204" pitchFamily="50" charset="-128"/>
                <a:ea typeface="メイリオ" panose="020B0604030504040204" pitchFamily="50" charset="-128"/>
              </a:rPr>
              <a:t>販売支援ツール集</a:t>
            </a:r>
            <a:endParaRPr lang="en-US" altLang="ja-JP" sz="5600" kern="1200" dirty="0">
              <a:solidFill>
                <a:schemeClr val="tx1"/>
              </a:solidFill>
              <a:latin typeface="メイリオ" panose="020B0604030504040204" pitchFamily="50" charset="-128"/>
              <a:ea typeface="メイリオ" panose="020B0604030504040204" pitchFamily="50" charset="-128"/>
            </a:endParaRPr>
          </a:p>
        </p:txBody>
      </p:sp>
      <p:pic>
        <p:nvPicPr>
          <p:cNvPr id="6" name="図 5" descr="ロゴ が含まれている画像&#10;&#10;自動的に生成された説明">
            <a:extLst>
              <a:ext uri="{FF2B5EF4-FFF2-40B4-BE49-F238E27FC236}">
                <a16:creationId xmlns:a16="http://schemas.microsoft.com/office/drawing/2014/main" id="{6A7CEB7F-AA8C-8A3C-64E4-84855CD4C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686" y="839161"/>
            <a:ext cx="3367815" cy="505172"/>
          </a:xfrm>
          <a:prstGeom prst="rect">
            <a:avLst/>
          </a:prstGeom>
        </p:spPr>
      </p:pic>
      <p:sp>
        <p:nvSpPr>
          <p:cNvPr id="7" name="コンテンツ プレースホルダー 2">
            <a:extLst>
              <a:ext uri="{FF2B5EF4-FFF2-40B4-BE49-F238E27FC236}">
                <a16:creationId xmlns:a16="http://schemas.microsoft.com/office/drawing/2014/main" id="{0412FACA-D3DA-0AED-97D1-1BD594B4037B}"/>
              </a:ext>
            </a:extLst>
          </p:cNvPr>
          <p:cNvSpPr txBox="1">
            <a:spLocks/>
          </p:cNvSpPr>
          <p:nvPr/>
        </p:nvSpPr>
        <p:spPr>
          <a:xfrm>
            <a:off x="3850765" y="3837434"/>
            <a:ext cx="6967621" cy="1486661"/>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10000"/>
              </a:lnSpc>
            </a:pPr>
            <a:r>
              <a:rPr lang="ja-JP" altLang="en-US" sz="1400" dirty="0">
                <a:latin typeface="メイリオ" panose="020B0604030504040204" pitchFamily="50" charset="-128"/>
                <a:ea typeface="メイリオ" panose="020B0604030504040204" pitchFamily="50" charset="-128"/>
              </a:rPr>
              <a:t>このたびは、弊社のナレッジマネジメントツール「</a:t>
            </a:r>
            <a:r>
              <a:rPr lang="en-US" altLang="ja-JP" sz="1400" dirty="0">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」を</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ご検討いただき、誠にありがとうございます。本資料は、パートナー企業様が「</a:t>
            </a:r>
            <a:r>
              <a:rPr lang="en-US" altLang="ja-JP" sz="1400" dirty="0">
                <a:latin typeface="メイリオ" panose="020B0604030504040204" pitchFamily="50" charset="-128"/>
                <a:ea typeface="メイリオ" panose="020B0604030504040204" pitchFamily="50" charset="-128"/>
              </a:rPr>
              <a:t>SolutionDesk</a:t>
            </a:r>
            <a:r>
              <a:rPr lang="ja-JP" altLang="en-US" sz="1400" dirty="0">
                <a:latin typeface="メイリオ" panose="020B0604030504040204" pitchFamily="50" charset="-128"/>
                <a:ea typeface="メイリオ" panose="020B0604030504040204" pitchFamily="50" charset="-128"/>
              </a:rPr>
              <a:t>」をお客様へご提案いただく際にお役立ていただけるツール集です。</a:t>
            </a:r>
            <a:br>
              <a:rPr lang="en-US" altLang="ja-JP" sz="1400" dirty="0">
                <a:latin typeface="メイリオ" panose="020B0604030504040204" pitchFamily="50" charset="-128"/>
                <a:ea typeface="メイリオ" panose="020B0604030504040204" pitchFamily="50" charset="-128"/>
              </a:rPr>
            </a:b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資料には、さまざまな提案シーンに対応できる素材を厳選して収録しており、</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お客様との対話を円滑に進めるためのサポートとしてご活用いただけます。</a:t>
            </a:r>
          </a:p>
        </p:txBody>
      </p:sp>
      <p:sp>
        <p:nvSpPr>
          <p:cNvPr id="3" name="テキスト ボックス 2">
            <a:extLst>
              <a:ext uri="{FF2B5EF4-FFF2-40B4-BE49-F238E27FC236}">
                <a16:creationId xmlns:a16="http://schemas.microsoft.com/office/drawing/2014/main" id="{218176A9-9D9B-B135-872D-DC0D52B38C69}"/>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
        <p:nvSpPr>
          <p:cNvPr id="5" name="コンテンツ プレースホルダー 2">
            <a:extLst>
              <a:ext uri="{FF2B5EF4-FFF2-40B4-BE49-F238E27FC236}">
                <a16:creationId xmlns:a16="http://schemas.microsoft.com/office/drawing/2014/main" id="{423DF57F-51DE-14B5-8DA4-6765F0A6F719}"/>
              </a:ext>
            </a:extLst>
          </p:cNvPr>
          <p:cNvSpPr txBox="1">
            <a:spLocks/>
          </p:cNvSpPr>
          <p:nvPr/>
        </p:nvSpPr>
        <p:spPr>
          <a:xfrm>
            <a:off x="680210" y="5703650"/>
            <a:ext cx="10866617" cy="5051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ts val="600"/>
              </a:spcAft>
              <a:buNone/>
            </a:pPr>
            <a:r>
              <a:rPr lang="ja-JP" altLang="en-US" sz="1100" dirty="0">
                <a:latin typeface="メイリオ" panose="020B0604030504040204" pitchFamily="50" charset="-128"/>
                <a:ea typeface="メイリオ" panose="020B0604030504040204" pitchFamily="50" charset="-128"/>
                <a:cs typeface="+mj-cs"/>
              </a:rPr>
              <a:t>本資料のご利用上の注意：</a:t>
            </a:r>
            <a:endParaRPr lang="en-US" altLang="ja-JP" sz="1100" dirty="0">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r>
              <a:rPr lang="ja-JP" altLang="en-US" sz="1100" kern="1200" dirty="0">
                <a:solidFill>
                  <a:schemeClr val="tx1"/>
                </a:solidFill>
                <a:latin typeface="メイリオ" panose="020B0604030504040204" pitchFamily="50" charset="-128"/>
                <a:ea typeface="メイリオ" panose="020B0604030504040204" pitchFamily="50" charset="-128"/>
                <a:cs typeface="+mj-cs"/>
              </a:rPr>
              <a:t>　本資料を基に作成したご提案資料をお客様に提供する場合は、</a:t>
            </a:r>
            <a:r>
              <a:rPr lang="en-US" altLang="ja-JP" sz="1100" kern="1200" dirty="0">
                <a:solidFill>
                  <a:schemeClr val="tx1"/>
                </a:solidFill>
                <a:latin typeface="メイリオ" panose="020B0604030504040204" pitchFamily="50" charset="-128"/>
                <a:ea typeface="メイリオ" panose="020B0604030504040204" pitchFamily="50" charset="-128"/>
                <a:cs typeface="+mj-cs"/>
              </a:rPr>
              <a:t>PDF</a:t>
            </a:r>
            <a:r>
              <a:rPr lang="ja-JP" altLang="en-US" sz="1100" dirty="0">
                <a:latin typeface="メイリオ" panose="020B0604030504040204" pitchFamily="50" charset="-128"/>
                <a:ea typeface="メイリオ" panose="020B0604030504040204" pitchFamily="50" charset="-128"/>
                <a:cs typeface="+mj-cs"/>
              </a:rPr>
              <a:t>ファイルにてお願いします。</a:t>
            </a:r>
            <a:endParaRPr lang="ja-JP" altLang="en-US" sz="1100" kern="1200" dirty="0">
              <a:solidFill>
                <a:schemeClr val="tx1"/>
              </a:solidFill>
              <a:latin typeface="メイリオ" panose="020B0604030504040204" pitchFamily="50" charset="-128"/>
              <a:ea typeface="メイリオ" panose="020B0604030504040204" pitchFamily="50" charset="-128"/>
              <a:cs typeface="+mj-cs"/>
            </a:endParaRPr>
          </a:p>
        </p:txBody>
      </p:sp>
      <p:sp>
        <p:nvSpPr>
          <p:cNvPr id="2" name="テキスト ボックス 1">
            <a:extLst>
              <a:ext uri="{FF2B5EF4-FFF2-40B4-BE49-F238E27FC236}">
                <a16:creationId xmlns:a16="http://schemas.microsoft.com/office/drawing/2014/main" id="{5E2EE768-9582-5D37-1BF2-F2CF6B4E557C}"/>
              </a:ext>
            </a:extLst>
          </p:cNvPr>
          <p:cNvSpPr txBox="1"/>
          <p:nvPr/>
        </p:nvSpPr>
        <p:spPr>
          <a:xfrm>
            <a:off x="11286837" y="6576333"/>
            <a:ext cx="830677" cy="253916"/>
          </a:xfrm>
          <a:prstGeom prst="rect">
            <a:avLst/>
          </a:prstGeom>
          <a:noFill/>
        </p:spPr>
        <p:txBody>
          <a:bodyPr wrap="none" rtlCol="0">
            <a:spAutoFit/>
          </a:bodyPr>
          <a:lstStyle/>
          <a:p>
            <a:r>
              <a:rPr kumimoji="1" lang="en-US" altLang="ja-JP" sz="1050" dirty="0"/>
              <a:t>2025</a:t>
            </a:r>
            <a:r>
              <a:rPr kumimoji="1" lang="ja-JP" altLang="en-US" sz="1050" dirty="0"/>
              <a:t>年</a:t>
            </a:r>
            <a:r>
              <a:rPr lang="en-US" altLang="ja-JP" sz="1050" dirty="0"/>
              <a:t>6</a:t>
            </a:r>
            <a:r>
              <a:rPr kumimoji="1" lang="ja-JP" altLang="en-US" sz="1050" dirty="0"/>
              <a:t>月</a:t>
            </a:r>
          </a:p>
        </p:txBody>
      </p:sp>
    </p:spTree>
    <p:extLst>
      <p:ext uri="{BB962C8B-B14F-4D97-AF65-F5344CB8AC3E}">
        <p14:creationId xmlns:p14="http://schemas.microsoft.com/office/powerpoint/2010/main" val="127249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62635678-C446-D28F-C9F2-58C1FA429D64}"/>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4132346C-67C2-12C2-5217-3B218B6D830E}"/>
              </a:ext>
            </a:extLst>
          </p:cNvPr>
          <p:cNvGraphicFramePr>
            <a:graphicFrameLocks noGrp="1"/>
          </p:cNvGraphicFramePr>
          <p:nvPr>
            <p:extLst>
              <p:ext uri="{D42A27DB-BD31-4B8C-83A1-F6EECF244321}">
                <p14:modId xmlns:p14="http://schemas.microsoft.com/office/powerpoint/2010/main" val="1640496599"/>
              </p:ext>
            </p:extLst>
          </p:nvPr>
        </p:nvGraphicFramePr>
        <p:xfrm>
          <a:off x="269577" y="1078505"/>
          <a:ext cx="11631104" cy="5371074"/>
        </p:xfrm>
        <a:graphic>
          <a:graphicData uri="http://schemas.openxmlformats.org/drawingml/2006/table">
            <a:tbl>
              <a:tblPr firstRow="1" bandRow="1"/>
              <a:tblGrid>
                <a:gridCol w="792605">
                  <a:extLst>
                    <a:ext uri="{9D8B030D-6E8A-4147-A177-3AD203B41FA5}">
                      <a16:colId xmlns:a16="http://schemas.microsoft.com/office/drawing/2014/main" val="279145361"/>
                    </a:ext>
                  </a:extLst>
                </a:gridCol>
                <a:gridCol w="1612971">
                  <a:extLst>
                    <a:ext uri="{9D8B030D-6E8A-4147-A177-3AD203B41FA5}">
                      <a16:colId xmlns:a16="http://schemas.microsoft.com/office/drawing/2014/main" val="797913978"/>
                    </a:ext>
                  </a:extLst>
                </a:gridCol>
                <a:gridCol w="905592">
                  <a:extLst>
                    <a:ext uri="{9D8B030D-6E8A-4147-A177-3AD203B41FA5}">
                      <a16:colId xmlns:a16="http://schemas.microsoft.com/office/drawing/2014/main" val="665443348"/>
                    </a:ext>
                  </a:extLst>
                </a:gridCol>
                <a:gridCol w="3047205">
                  <a:extLst>
                    <a:ext uri="{9D8B030D-6E8A-4147-A177-3AD203B41FA5}">
                      <a16:colId xmlns:a16="http://schemas.microsoft.com/office/drawing/2014/main" val="1108156942"/>
                    </a:ext>
                  </a:extLst>
                </a:gridCol>
                <a:gridCol w="5272731">
                  <a:extLst>
                    <a:ext uri="{9D8B030D-6E8A-4147-A177-3AD203B41FA5}">
                      <a16:colId xmlns:a16="http://schemas.microsoft.com/office/drawing/2014/main" val="2648627603"/>
                    </a:ext>
                  </a:extLst>
                </a:gridCol>
              </a:tblGrid>
              <a:tr h="631434">
                <a:tc>
                  <a:txBody>
                    <a:bodyPr/>
                    <a:lstStyle/>
                    <a:p>
                      <a:pPr algn="ctr"/>
                      <a:r>
                        <a:rPr kumimoji="1" lang="en-US" altLang="ja-JP" sz="1400" b="1" dirty="0">
                          <a:solidFill>
                            <a:schemeClr val="bg1"/>
                          </a:solidFill>
                          <a:latin typeface="メイリオ" panose="020B0604030504040204" pitchFamily="50" charset="-128"/>
                          <a:ea typeface="メイリオ" panose="020B0604030504040204" pitchFamily="50" charset="-128"/>
                        </a:rPr>
                        <a:t>No.</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種類</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形式</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資料名</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概要</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2328783831"/>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1</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カタログ</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PDF</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err="1">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カタログ</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の基本情報をご紹介する資料です。「解決できる課題」「活用シーン」「主な機能」「価格」について、分かりやすくまとめています。</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お客様へのファーストコンタクトで、</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の概要を紹介する</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際</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にご</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利用</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ください。</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296489900"/>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2</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AE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伴走支援メニュー</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7EAED"/>
                    </a:solidFill>
                  </a:tcPr>
                </a:tc>
                <a:tc>
                  <a:txBody>
                    <a:body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7EAED"/>
                    </a:solidFill>
                  </a:tcPr>
                </a:tc>
                <a:tc>
                  <a:txBody>
                    <a:bodyPr/>
                    <a:lstStyle/>
                    <a:p>
                      <a:pPr algn="l"/>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伴走支援メニュー</a:t>
                      </a:r>
                      <a:r>
                        <a:rPr kumimoji="1" lang="en-US" altLang="ja-JP" sz="1100" dirty="0">
                          <a:latin typeface="メイリオ" panose="020B0604030504040204" pitchFamily="50" charset="-128"/>
                          <a:ea typeface="メイリオ" panose="020B0604030504040204" pitchFamily="50" charset="-128"/>
                        </a:rPr>
                        <a:t>】</a:t>
                      </a:r>
                    </a:p>
                    <a:p>
                      <a:pPr algn="l"/>
                      <a:r>
                        <a:rPr kumimoji="1" lang="ja-JP" altLang="en-US" sz="1100" dirty="0">
                          <a:latin typeface="メイリオ" panose="020B0604030504040204" pitchFamily="50" charset="-128"/>
                          <a:ea typeface="メイリオ" panose="020B0604030504040204" pitchFamily="50" charset="-128"/>
                        </a:rPr>
                        <a:t>　カスタマーサポート向け</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AED"/>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カスタマーサポート向けの伴走支援メニューをご紹介する資料です。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をお客様が日常業務の中で定着するところまで伴走します。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お客様へのファーストコンタクトで、ご支援メニューを紹介する際にご利用ください。</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7EAED"/>
                    </a:solidFill>
                  </a:tcPr>
                </a:tc>
                <a:extLst>
                  <a:ext uri="{0D108BD9-81ED-4DB2-BD59-A6C34878D82A}">
                    <a16:rowId xmlns:a16="http://schemas.microsoft.com/office/drawing/2014/main" val="1929549064"/>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3</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伴走支援メニュー</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p>
                      <a:pPr algn="ct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p>
                      <a:pPr algn="l"/>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伴走支援メニュー</a:t>
                      </a:r>
                      <a:r>
                        <a:rPr kumimoji="1" lang="en-US" altLang="ja-JP" sz="1100" dirty="0">
                          <a:latin typeface="メイリオ" panose="020B0604030504040204" pitchFamily="50" charset="-128"/>
                          <a:ea typeface="メイリオ" panose="020B0604030504040204" pitchFamily="50" charset="-128"/>
                        </a:rPr>
                        <a:t>】</a:t>
                      </a:r>
                    </a:p>
                    <a:p>
                      <a:pPr algn="l"/>
                      <a:r>
                        <a:rPr kumimoji="1" lang="ja-JP" altLang="en-US" sz="1100" dirty="0">
                          <a:latin typeface="メイリオ" panose="020B0604030504040204" pitchFamily="50" charset="-128"/>
                          <a:ea typeface="メイリオ" panose="020B0604030504040204" pitchFamily="50" charset="-128"/>
                        </a:rPr>
                        <a:t>　製造業向け</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製造業務向けの伴走支援メニューをご紹介する資料です。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をお客様が日常業務の中で定着するところまで伴走します。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お客様へのファーストコンタクトで、ご支援メニューを紹介する際にご利用ください。</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327690192"/>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伴走支援メニュー</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PDF</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伴走支援メニュー</a:t>
                      </a:r>
                      <a:r>
                        <a:rPr kumimoji="1" lang="en-US" altLang="ja-JP" sz="1100" dirty="0">
                          <a:latin typeface="メイリオ" panose="020B0604030504040204" pitchFamily="50" charset="-128"/>
                          <a:ea typeface="メイリオ" panose="020B0604030504040204" pitchFamily="50" charset="-128"/>
                        </a:rPr>
                        <a:t>】</a:t>
                      </a:r>
                    </a:p>
                    <a:p>
                      <a:pPr algn="l"/>
                      <a:r>
                        <a:rPr kumimoji="1" lang="ja-JP" altLang="en-US" sz="1100" dirty="0">
                          <a:latin typeface="メイリオ" panose="020B0604030504040204" pitchFamily="50" charset="-128"/>
                          <a:ea typeface="メイリオ" panose="020B0604030504040204" pitchFamily="50" charset="-128"/>
                        </a:rPr>
                        <a:t>　医療機関向け</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医療機関業務向けの伴走支援メニューをご紹介する資料です。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ナレッジ</a:t>
                      </a:r>
                      <a:r>
                        <a:rPr kumimoji="1" lang="en-US" altLang="ja-JP" sz="1100" dirty="0">
                          <a:latin typeface="メイリオ" panose="020B0604030504040204" pitchFamily="50" charset="-128"/>
                          <a:ea typeface="メイリオ" panose="020B0604030504040204" pitchFamily="50" charset="-128"/>
                        </a:rPr>
                        <a:t>×AI</a:t>
                      </a:r>
                      <a:r>
                        <a:rPr kumimoji="1" lang="ja-JP" altLang="en-US" sz="1100" dirty="0">
                          <a:latin typeface="メイリオ" panose="020B0604030504040204" pitchFamily="50" charset="-128"/>
                          <a:ea typeface="メイリオ" panose="020B0604030504040204" pitchFamily="50" charset="-128"/>
                        </a:rPr>
                        <a:t>をお客様が日常業務の中で定着するところまで伴走します。</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dirty="0">
                          <a:latin typeface="メイリオ" panose="020B0604030504040204" pitchFamily="50" charset="-128"/>
                          <a:ea typeface="メイリオ" panose="020B0604030504040204" pitchFamily="50" charset="-128"/>
                        </a:rPr>
                        <a:t>お客様へのファーストコンタクトで、ご支援メニューを紹介する際にご利用ください。</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249144537"/>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5</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お客様ご説明資料</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「ナレッジ</a:t>
                      </a:r>
                      <a:r>
                        <a:rPr kumimoji="1" lang="en-US" altLang="ja-JP"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×AI</a:t>
                      </a:r>
                      <a:r>
                        <a:rPr kumimoji="1" lang="ja-JP" altLang="en-US"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rPr>
                        <a:t>」による業務革新</a:t>
                      </a:r>
                      <a:endParaRPr kumimoji="1" lang="ja-JP" altLang="ja-JP" sz="1100" b="0" i="0" u="none" strike="noStrike" kern="1200" cap="none" dirty="0">
                        <a:solidFill>
                          <a:schemeClr val="tx1"/>
                        </a:solidFill>
                        <a:effectLst/>
                        <a:latin typeface="メイリオ" panose="020B0604030504040204" pitchFamily="50" charset="-128"/>
                        <a:ea typeface="メイリオ" panose="020B0604030504040204" pitchFamily="50" charset="-128"/>
                        <a:cs typeface="+mn-cs"/>
                        <a:sym typeface="Arial"/>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の基本コンセプト「ナレッジ</a:t>
                      </a:r>
                      <a:r>
                        <a:rPr lang="en-US" altLang="ja-JP" sz="1100" dirty="0">
                          <a:latin typeface="メイリオ" panose="020B0604030504040204" pitchFamily="50" charset="-128"/>
                          <a:ea typeface="メイリオ" panose="020B0604030504040204" pitchFamily="50" charset="-128"/>
                        </a:rPr>
                        <a:t>×AI</a:t>
                      </a:r>
                      <a:r>
                        <a:rPr lang="en-US" altLang="ja-JP" sz="1100" baseline="300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」を解説する資料です。</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企業に蓄積されたナレッジを誰もが簡単に活用できるよう支援する</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サービス</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です。</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私たち</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はこれを「</a:t>
                      </a:r>
                      <a:r>
                        <a:rPr lang="ja-JP" altLang="en-US" sz="1100" dirty="0">
                          <a:latin typeface="メイリオ" panose="020B0604030504040204" pitchFamily="50" charset="-128"/>
                          <a:ea typeface="メイリオ" panose="020B0604030504040204" pitchFamily="50" charset="-128"/>
                        </a:rPr>
                        <a:t>ナレッジ</a:t>
                      </a:r>
                      <a:r>
                        <a:rPr lang="en-US" altLang="ja-JP" sz="1100" dirty="0">
                          <a:latin typeface="メイリオ" panose="020B0604030504040204" pitchFamily="50" charset="-128"/>
                          <a:ea typeface="メイリオ" panose="020B0604030504040204" pitchFamily="50" charset="-128"/>
                        </a:rPr>
                        <a:t>×AI</a:t>
                      </a:r>
                      <a:r>
                        <a:rPr lang="en-US" altLang="ja-JP" sz="1100" baseline="30000" dirty="0">
                          <a:latin typeface="メイリオ" panose="020B0604030504040204" pitchFamily="50" charset="-128"/>
                          <a:ea typeface="メイリオ" panose="020B0604030504040204" pitchFamily="50" charset="-128"/>
                        </a:rPr>
                        <a:t>®</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」というコンセプトとして提唱しています。</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提案資料に</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必要なページを、</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ナレッジ</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×AI</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のコンセプト説明時に</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ご利用ください</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131219181"/>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6</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AED"/>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お客様ご説明資料</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AED"/>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AED"/>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ja-JP" altLang="en-US" sz="1100" dirty="0">
                          <a:latin typeface="メイリオ" panose="020B0604030504040204" pitchFamily="50" charset="-128"/>
                          <a:ea typeface="メイリオ" panose="020B0604030504040204" pitchFamily="50" charset="-128"/>
                        </a:rPr>
                        <a:t>業種業務別の問題解決アプローチ</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AED"/>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ナレッジマネジメントが解決する課題</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を、</a:t>
                      </a:r>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CRM</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分野、医療分野、製造業にフォーカスした課題</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ごとに整理しています</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ja-JP" altLang="en-US" sz="1100" dirty="0">
                          <a:latin typeface="メイリオ" panose="020B0604030504040204" pitchFamily="50" charset="-128"/>
                          <a:ea typeface="メイリオ" panose="020B0604030504040204" pitchFamily="50" charset="-128"/>
                        </a:rPr>
                        <a:t>お客様の業界や部門に応じて、関連する課題をピックアップして提案資料に追加してご利用ください。</a:t>
                      </a:r>
                      <a:endParaRPr lang="en-US" altLang="ja-JP"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AED"/>
                    </a:solidFill>
                  </a:tcPr>
                </a:tc>
                <a:extLst>
                  <a:ext uri="{0D108BD9-81ED-4DB2-BD59-A6C34878D82A}">
                    <a16:rowId xmlns:a16="http://schemas.microsoft.com/office/drawing/2014/main" val="628706969"/>
                  </a:ext>
                </a:extLst>
              </a:tr>
            </a:tbl>
          </a:graphicData>
        </a:graphic>
      </p:graphicFrame>
      <p:sp>
        <p:nvSpPr>
          <p:cNvPr id="14" name="Google Shape;189;p25">
            <a:extLst>
              <a:ext uri="{FF2B5EF4-FFF2-40B4-BE49-F238E27FC236}">
                <a16:creationId xmlns:a16="http://schemas.microsoft.com/office/drawing/2014/main" id="{DEC3568D-57CB-478C-7133-B7F8FDA8A1B7}"/>
              </a:ext>
            </a:extLst>
          </p:cNvPr>
          <p:cNvSpPr txBox="1"/>
          <p:nvPr/>
        </p:nvSpPr>
        <p:spPr>
          <a:xfrm>
            <a:off x="269577" y="184374"/>
            <a:ext cx="9482093" cy="6278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3200" dirty="0">
                <a:solidFill>
                  <a:schemeClr val="dk1"/>
                </a:solidFill>
                <a:latin typeface="メイリオ" panose="020B0604030504040204" pitchFamily="50" charset="-128"/>
                <a:ea typeface="メイリオ" panose="020B0604030504040204" pitchFamily="50" charset="-128"/>
              </a:rPr>
              <a:t>資料概要（１）</a:t>
            </a:r>
            <a:endParaRPr lang="en-US" altLang="ja-JP" sz="32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3" name="テキスト ボックス 2">
            <a:extLst>
              <a:ext uri="{FF2B5EF4-FFF2-40B4-BE49-F238E27FC236}">
                <a16:creationId xmlns:a16="http://schemas.microsoft.com/office/drawing/2014/main" id="{A2A457EA-BFAE-2DF3-469F-CF3EC2961891}"/>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pic>
        <p:nvPicPr>
          <p:cNvPr id="9" name="図 8" descr="テキスト&#10;&#10;自動的に生成された説明">
            <a:extLst>
              <a:ext uri="{FF2B5EF4-FFF2-40B4-BE49-F238E27FC236}">
                <a16:creationId xmlns:a16="http://schemas.microsoft.com/office/drawing/2014/main" id="{73D91913-E7BA-605F-8ADC-CEAB35A7F6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301" y="1825110"/>
            <a:ext cx="434876" cy="513585"/>
          </a:xfrm>
          <a:prstGeom prst="rect">
            <a:avLst/>
          </a:prstGeom>
        </p:spPr>
      </p:pic>
      <p:pic>
        <p:nvPicPr>
          <p:cNvPr id="10" name="図 9" descr="ロゴ&#10;&#10;低い精度で自動的に生成された説明">
            <a:extLst>
              <a:ext uri="{FF2B5EF4-FFF2-40B4-BE49-F238E27FC236}">
                <a16:creationId xmlns:a16="http://schemas.microsoft.com/office/drawing/2014/main" id="{9F00311D-805E-D26D-54E6-37958B9FF8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3301" y="5034295"/>
            <a:ext cx="434876" cy="513586"/>
          </a:xfrm>
          <a:prstGeom prst="rect">
            <a:avLst/>
          </a:prstGeom>
        </p:spPr>
      </p:pic>
      <p:pic>
        <p:nvPicPr>
          <p:cNvPr id="11" name="図 10" descr="ロゴ&#10;&#10;低い精度で自動的に生成された説明">
            <a:extLst>
              <a:ext uri="{FF2B5EF4-FFF2-40B4-BE49-F238E27FC236}">
                <a16:creationId xmlns:a16="http://schemas.microsoft.com/office/drawing/2014/main" id="{7757BC6F-4D2E-AE17-B1A8-279AA1E32F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3301" y="5814178"/>
            <a:ext cx="434876" cy="513586"/>
          </a:xfrm>
          <a:prstGeom prst="rect">
            <a:avLst/>
          </a:prstGeom>
        </p:spPr>
      </p:pic>
      <p:pic>
        <p:nvPicPr>
          <p:cNvPr id="4" name="図 3" descr="テキスト&#10;&#10;自動的に生成された説明">
            <a:extLst>
              <a:ext uri="{FF2B5EF4-FFF2-40B4-BE49-F238E27FC236}">
                <a16:creationId xmlns:a16="http://schemas.microsoft.com/office/drawing/2014/main" id="{22EF37A7-02BB-2B14-A26B-BC092844B5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301" y="2580587"/>
            <a:ext cx="434876" cy="513585"/>
          </a:xfrm>
          <a:prstGeom prst="rect">
            <a:avLst/>
          </a:prstGeom>
        </p:spPr>
      </p:pic>
      <p:pic>
        <p:nvPicPr>
          <p:cNvPr id="5" name="図 4" descr="テキスト&#10;&#10;自動的に生成された説明">
            <a:extLst>
              <a:ext uri="{FF2B5EF4-FFF2-40B4-BE49-F238E27FC236}">
                <a16:creationId xmlns:a16="http://schemas.microsoft.com/office/drawing/2014/main" id="{E99F698C-18BB-567C-310F-677990BACB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301" y="3359831"/>
            <a:ext cx="434876" cy="513585"/>
          </a:xfrm>
          <a:prstGeom prst="rect">
            <a:avLst/>
          </a:prstGeom>
        </p:spPr>
      </p:pic>
      <p:pic>
        <p:nvPicPr>
          <p:cNvPr id="6" name="図 5" descr="テキスト&#10;&#10;自動的に生成された説明">
            <a:extLst>
              <a:ext uri="{FF2B5EF4-FFF2-40B4-BE49-F238E27FC236}">
                <a16:creationId xmlns:a16="http://schemas.microsoft.com/office/drawing/2014/main" id="{C237FE6D-6E8A-9112-8FA5-1D331F6C8C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301" y="4197063"/>
            <a:ext cx="434876" cy="513585"/>
          </a:xfrm>
          <a:prstGeom prst="rect">
            <a:avLst/>
          </a:prstGeom>
        </p:spPr>
      </p:pic>
    </p:spTree>
    <p:extLst>
      <p:ext uri="{BB962C8B-B14F-4D97-AF65-F5344CB8AC3E}">
        <p14:creationId xmlns:p14="http://schemas.microsoft.com/office/powerpoint/2010/main" val="1315020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7">
          <a:extLst>
            <a:ext uri="{FF2B5EF4-FFF2-40B4-BE49-F238E27FC236}">
              <a16:creationId xmlns:a16="http://schemas.microsoft.com/office/drawing/2014/main" id="{29C0DD08-4733-2F4A-743C-DBA1CC9C8951}"/>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8B14D6B-872B-06AE-E715-C89BEBA22F10}"/>
              </a:ext>
            </a:extLst>
          </p:cNvPr>
          <p:cNvGraphicFramePr>
            <a:graphicFrameLocks noGrp="1"/>
          </p:cNvGraphicFramePr>
          <p:nvPr>
            <p:extLst>
              <p:ext uri="{D42A27DB-BD31-4B8C-83A1-F6EECF244321}">
                <p14:modId xmlns:p14="http://schemas.microsoft.com/office/powerpoint/2010/main" val="1201643889"/>
              </p:ext>
            </p:extLst>
          </p:nvPr>
        </p:nvGraphicFramePr>
        <p:xfrm>
          <a:off x="269577" y="979890"/>
          <a:ext cx="11631104" cy="2858408"/>
        </p:xfrm>
        <a:graphic>
          <a:graphicData uri="http://schemas.openxmlformats.org/drawingml/2006/table">
            <a:tbl>
              <a:tblPr firstRow="1" bandRow="1"/>
              <a:tblGrid>
                <a:gridCol w="792605">
                  <a:extLst>
                    <a:ext uri="{9D8B030D-6E8A-4147-A177-3AD203B41FA5}">
                      <a16:colId xmlns:a16="http://schemas.microsoft.com/office/drawing/2014/main" val="279145361"/>
                    </a:ext>
                  </a:extLst>
                </a:gridCol>
                <a:gridCol w="1612971">
                  <a:extLst>
                    <a:ext uri="{9D8B030D-6E8A-4147-A177-3AD203B41FA5}">
                      <a16:colId xmlns:a16="http://schemas.microsoft.com/office/drawing/2014/main" val="797913978"/>
                    </a:ext>
                  </a:extLst>
                </a:gridCol>
                <a:gridCol w="905592">
                  <a:extLst>
                    <a:ext uri="{9D8B030D-6E8A-4147-A177-3AD203B41FA5}">
                      <a16:colId xmlns:a16="http://schemas.microsoft.com/office/drawing/2014/main" val="665443348"/>
                    </a:ext>
                  </a:extLst>
                </a:gridCol>
                <a:gridCol w="3047205">
                  <a:extLst>
                    <a:ext uri="{9D8B030D-6E8A-4147-A177-3AD203B41FA5}">
                      <a16:colId xmlns:a16="http://schemas.microsoft.com/office/drawing/2014/main" val="1108156942"/>
                    </a:ext>
                  </a:extLst>
                </a:gridCol>
                <a:gridCol w="5272731">
                  <a:extLst>
                    <a:ext uri="{9D8B030D-6E8A-4147-A177-3AD203B41FA5}">
                      <a16:colId xmlns:a16="http://schemas.microsoft.com/office/drawing/2014/main" val="2648627603"/>
                    </a:ext>
                  </a:extLst>
                </a:gridCol>
              </a:tblGrid>
              <a:tr h="631434">
                <a:tc>
                  <a:txBody>
                    <a:bodyPr/>
                    <a:lstStyle/>
                    <a:p>
                      <a:pPr algn="ctr"/>
                      <a:r>
                        <a:rPr kumimoji="1" lang="en-US" altLang="ja-JP" sz="1400" b="1" dirty="0">
                          <a:solidFill>
                            <a:schemeClr val="bg1"/>
                          </a:solidFill>
                          <a:latin typeface="メイリオ" panose="020B0604030504040204" pitchFamily="50" charset="-128"/>
                          <a:ea typeface="メイリオ" panose="020B0604030504040204" pitchFamily="50" charset="-128"/>
                        </a:rPr>
                        <a:t>No.</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種類</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形式</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資料名</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游ゴシック" panose="02110004020202020204"/>
                          <a:sym typeface="Arial"/>
                        </a:defRPr>
                      </a:lvl9pPr>
                    </a:lstStyle>
                    <a:p>
                      <a:pPr algn="ctr"/>
                      <a:r>
                        <a:rPr kumimoji="1" lang="ja-JP" altLang="en-US" sz="1400" dirty="0">
                          <a:latin typeface="メイリオ" panose="020B0604030504040204" pitchFamily="50" charset="-128"/>
                          <a:ea typeface="メイリオ" panose="020B0604030504040204" pitchFamily="50" charset="-128"/>
                        </a:rPr>
                        <a:t>概要</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2328783831"/>
                  </a:ext>
                </a:extLst>
              </a:tr>
              <a:tr h="648667">
                <a:tc>
                  <a:txBody>
                    <a:bodyPr/>
                    <a:lstStyle/>
                    <a:p>
                      <a:pPr algn="ctr"/>
                      <a:r>
                        <a:rPr kumimoji="1" lang="en-US" altLang="ja-JP" sz="1100" dirty="0">
                          <a:latin typeface="メイリオ" panose="020B0604030504040204" pitchFamily="50" charset="-128"/>
                          <a:ea typeface="メイリオ" panose="020B0604030504040204" pitchFamily="50" charset="-128"/>
                        </a:rPr>
                        <a:t>7</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事例資料</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活用シーン</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の活用シーンを具体例として紹介する資料です。インデックスを活用して、該当する業種や部門に合わせた資料をご利用いただけます。</a:t>
                      </a:r>
                      <a:endParaRPr lang="en-US" altLang="ja-JP" sz="1100" dirty="0">
                        <a:latin typeface="メイリオ" panose="020B0604030504040204" pitchFamily="50" charset="-128"/>
                        <a:ea typeface="メイリオ" panose="020B0604030504040204" pitchFamily="50" charset="-128"/>
                      </a:endParaRPr>
                    </a:p>
                    <a:p>
                      <a:pPr algn="l"/>
                      <a:r>
                        <a:rPr lang="ja-JP" altLang="en-US" sz="1100" dirty="0">
                          <a:latin typeface="メイリオ" panose="020B0604030504040204" pitchFamily="50" charset="-128"/>
                          <a:ea typeface="メイリオ" panose="020B0604030504040204" pitchFamily="50" charset="-128"/>
                        </a:rPr>
                        <a:t>提案内容に応じたページを挿入し、実際の活用イメージを伝える際にご利用ください。</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457632729"/>
                  </a:ext>
                </a:extLst>
              </a:tr>
              <a:tr h="648667">
                <a:tc>
                  <a:txBody>
                    <a:bodyPr/>
                    <a:lstStyle/>
                    <a:p>
                      <a:pPr algn="ctr"/>
                      <a:r>
                        <a:rPr kumimoji="1" lang="en-US" altLang="ja-JP" sz="1100" dirty="0">
                          <a:latin typeface="メイリオ" panose="020B0604030504040204" pitchFamily="50" charset="-128"/>
                          <a:ea typeface="メイリオ" panose="020B0604030504040204" pitchFamily="50" charset="-128"/>
                        </a:rPr>
                        <a:t>8</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ja-JP" altLang="en-US" sz="1100" dirty="0">
                          <a:latin typeface="メイリオ" panose="020B0604030504040204" pitchFamily="50" charset="-128"/>
                          <a:ea typeface="メイリオ" panose="020B0604030504040204" pitchFamily="50" charset="-128"/>
                        </a:rPr>
                        <a:t>動画リンク集</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PDF</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a:latin typeface="メイリオ" panose="020B0604030504040204" pitchFamily="50" charset="-128"/>
                          <a:ea typeface="メイリオ" panose="020B0604030504040204" pitchFamily="50" charset="-128"/>
                        </a:rPr>
                        <a:t>SolutionDesk</a:t>
                      </a:r>
                      <a:r>
                        <a:rPr kumimoji="1" lang="ja-JP" altLang="en-US" sz="1100" dirty="0">
                          <a:latin typeface="メイリオ" panose="020B0604030504040204" pitchFamily="50" charset="-128"/>
                          <a:ea typeface="メイリオ" panose="020B0604030504040204" pitchFamily="50" charset="-128"/>
                        </a:rPr>
                        <a:t>動画リンク集</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lang="en-US" altLang="ja-JP" sz="1100" dirty="0">
                          <a:latin typeface="メイリオ" panose="020B0604030504040204" pitchFamily="50" charset="-128"/>
                          <a:ea typeface="メイリオ" panose="020B0604030504040204" pitchFamily="50" charset="-128"/>
                        </a:rPr>
                        <a:t>SolutionDesk</a:t>
                      </a:r>
                      <a:r>
                        <a:rPr lang="ja-JP" altLang="en-US" sz="1100" dirty="0">
                          <a:latin typeface="メイリオ" panose="020B0604030504040204" pitchFamily="50" charset="-128"/>
                          <a:ea typeface="メイリオ" panose="020B0604030504040204" pitchFamily="50" charset="-128"/>
                        </a:rPr>
                        <a:t>の機能を分かりやすく示す動画のリンクをまとめた資料です。</a:t>
                      </a:r>
                      <a:endParaRPr lang="en-US" altLang="ja-JP" sz="1100" dirty="0">
                        <a:latin typeface="メイリオ" panose="020B0604030504040204" pitchFamily="50" charset="-128"/>
                        <a:ea typeface="メイリオ" panose="020B0604030504040204" pitchFamily="50" charset="-128"/>
                      </a:endParaRPr>
                    </a:p>
                    <a:p>
                      <a:pPr algn="l"/>
                      <a:r>
                        <a:rPr lang="ja-JP" altLang="en-US" sz="1100" dirty="0">
                          <a:latin typeface="メイリオ" panose="020B0604030504040204" pitchFamily="50" charset="-128"/>
                          <a:ea typeface="メイリオ" panose="020B0604030504040204" pitchFamily="50" charset="-128"/>
                        </a:rPr>
                        <a:t>提案時やアフターフォローとして、お客様にリンクを共有してください。</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2395257310"/>
                  </a:ext>
                </a:extLst>
              </a:tr>
              <a:tr h="6486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9</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価格表</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ctr"/>
                      <a:r>
                        <a:rPr kumimoji="1" lang="en-US" altLang="ja-JP" sz="1100" dirty="0">
                          <a:latin typeface="メイリオ" panose="020B0604030504040204" pitchFamily="50" charset="-128"/>
                          <a:ea typeface="メイリオ" panose="020B0604030504040204" pitchFamily="50" charset="-128"/>
                        </a:rPr>
                        <a:t>PPT</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dirty="0" err="1">
                          <a:latin typeface="メイリオ" panose="020B0604030504040204" pitchFamily="50" charset="-128"/>
                          <a:ea typeface="メイリオ" panose="020B0604030504040204" pitchFamily="50" charset="-128"/>
                        </a:rPr>
                        <a:t>SolutionDesk</a:t>
                      </a:r>
                      <a:r>
                        <a:rPr kumimoji="1" lang="ja-JP" altLang="en-US" sz="1100">
                          <a:latin typeface="メイリオ" panose="020B0604030504040204" pitchFamily="50" charset="-128"/>
                          <a:ea typeface="メイリオ" panose="020B0604030504040204" pitchFamily="50" charset="-128"/>
                        </a:rPr>
                        <a:t>価格体系と導入例</a:t>
                      </a:r>
                      <a:endParaRPr kumimoji="1" lang="ja-JP" altLang="en-US" sz="1100" dirty="0">
                        <a:latin typeface="メイリオ" panose="020B0604030504040204" pitchFamily="50" charset="-128"/>
                        <a:ea typeface="メイリオ" panose="020B0604030504040204" pitchFamily="50" charset="-128"/>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游ゴシック" panose="02110004020202020204"/>
                          <a:sym typeface="Arial"/>
                        </a:defRPr>
                      </a:lvl9pPr>
                    </a:lstStyle>
                    <a:p>
                      <a:pPr algn="l"/>
                      <a:r>
                        <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SolutionDesk</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の価格</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情報をまとめた</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資料です。</a:t>
                      </a:r>
                      <a:endParaRPr kumimoji="1" lang="en-US"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endParaRPr>
                    </a:p>
                    <a:p>
                      <a:pPr algn="l"/>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お客様へ価格感を</a:t>
                      </a:r>
                      <a:r>
                        <a:rPr kumimoji="1" lang="ja-JP" altLang="en-US"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共有</a:t>
                      </a:r>
                      <a:r>
                        <a:rPr kumimoji="1" lang="ja-JP" altLang="ja-JP" sz="1100" b="0" i="0" u="none" strike="noStrike" kern="1200" cap="none" dirty="0">
                          <a:solidFill>
                            <a:schemeClr val="dk1"/>
                          </a:solidFill>
                          <a:effectLst/>
                          <a:latin typeface="メイリオ" panose="020B0604030504040204" pitchFamily="50" charset="-128"/>
                          <a:ea typeface="メイリオ" panose="020B0604030504040204" pitchFamily="50" charset="-128"/>
                          <a:cs typeface="+mn-cs"/>
                          <a:sym typeface="Arial"/>
                        </a:rPr>
                        <a:t>する際にご利用ください。</a:t>
                      </a:r>
                      <a:endParaRPr kumimoji="1" lang="ja-JP" altLang="en-US" sz="1100" dirty="0">
                        <a:latin typeface="メイリオ" panose="020B0604030504040204" pitchFamily="50" charset="-128"/>
                        <a:ea typeface="メイリオ" panose="020B0604030504040204" pitchFamily="50" charset="-12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198437976"/>
                  </a:ext>
                </a:extLst>
              </a:tr>
            </a:tbl>
          </a:graphicData>
        </a:graphic>
      </p:graphicFrame>
      <p:sp>
        <p:nvSpPr>
          <p:cNvPr id="14" name="Google Shape;189;p25">
            <a:extLst>
              <a:ext uri="{FF2B5EF4-FFF2-40B4-BE49-F238E27FC236}">
                <a16:creationId xmlns:a16="http://schemas.microsoft.com/office/drawing/2014/main" id="{D8EE8A7B-1681-C451-B3E1-CAAD57DEBFFB}"/>
              </a:ext>
            </a:extLst>
          </p:cNvPr>
          <p:cNvSpPr txBox="1"/>
          <p:nvPr/>
        </p:nvSpPr>
        <p:spPr>
          <a:xfrm>
            <a:off x="269577" y="184374"/>
            <a:ext cx="9482093" cy="6278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ja-JP" altLang="en-US" sz="3200" dirty="0">
                <a:solidFill>
                  <a:schemeClr val="dk1"/>
                </a:solidFill>
                <a:latin typeface="メイリオ" panose="020B0604030504040204" pitchFamily="50" charset="-128"/>
                <a:ea typeface="メイリオ" panose="020B0604030504040204" pitchFamily="50" charset="-128"/>
              </a:rPr>
              <a:t>資料概要（２）</a:t>
            </a:r>
            <a:endParaRPr lang="en-US" altLang="ja-JP" sz="32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
        <p:nvSpPr>
          <p:cNvPr id="3" name="テキスト ボックス 2">
            <a:extLst>
              <a:ext uri="{FF2B5EF4-FFF2-40B4-BE49-F238E27FC236}">
                <a16:creationId xmlns:a16="http://schemas.microsoft.com/office/drawing/2014/main" id="{E068EA44-56A5-586D-4A9E-62960B0D6B40}"/>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pic>
        <p:nvPicPr>
          <p:cNvPr id="10" name="図 9" descr="ロゴ&#10;&#10;低い精度で自動的に生成された説明">
            <a:extLst>
              <a:ext uri="{FF2B5EF4-FFF2-40B4-BE49-F238E27FC236}">
                <a16:creationId xmlns:a16="http://schemas.microsoft.com/office/drawing/2014/main" id="{E02CE4FC-F3D7-B2C8-A6E3-4226B16DA3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2537" y="1854986"/>
            <a:ext cx="434876" cy="513586"/>
          </a:xfrm>
          <a:prstGeom prst="rect">
            <a:avLst/>
          </a:prstGeom>
        </p:spPr>
      </p:pic>
      <p:pic>
        <p:nvPicPr>
          <p:cNvPr id="11" name="図 10" descr="ロゴ&#10;&#10;低い精度で自動的に生成された説明">
            <a:extLst>
              <a:ext uri="{FF2B5EF4-FFF2-40B4-BE49-F238E27FC236}">
                <a16:creationId xmlns:a16="http://schemas.microsoft.com/office/drawing/2014/main" id="{D052AFD8-8847-C706-C36E-3DF73C5D3E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0996" y="3275733"/>
            <a:ext cx="434876" cy="513586"/>
          </a:xfrm>
          <a:prstGeom prst="rect">
            <a:avLst/>
          </a:prstGeom>
        </p:spPr>
      </p:pic>
      <p:pic>
        <p:nvPicPr>
          <p:cNvPr id="13" name="図 12" descr="テキスト&#10;&#10;自動的に生成された説明">
            <a:extLst>
              <a:ext uri="{FF2B5EF4-FFF2-40B4-BE49-F238E27FC236}">
                <a16:creationId xmlns:a16="http://schemas.microsoft.com/office/drawing/2014/main" id="{475ADCD0-22D1-AA1D-6ACD-F3375A5D0F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2148" y="2565360"/>
            <a:ext cx="434876" cy="513585"/>
          </a:xfrm>
          <a:prstGeom prst="rect">
            <a:avLst/>
          </a:prstGeom>
        </p:spPr>
      </p:pic>
    </p:spTree>
    <p:extLst>
      <p:ext uri="{BB962C8B-B14F-4D97-AF65-F5344CB8AC3E}">
        <p14:creationId xmlns:p14="http://schemas.microsoft.com/office/powerpoint/2010/main" val="778686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949912A-FD91-E71E-12F1-1C979A4EFE72}"/>
            </a:ext>
          </a:extLst>
        </p:cNvPr>
        <p:cNvGrpSpPr/>
        <p:nvPr/>
      </p:nvGrpSpPr>
      <p:grpSpPr>
        <a:xfrm>
          <a:off x="0" y="0"/>
          <a:ext cx="0" cy="0"/>
          <a:chOff x="0" y="0"/>
          <a:chExt cx="0" cy="0"/>
        </a:xfrm>
      </p:grpSpPr>
      <p:sp>
        <p:nvSpPr>
          <p:cNvPr id="2" name="コンテンツ プレースホルダー 2">
            <a:extLst>
              <a:ext uri="{FF2B5EF4-FFF2-40B4-BE49-F238E27FC236}">
                <a16:creationId xmlns:a16="http://schemas.microsoft.com/office/drawing/2014/main" id="{AD36598B-AEAC-B992-9630-5281A3CE49D4}"/>
              </a:ext>
            </a:extLst>
          </p:cNvPr>
          <p:cNvSpPr txBox="1">
            <a:spLocks/>
          </p:cNvSpPr>
          <p:nvPr/>
        </p:nvSpPr>
        <p:spPr>
          <a:xfrm>
            <a:off x="633869" y="1653952"/>
            <a:ext cx="4356798" cy="236831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ct val="0"/>
              </a:spcBef>
              <a:spcAft>
                <a:spcPts val="600"/>
              </a:spcAft>
              <a:buNone/>
            </a:pPr>
            <a:r>
              <a:rPr lang="ja-JP" altLang="en-US" sz="2000" kern="1200" dirty="0">
                <a:solidFill>
                  <a:schemeClr val="tx1"/>
                </a:solidFill>
                <a:latin typeface="メイリオ" panose="020B0604030504040204" pitchFamily="50" charset="-128"/>
                <a:ea typeface="メイリオ" panose="020B0604030504040204" pitchFamily="50" charset="-128"/>
                <a:cs typeface="+mj-cs"/>
              </a:rPr>
              <a:t>本資料をご活用いただき、</a:t>
            </a:r>
            <a:r>
              <a:rPr lang="en-US" altLang="ja-JP" sz="2000" kern="1200" dirty="0">
                <a:solidFill>
                  <a:schemeClr val="tx1"/>
                </a:solidFill>
                <a:latin typeface="メイリオ" panose="020B0604030504040204" pitchFamily="50" charset="-128"/>
                <a:ea typeface="メイリオ" panose="020B0604030504040204" pitchFamily="50" charset="-128"/>
                <a:cs typeface="+mj-cs"/>
              </a:rPr>
              <a:t>SolutionDesk</a:t>
            </a:r>
            <a:r>
              <a:rPr lang="ja-JP" altLang="en-US" sz="2000" kern="1200" dirty="0">
                <a:solidFill>
                  <a:schemeClr val="tx1"/>
                </a:solidFill>
                <a:latin typeface="メイリオ" panose="020B0604030504040204" pitchFamily="50" charset="-128"/>
                <a:ea typeface="メイリオ" panose="020B0604030504040204" pitchFamily="50" charset="-128"/>
                <a:cs typeface="+mj-cs"/>
              </a:rPr>
              <a:t>の魅力をより多くのお客様にお届けできれば幸いです。</a:t>
            </a:r>
            <a:endParaRPr lang="en-US" altLang="ja-JP" sz="2000" kern="1200" dirty="0">
              <a:solidFill>
                <a:schemeClr val="tx1"/>
              </a:solidFill>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endParaRPr lang="en-US" altLang="ja-JP" sz="2000" dirty="0">
              <a:latin typeface="メイリオ" panose="020B0604030504040204" pitchFamily="50" charset="-128"/>
              <a:ea typeface="メイリオ" panose="020B0604030504040204" pitchFamily="50" charset="-128"/>
              <a:cs typeface="+mj-cs"/>
            </a:endParaRPr>
          </a:p>
          <a:p>
            <a:pPr marL="0" indent="0">
              <a:spcBef>
                <a:spcPct val="0"/>
              </a:spcBef>
              <a:spcAft>
                <a:spcPts val="600"/>
              </a:spcAft>
              <a:buNone/>
            </a:pPr>
            <a:r>
              <a:rPr lang="ja-JP" altLang="en-US" sz="2000" kern="1200" dirty="0">
                <a:solidFill>
                  <a:schemeClr val="tx1"/>
                </a:solidFill>
                <a:latin typeface="メイリオ" panose="020B0604030504040204" pitchFamily="50" charset="-128"/>
                <a:ea typeface="メイリオ" panose="020B0604030504040204" pitchFamily="50" charset="-128"/>
                <a:cs typeface="+mj-cs"/>
              </a:rPr>
              <a:t>資料内容やご提案活動についてのご意見やご質問がございましたら、</a:t>
            </a:r>
            <a:br>
              <a:rPr lang="en-US" altLang="ja-JP" sz="2000" dirty="0">
                <a:latin typeface="メイリオ" panose="020B0604030504040204" pitchFamily="50" charset="-128"/>
                <a:ea typeface="メイリオ" panose="020B0604030504040204" pitchFamily="50" charset="-128"/>
                <a:cs typeface="+mj-cs"/>
              </a:rPr>
            </a:br>
            <a:r>
              <a:rPr lang="ja-JP" altLang="en-US" sz="2000" kern="1200" dirty="0">
                <a:solidFill>
                  <a:schemeClr val="tx1"/>
                </a:solidFill>
                <a:latin typeface="メイリオ" panose="020B0604030504040204" pitchFamily="50" charset="-128"/>
                <a:ea typeface="メイリオ" panose="020B0604030504040204" pitchFamily="50" charset="-128"/>
                <a:cs typeface="+mj-cs"/>
              </a:rPr>
              <a:t>お気軽にお知らせください。</a:t>
            </a:r>
          </a:p>
        </p:txBody>
      </p:sp>
      <p:pic>
        <p:nvPicPr>
          <p:cNvPr id="4" name="図 3" descr="ロゴ が含まれている画像&#10;&#10;自動的に生成された説明">
            <a:extLst>
              <a:ext uri="{FF2B5EF4-FFF2-40B4-BE49-F238E27FC236}">
                <a16:creationId xmlns:a16="http://schemas.microsoft.com/office/drawing/2014/main" id="{41E15AAC-C383-1F75-559A-B7C135FC5F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300" y="4656707"/>
            <a:ext cx="3648941" cy="547341"/>
          </a:xfrm>
          <a:prstGeom prst="rect">
            <a:avLst/>
          </a:prstGeom>
        </p:spPr>
      </p:pic>
      <p:grpSp>
        <p:nvGrpSpPr>
          <p:cNvPr id="11" name="Group 10">
            <a:extLst>
              <a:ext uri="{FF2B5EF4-FFF2-40B4-BE49-F238E27FC236}">
                <a16:creationId xmlns:a16="http://schemas.microsoft.com/office/drawing/2014/main" id="{7D2D829D-2830-5F07-E40B-C351944AB1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2" name="Rectangle 11">
              <a:extLst>
                <a:ext uri="{FF2B5EF4-FFF2-40B4-BE49-F238E27FC236}">
                  <a16:creationId xmlns:a16="http://schemas.microsoft.com/office/drawing/2014/main" id="{521FC5EF-435E-F74E-11C5-A935C70665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CF3CE81-94AA-585B-379D-CB757AFCC4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6" name="コンテンツ プレースホルダー 2">
            <a:extLst>
              <a:ext uri="{FF2B5EF4-FFF2-40B4-BE49-F238E27FC236}">
                <a16:creationId xmlns:a16="http://schemas.microsoft.com/office/drawing/2014/main" id="{DBAB8BD3-F444-05D6-5853-55B624FAC0F8}"/>
              </a:ext>
            </a:extLst>
          </p:cNvPr>
          <p:cNvGraphicFramePr>
            <a:graphicFrameLocks noGrp="1"/>
          </p:cNvGraphicFramePr>
          <p:nvPr>
            <p:ph idx="1"/>
            <p:extLst>
              <p:ext uri="{D42A27DB-BD31-4B8C-83A1-F6EECF244321}">
                <p14:modId xmlns:p14="http://schemas.microsoft.com/office/powerpoint/2010/main" val="110209302"/>
              </p:ext>
            </p:extLst>
          </p:nvPr>
        </p:nvGraphicFramePr>
        <p:xfrm>
          <a:off x="5348086" y="1035844"/>
          <a:ext cx="5002545" cy="40640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BF76EC28-380A-3129-7A48-80C22BC87B73}"/>
              </a:ext>
            </a:extLst>
          </p:cNvPr>
          <p:cNvSpPr txBox="1"/>
          <p:nvPr/>
        </p:nvSpPr>
        <p:spPr>
          <a:xfrm>
            <a:off x="-338" y="6592822"/>
            <a:ext cx="6094638" cy="261610"/>
          </a:xfrm>
          <a:prstGeom prst="rect">
            <a:avLst/>
          </a:prstGeom>
          <a:noFill/>
        </p:spPr>
        <p:txBody>
          <a:bodyPr wrap="square">
            <a:spAutoFit/>
          </a:bodyPr>
          <a:lstStyle/>
          <a:p>
            <a:pPr marL="0" marR="0" lvl="0" indent="0" algn="l" rtl="0">
              <a:lnSpc>
                <a:spcPct val="100000"/>
              </a:lnSpc>
              <a:spcBef>
                <a:spcPts val="0"/>
              </a:spcBef>
              <a:spcAft>
                <a:spcPts val="0"/>
              </a:spcAft>
              <a:buNone/>
            </a:pPr>
            <a:r>
              <a:rPr lang="en-US" altLang="ja-JP" sz="1100" b="0" i="0" dirty="0">
                <a:solidFill>
                  <a:srgbClr val="444746"/>
                </a:solidFill>
                <a:effectLst/>
                <a:latin typeface="Google Sans"/>
              </a:rPr>
              <a:t>© Accela Technology Corp.</a:t>
            </a:r>
            <a:endParaRPr lang="en-US" altLang="ja-JP" sz="1100" dirty="0"/>
          </a:p>
        </p:txBody>
      </p:sp>
    </p:spTree>
    <p:extLst>
      <p:ext uri="{BB962C8B-B14F-4D97-AF65-F5344CB8AC3E}">
        <p14:creationId xmlns:p14="http://schemas.microsoft.com/office/powerpoint/2010/main" val="16150798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979</TotalTime>
  <Words>741</Words>
  <Application>Microsoft Office PowerPoint</Application>
  <PresentationFormat>ワイド画面</PresentationFormat>
  <Paragraphs>85</Paragraphs>
  <Slides>4</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Google Sans</vt:lpstr>
      <vt:lpstr>メイリオ</vt: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敦子 田中</dc:creator>
  <cp:lastModifiedBy>俊行 藤原</cp:lastModifiedBy>
  <cp:revision>16</cp:revision>
  <dcterms:created xsi:type="dcterms:W3CDTF">2024-12-11T07:51:59Z</dcterms:created>
  <dcterms:modified xsi:type="dcterms:W3CDTF">2025-06-24T01:29:10Z</dcterms:modified>
</cp:coreProperties>
</file>