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5" r:id="rId1"/>
    <p:sldMasterId id="2147483666" r:id="rId2"/>
    <p:sldMasterId id="2147483672" r:id="rId3"/>
  </p:sldMasterIdLst>
  <p:notesMasterIdLst>
    <p:notesMasterId r:id="rId16"/>
  </p:notesMasterIdLst>
  <p:sldIdLst>
    <p:sldId id="1384" r:id="rId4"/>
    <p:sldId id="280" r:id="rId5"/>
    <p:sldId id="1344" r:id="rId6"/>
    <p:sldId id="1367" r:id="rId7"/>
    <p:sldId id="1364" r:id="rId8"/>
    <p:sldId id="1383" r:id="rId9"/>
    <p:sldId id="1373" r:id="rId10"/>
    <p:sldId id="262" r:id="rId11"/>
    <p:sldId id="263" r:id="rId12"/>
    <p:sldId id="264" r:id="rId13"/>
    <p:sldId id="265" r:id="rId14"/>
    <p:sldId id="266" r:id="rId15"/>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既定のセクション" id="{41AF486B-5773-4843-9930-19F5743B2196}">
          <p14:sldIdLst>
            <p14:sldId id="1384"/>
          </p14:sldIdLst>
        </p14:section>
        <p14:section name="ナレッジマネジメントが解決する課題（全業種）" id="{25E1DB8A-C943-4469-8853-3D832F006246}">
          <p14:sldIdLst>
            <p14:sldId id="280"/>
          </p14:sldIdLst>
        </p14:section>
        <p14:section name="CRM分野の課題" id="{55218DBF-8A8C-44A4-92AC-0375E7C2E9BB}">
          <p14:sldIdLst>
            <p14:sldId id="1344"/>
            <p14:sldId id="1367"/>
            <p14:sldId id="1364"/>
          </p14:sldIdLst>
        </p14:section>
        <p14:section name="医療分野の課題" id="{E52AA833-51E2-4FC8-B005-AFA94F3010F9}">
          <p14:sldIdLst>
            <p14:sldId id="1383"/>
            <p14:sldId id="1373"/>
          </p14:sldIdLst>
        </p14:section>
        <p14:section name="製造業の課題" id="{89119865-8A9A-45B9-AE07-51C0ABAC16A5}">
          <p14:sldIdLst>
            <p14:sldId id="262"/>
            <p14:sldId id="263"/>
            <p14:sldId id="264"/>
            <p14:sldId id="265"/>
            <p14:sldId id="26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進藤達也" initials="" lastIdx="8" clrIdx="0"/>
  <p:cmAuthor id="7" name="萩原純一" initials="" lastIdx="7" clrIdx="7"/>
  <p:cmAuthor id="1" name="田中敦子" initials="" lastIdx="4" clrIdx="1"/>
  <p:cmAuthor id="2" name="田中直樹" initials="" lastIdx="15" clrIdx="2"/>
  <p:cmAuthor id="3" name="太宰かおる" initials="" lastIdx="3" clrIdx="3"/>
  <p:cmAuthor id="4" name="庄子るみ子" initials="" lastIdx="6" clrIdx="4"/>
  <p:cmAuthor id="5" name="緑川真紀子" initials="" lastIdx="3" clrIdx="5"/>
  <p:cmAuthor id="6" name="舛屋麻美" initials=""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65FF"/>
    <a:srgbClr val="E0EBF6"/>
    <a:srgbClr val="3B75B2"/>
    <a:srgbClr val="FF9900"/>
    <a:srgbClr val="E9F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34D65D-F5F5-48DF-B720-A5986A6816E0}" v="9" dt="2024-10-24T04:24:51.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74" autoAdjust="0"/>
    <p:restoredTop sz="93447" autoAdjust="0"/>
  </p:normalViewPr>
  <p:slideViewPr>
    <p:cSldViewPr snapToGrid="0">
      <p:cViewPr varScale="1">
        <p:scale>
          <a:sx n="110" d="100"/>
          <a:sy n="110" d="100"/>
        </p:scale>
        <p:origin x="76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美早紀" userId="7a1a8718-16e4-45db-a6d2-c7e4cfc6d764" providerId="ADAL" clId="{5034D65D-F5F5-48DF-B720-A5986A6816E0}"/>
    <pc:docChg chg="custSel modSld modMainMaster">
      <pc:chgData name="村上 美早紀" userId="7a1a8718-16e4-45db-a6d2-c7e4cfc6d764" providerId="ADAL" clId="{5034D65D-F5F5-48DF-B720-A5986A6816E0}" dt="2024-10-24T04:25:28.481" v="24" actId="255"/>
      <pc:docMkLst>
        <pc:docMk/>
      </pc:docMkLst>
      <pc:sldChg chg="addSp delSp modSp mod">
        <pc:chgData name="村上 美早紀" userId="7a1a8718-16e4-45db-a6d2-c7e4cfc6d764" providerId="ADAL" clId="{5034D65D-F5F5-48DF-B720-A5986A6816E0}" dt="2024-10-24T04:23:07.556" v="11" actId="21"/>
        <pc:sldMkLst>
          <pc:docMk/>
          <pc:sldMk cId="0" sldId="257"/>
        </pc:sldMkLst>
        <pc:picChg chg="add del mod">
          <ac:chgData name="村上 美早紀" userId="7a1a8718-16e4-45db-a6d2-c7e4cfc6d764" providerId="ADAL" clId="{5034D65D-F5F5-48DF-B720-A5986A6816E0}" dt="2024-10-24T04:23:07.556" v="11" actId="21"/>
          <ac:picMkLst>
            <pc:docMk/>
            <pc:sldMk cId="0" sldId="257"/>
            <ac:picMk id="3" creationId="{E8E6049B-B310-6865-691E-19E8886F8C84}"/>
          </ac:picMkLst>
        </pc:picChg>
      </pc:sldChg>
      <pc:sldChg chg="modSp mod">
        <pc:chgData name="村上 美早紀" userId="7a1a8718-16e4-45db-a6d2-c7e4cfc6d764" providerId="ADAL" clId="{5034D65D-F5F5-48DF-B720-A5986A6816E0}" dt="2024-10-24T04:25:13.916" v="23" actId="255"/>
        <pc:sldMkLst>
          <pc:docMk/>
          <pc:sldMk cId="1922376844" sldId="1335"/>
        </pc:sldMkLst>
        <pc:spChg chg="mod">
          <ac:chgData name="村上 美早紀" userId="7a1a8718-16e4-45db-a6d2-c7e4cfc6d764" providerId="ADAL" clId="{5034D65D-F5F5-48DF-B720-A5986A6816E0}" dt="2024-10-24T04:25:13.916" v="23" actId="255"/>
          <ac:spMkLst>
            <pc:docMk/>
            <pc:sldMk cId="1922376844" sldId="1335"/>
            <ac:spMk id="181" creationId="{5F81154C-858B-93DE-13FF-014956A7F73F}"/>
          </ac:spMkLst>
        </pc:spChg>
      </pc:sldChg>
      <pc:sldChg chg="modSp mod">
        <pc:chgData name="村上 美早紀" userId="7a1a8718-16e4-45db-a6d2-c7e4cfc6d764" providerId="ADAL" clId="{5034D65D-F5F5-48DF-B720-A5986A6816E0}" dt="2024-10-24T04:25:28.481" v="24" actId="255"/>
        <pc:sldMkLst>
          <pc:docMk/>
          <pc:sldMk cId="1991539980" sldId="1376"/>
        </pc:sldMkLst>
        <pc:spChg chg="mod">
          <ac:chgData name="村上 美早紀" userId="7a1a8718-16e4-45db-a6d2-c7e4cfc6d764" providerId="ADAL" clId="{5034D65D-F5F5-48DF-B720-A5986A6816E0}" dt="2024-10-24T04:25:28.481" v="24" actId="255"/>
          <ac:spMkLst>
            <pc:docMk/>
            <pc:sldMk cId="1991539980" sldId="1376"/>
            <ac:spMk id="37" creationId="{00000000-0000-0000-0000-000000000000}"/>
          </ac:spMkLst>
        </pc:spChg>
      </pc:sldChg>
      <pc:sldMasterChg chg="modSldLayout">
        <pc:chgData name="村上 美早紀" userId="7a1a8718-16e4-45db-a6d2-c7e4cfc6d764" providerId="ADAL" clId="{5034D65D-F5F5-48DF-B720-A5986A6816E0}" dt="2024-10-24T04:23:35.371" v="17"/>
        <pc:sldMasterMkLst>
          <pc:docMk/>
          <pc:sldMasterMk cId="0" sldId="2147483665"/>
        </pc:sldMasterMkLst>
        <pc:sldLayoutChg chg="addSp delSp modSp mod">
          <pc:chgData name="村上 美早紀" userId="7a1a8718-16e4-45db-a6d2-c7e4cfc6d764" providerId="ADAL" clId="{5034D65D-F5F5-48DF-B720-A5986A6816E0}" dt="2024-10-24T04:23:35.371" v="17"/>
          <pc:sldLayoutMkLst>
            <pc:docMk/>
            <pc:sldMasterMk cId="0" sldId="2147483665"/>
            <pc:sldLayoutMk cId="0" sldId="2147483649"/>
          </pc:sldLayoutMkLst>
          <pc:grpChg chg="del">
            <ac:chgData name="村上 美早紀" userId="7a1a8718-16e4-45db-a6d2-c7e4cfc6d764" providerId="ADAL" clId="{5034D65D-F5F5-48DF-B720-A5986A6816E0}" dt="2024-10-24T04:23:35.055" v="16" actId="478"/>
            <ac:grpSpMkLst>
              <pc:docMk/>
              <pc:sldMasterMk cId="0" sldId="2147483665"/>
              <pc:sldLayoutMk cId="0" sldId="2147483649"/>
              <ac:grpSpMk id="25" creationId="{00000000-0000-0000-0000-000000000000}"/>
            </ac:grpSpMkLst>
          </pc:grpChg>
          <pc:picChg chg="add mod">
            <ac:chgData name="村上 美早紀" userId="7a1a8718-16e4-45db-a6d2-c7e4cfc6d764" providerId="ADAL" clId="{5034D65D-F5F5-48DF-B720-A5986A6816E0}" dt="2024-10-24T04:23:35.371" v="17"/>
            <ac:picMkLst>
              <pc:docMk/>
              <pc:sldMasterMk cId="0" sldId="2147483665"/>
              <pc:sldLayoutMk cId="0" sldId="2147483649"/>
              <ac:picMk id="2" creationId="{4299460E-7768-7BC5-1A56-C0A1ABB72AD9}"/>
            </ac:picMkLst>
          </pc:picChg>
        </pc:sldLayoutChg>
      </pc:sldMasterChg>
      <pc:sldMasterChg chg="modSldLayout">
        <pc:chgData name="村上 美早紀" userId="7a1a8718-16e4-45db-a6d2-c7e4cfc6d764" providerId="ADAL" clId="{5034D65D-F5F5-48DF-B720-A5986A6816E0}" dt="2024-10-24T04:23:11.432" v="12"/>
        <pc:sldMasterMkLst>
          <pc:docMk/>
          <pc:sldMasterMk cId="0" sldId="2147483666"/>
        </pc:sldMasterMkLst>
        <pc:sldLayoutChg chg="addSp delSp modSp mod">
          <pc:chgData name="村上 美早紀" userId="7a1a8718-16e4-45db-a6d2-c7e4cfc6d764" providerId="ADAL" clId="{5034D65D-F5F5-48DF-B720-A5986A6816E0}" dt="2024-10-24T04:23:11.432" v="12"/>
          <pc:sldLayoutMkLst>
            <pc:docMk/>
            <pc:sldMasterMk cId="0" sldId="2147483666"/>
            <pc:sldLayoutMk cId="0" sldId="2147483655"/>
          </pc:sldLayoutMkLst>
          <pc:grpChg chg="del">
            <ac:chgData name="村上 美早紀" userId="7a1a8718-16e4-45db-a6d2-c7e4cfc6d764" providerId="ADAL" clId="{5034D65D-F5F5-48DF-B720-A5986A6816E0}" dt="2024-10-24T04:21:49.754" v="0" actId="478"/>
            <ac:grpSpMkLst>
              <pc:docMk/>
              <pc:sldMasterMk cId="0" sldId="2147483666"/>
              <pc:sldLayoutMk cId="0" sldId="2147483655"/>
              <ac:grpSpMk id="68" creationId="{00000000-0000-0000-0000-000000000000}"/>
            </ac:grpSpMkLst>
          </pc:grpChg>
          <pc:picChg chg="add mod">
            <ac:chgData name="村上 美早紀" userId="7a1a8718-16e4-45db-a6d2-c7e4cfc6d764" providerId="ADAL" clId="{5034D65D-F5F5-48DF-B720-A5986A6816E0}" dt="2024-10-24T04:23:11.432" v="12"/>
            <ac:picMkLst>
              <pc:docMk/>
              <pc:sldMasterMk cId="0" sldId="2147483666"/>
              <pc:sldLayoutMk cId="0" sldId="2147483655"/>
              <ac:picMk id="3" creationId="{E8E6049B-B310-6865-691E-19E8886F8C84}"/>
            </ac:picMkLst>
          </pc:picChg>
        </pc:sldLayoutChg>
      </pc:sldMasterChg>
      <pc:sldMasterChg chg="modSldLayout">
        <pc:chgData name="村上 美早紀" userId="7a1a8718-16e4-45db-a6d2-c7e4cfc6d764" providerId="ADAL" clId="{5034D65D-F5F5-48DF-B720-A5986A6816E0}" dt="2024-10-24T04:24:51.614" v="22"/>
        <pc:sldMasterMkLst>
          <pc:docMk/>
          <pc:sldMasterMk cId="0" sldId="2147483667"/>
        </pc:sldMasterMkLst>
        <pc:sldLayoutChg chg="addSp delSp modSp mod">
          <pc:chgData name="村上 美早紀" userId="7a1a8718-16e4-45db-a6d2-c7e4cfc6d764" providerId="ADAL" clId="{5034D65D-F5F5-48DF-B720-A5986A6816E0}" dt="2024-10-24T04:24:51.614" v="22"/>
          <pc:sldLayoutMkLst>
            <pc:docMk/>
            <pc:sldMasterMk cId="0" sldId="2147483667"/>
            <pc:sldLayoutMk cId="0" sldId="2147483662"/>
          </pc:sldLayoutMkLst>
          <pc:grpChg chg="del">
            <ac:chgData name="村上 美早紀" userId="7a1a8718-16e4-45db-a6d2-c7e4cfc6d764" providerId="ADAL" clId="{5034D65D-F5F5-48DF-B720-A5986A6816E0}" dt="2024-10-24T04:21:55.970" v="1" actId="478"/>
            <ac:grpSpMkLst>
              <pc:docMk/>
              <pc:sldMasterMk cId="0" sldId="2147483667"/>
              <pc:sldLayoutMk cId="0" sldId="2147483662"/>
              <ac:grpSpMk id="118" creationId="{00000000-0000-0000-0000-000000000000}"/>
            </ac:grpSpMkLst>
          </pc:grpChg>
          <pc:picChg chg="add del mod">
            <ac:chgData name="村上 美早紀" userId="7a1a8718-16e4-45db-a6d2-c7e4cfc6d764" providerId="ADAL" clId="{5034D65D-F5F5-48DF-B720-A5986A6816E0}" dt="2024-10-24T04:24:41.686" v="19" actId="478"/>
            <ac:picMkLst>
              <pc:docMk/>
              <pc:sldMasterMk cId="0" sldId="2147483667"/>
              <pc:sldLayoutMk cId="0" sldId="2147483662"/>
              <ac:picMk id="2" creationId="{B6C9ADE1-1C76-B459-2F02-7F8CAEB83AE2}"/>
            </ac:picMkLst>
          </pc:picChg>
          <pc:picChg chg="add del mod">
            <ac:chgData name="村上 美早紀" userId="7a1a8718-16e4-45db-a6d2-c7e4cfc6d764" providerId="ADAL" clId="{5034D65D-F5F5-48DF-B720-A5986A6816E0}" dt="2024-10-24T04:24:51.313" v="21" actId="478"/>
            <ac:picMkLst>
              <pc:docMk/>
              <pc:sldMasterMk cId="0" sldId="2147483667"/>
              <pc:sldLayoutMk cId="0" sldId="2147483662"/>
              <ac:picMk id="3" creationId="{A3150E90-7310-5939-F503-BB50527666E5}"/>
            </ac:picMkLst>
          </pc:picChg>
          <pc:picChg chg="add mod">
            <ac:chgData name="村上 美早紀" userId="7a1a8718-16e4-45db-a6d2-c7e4cfc6d764" providerId="ADAL" clId="{5034D65D-F5F5-48DF-B720-A5986A6816E0}" dt="2024-10-24T04:24:51.614" v="22"/>
            <ac:picMkLst>
              <pc:docMk/>
              <pc:sldMasterMk cId="0" sldId="2147483667"/>
              <pc:sldLayoutMk cId="0" sldId="2147483662"/>
              <ac:picMk id="4" creationId="{2DBCF133-8D4A-2579-7188-C3AEC1ECAB55}"/>
            </ac:picMkLst>
          </pc:picChg>
        </pc:sldLayoutChg>
        <pc:sldLayoutChg chg="addSp delSp modSp mod">
          <pc:chgData name="村上 美早紀" userId="7a1a8718-16e4-45db-a6d2-c7e4cfc6d764" providerId="ADAL" clId="{5034D65D-F5F5-48DF-B720-A5986A6816E0}" dt="2024-10-24T04:23:17.999" v="15"/>
          <pc:sldLayoutMkLst>
            <pc:docMk/>
            <pc:sldMasterMk cId="0" sldId="2147483667"/>
            <pc:sldLayoutMk cId="0" sldId="2147483672"/>
          </pc:sldLayoutMkLst>
          <pc:picChg chg="del">
            <ac:chgData name="村上 美早紀" userId="7a1a8718-16e4-45db-a6d2-c7e4cfc6d764" providerId="ADAL" clId="{5034D65D-F5F5-48DF-B720-A5986A6816E0}" dt="2024-10-24T04:23:17.717" v="14" actId="478"/>
            <ac:picMkLst>
              <pc:docMk/>
              <pc:sldMasterMk cId="0" sldId="2147483667"/>
              <pc:sldLayoutMk cId="0" sldId="2147483672"/>
              <ac:picMk id="2" creationId="{5E24BB00-200C-43FA-F9A1-FD13297CACD6}"/>
            </ac:picMkLst>
          </pc:picChg>
          <pc:picChg chg="add mod">
            <ac:chgData name="村上 美早紀" userId="7a1a8718-16e4-45db-a6d2-c7e4cfc6d764" providerId="ADAL" clId="{5034D65D-F5F5-48DF-B720-A5986A6816E0}" dt="2024-10-24T04:23:14.184" v="13"/>
            <ac:picMkLst>
              <pc:docMk/>
              <pc:sldMasterMk cId="0" sldId="2147483667"/>
              <pc:sldLayoutMk cId="0" sldId="2147483672"/>
              <ac:picMk id="3" creationId="{6C60CC71-2000-4CA8-F446-9E6C0900B679}"/>
            </ac:picMkLst>
          </pc:picChg>
          <pc:picChg chg="add mod">
            <ac:chgData name="村上 美早紀" userId="7a1a8718-16e4-45db-a6d2-c7e4cfc6d764" providerId="ADAL" clId="{5034D65D-F5F5-48DF-B720-A5986A6816E0}" dt="2024-10-24T04:23:17.999" v="15"/>
            <ac:picMkLst>
              <pc:docMk/>
              <pc:sldMasterMk cId="0" sldId="2147483667"/>
              <pc:sldLayoutMk cId="0" sldId="2147483672"/>
              <ac:picMk id="4" creationId="{BE578743-15F5-89A6-7706-010FEEF7445F}"/>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F5F0FD-EF69-42E6-9DC7-FBC76E0896C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AFFF37B-14D1-4EE1-9F63-E3F83C18A8EB}">
      <dgm:prSet phldrT="[テキスト]"/>
      <dgm:spPr>
        <a:solidFill>
          <a:schemeClr val="accent2">
            <a:lumMod val="75000"/>
          </a:schemeClr>
        </a:solidFill>
      </dgm:spPr>
      <dgm:t>
        <a:bodyPr/>
        <a:lstStyle/>
        <a:p>
          <a:r>
            <a:rPr kumimoji="1" lang="ja-JP" altLang="en-US" dirty="0">
              <a:latin typeface="メイリオ" panose="020B0604030504040204" pitchFamily="50" charset="-128"/>
              <a:ea typeface="メイリオ" panose="020B0604030504040204" pitchFamily="50" charset="-128"/>
            </a:rPr>
            <a:t>医療現場ならではの専門知識を活用</a:t>
          </a:r>
        </a:p>
      </dgm:t>
    </dgm:pt>
    <dgm:pt modelId="{3184630F-2FF2-4A4A-B38C-5B349A033FF0}" type="parTrans" cxnId="{4DCD6BDC-AFA3-4103-BD2A-5D66D86498A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9F95AA60-16FF-4995-987C-41CAC3CB7CA1}" type="sibTrans" cxnId="{4DCD6BDC-AFA3-4103-BD2A-5D66D86498A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2E80C62C-6B32-4462-9FE3-2FC53D05E38A}">
      <dgm:prSet phldrT="[テキスト]"/>
      <dgm:spPr/>
      <dgm:t>
        <a:bodyPr/>
        <a:lstStyle/>
        <a:p>
          <a:r>
            <a:rPr kumimoji="1" lang="ja-JP" altLang="en-US" dirty="0">
              <a:latin typeface="メイリオ" panose="020B0604030504040204" pitchFamily="50" charset="-128"/>
              <a:ea typeface="メイリオ" panose="020B0604030504040204" pitchFamily="50" charset="-128"/>
            </a:rPr>
            <a:t>一般的に</a:t>
          </a:r>
          <a:r>
            <a:rPr kumimoji="1" lang="en-US" altLang="ja-JP" dirty="0">
              <a:latin typeface="メイリオ" panose="020B0604030504040204" pitchFamily="50" charset="-128"/>
              <a:ea typeface="メイリオ" panose="020B0604030504040204" pitchFamily="50" charset="-128"/>
            </a:rPr>
            <a:t>Web</a:t>
          </a:r>
          <a:r>
            <a:rPr kumimoji="1" lang="ja-JP" altLang="en-US" dirty="0">
              <a:latin typeface="メイリオ" panose="020B0604030504040204" pitchFamily="50" charset="-128"/>
              <a:ea typeface="メイリオ" panose="020B0604030504040204" pitchFamily="50" charset="-128"/>
            </a:rPr>
            <a:t>上で</a:t>
          </a:r>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を使うこともできますが、ナレッジがなければ、一般的な回答しか得られないため、実際に役に立つ情報を活用します。</a:t>
          </a:r>
        </a:p>
      </dgm:t>
    </dgm:pt>
    <dgm:pt modelId="{88B15082-285B-40CC-B969-328A0BADB5A9}" type="parTrans" cxnId="{35927469-66F6-499A-9F50-338DF82BB03C}">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39489A67-A3D6-4792-A334-8E99035D2881}" type="sibTrans" cxnId="{35927469-66F6-499A-9F50-338DF82BB03C}">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3279341C-845C-4364-9D01-D2E023413901}">
      <dgm:prSet phldrT="[テキスト]"/>
      <dgm:spPr>
        <a:solidFill>
          <a:schemeClr val="accent3">
            <a:lumMod val="75000"/>
          </a:schemeClr>
        </a:solidFill>
      </dgm:spPr>
      <dgm:t>
        <a:bodyPr/>
        <a:lstStyle/>
        <a:p>
          <a:r>
            <a:rPr kumimoji="1" lang="en-US" altLang="ja-JP" dirty="0">
              <a:latin typeface="メイリオ" panose="020B0604030504040204" pitchFamily="50" charset="-128"/>
              <a:ea typeface="メイリオ" panose="020B0604030504040204" pitchFamily="50" charset="-128"/>
            </a:rPr>
            <a:t>IT</a:t>
          </a:r>
          <a:r>
            <a:rPr kumimoji="1" lang="ja-JP" altLang="en-US" dirty="0">
              <a:latin typeface="メイリオ" panose="020B0604030504040204" pitchFamily="50" charset="-128"/>
              <a:ea typeface="メイリオ" panose="020B0604030504040204" pitchFamily="50" charset="-128"/>
            </a:rPr>
            <a:t>リテラシーによらない医師の</a:t>
          </a:r>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活用</a:t>
          </a:r>
        </a:p>
      </dgm:t>
    </dgm:pt>
    <dgm:pt modelId="{7ECBCC14-9D04-49E1-A167-7ED994A5C787}" type="parTrans" cxnId="{00172C78-5B91-4D07-BD07-AC2135CE62BC}">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137EBD0A-E0FD-48C4-980B-31F5A471B73E}" type="sibTrans" cxnId="{00172C78-5B91-4D07-BD07-AC2135CE62BC}">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C7D6FAD5-E8F2-4C1B-ADA2-B63F90D83170}">
      <dgm:prSet phldrT="[テキスト]"/>
      <dgm:spPr/>
      <dgm:t>
        <a:bodyPr/>
        <a:lstStyle/>
        <a:p>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の指示文プロンプトをメニューから選べるようにすることで、</a:t>
          </a:r>
          <a:br>
            <a:rPr kumimoji="1" lang="en-US" altLang="ja-JP" dirty="0">
              <a:latin typeface="メイリオ" panose="020B0604030504040204" pitchFamily="50" charset="-128"/>
              <a:ea typeface="メイリオ" panose="020B0604030504040204" pitchFamily="50" charset="-128"/>
            </a:rPr>
          </a:br>
          <a:r>
            <a:rPr kumimoji="1" lang="ja-JP" altLang="en-US" dirty="0">
              <a:latin typeface="メイリオ" panose="020B0604030504040204" pitchFamily="50" charset="-128"/>
              <a:ea typeface="メイリオ" panose="020B0604030504040204" pitchFamily="50" charset="-128"/>
            </a:rPr>
            <a:t>システムが苦手な方でも</a:t>
          </a:r>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を活用できます。</a:t>
          </a:r>
        </a:p>
      </dgm:t>
    </dgm:pt>
    <dgm:pt modelId="{B290E2B0-9348-4AB6-8356-C19A2A6D4847}" type="parTrans" cxnId="{E1F231F2-8A18-42DE-BD06-4204EADF3B68}">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1898A71A-BE2A-4828-A005-ECA7E93FE59B}" type="sibTrans" cxnId="{E1F231F2-8A18-42DE-BD06-4204EADF3B68}">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C7AB801D-1034-4290-8733-6BE9E32DB9F5}">
      <dgm:prSet phldrT="[テキスト]"/>
      <dgm:spPr>
        <a:solidFill>
          <a:schemeClr val="accent3">
            <a:lumMod val="75000"/>
          </a:schemeClr>
        </a:solidFill>
      </dgm:spPr>
      <dgm:t>
        <a:bodyPr/>
        <a:lstStyle/>
        <a:p>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に嘘をつかせない</a:t>
          </a:r>
        </a:p>
      </dgm:t>
    </dgm:pt>
    <dgm:pt modelId="{A8AA5DDB-6FF0-41E5-B50B-4296F5CE5846}" type="parTrans" cxnId="{EAD50A7C-9246-4FE7-8E98-6E807B0E06D2}">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ECC17C01-C59C-459A-AD3C-E65B59882CF9}" type="sibTrans" cxnId="{EAD50A7C-9246-4FE7-8E98-6E807B0E06D2}">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65A21BAC-86A2-4D55-9ADF-C30E97E5C31B}">
      <dgm:prSet phldrT="[テキスト]"/>
      <dgm:spPr/>
      <dgm:t>
        <a:bodyPr/>
        <a:lstStyle/>
        <a:p>
          <a:r>
            <a:rPr kumimoji="1" lang="ja-JP" altLang="en-US" dirty="0">
              <a:latin typeface="メイリオ" panose="020B0604030504040204" pitchFamily="50" charset="-128"/>
              <a:ea typeface="メイリオ" panose="020B0604030504040204" pitchFamily="50" charset="-128"/>
            </a:rPr>
            <a:t>参照先のナレッジを確認できるようにすることで、</a:t>
          </a:r>
          <a:r>
            <a:rPr kumimoji="1" lang="en-US" altLang="ja-JP" dirty="0">
              <a:latin typeface="メイリオ" panose="020B0604030504040204" pitchFamily="50" charset="-128"/>
              <a:ea typeface="メイリオ" panose="020B0604030504040204" pitchFamily="50" charset="-128"/>
            </a:rPr>
            <a:t>AI</a:t>
          </a:r>
          <a:r>
            <a:rPr kumimoji="1" lang="ja-JP" altLang="en-US" dirty="0">
              <a:latin typeface="メイリオ" panose="020B0604030504040204" pitchFamily="50" charset="-128"/>
              <a:ea typeface="メイリオ" panose="020B0604030504040204" pitchFamily="50" charset="-128"/>
            </a:rPr>
            <a:t>の回答の確認を行うことができます。</a:t>
          </a:r>
        </a:p>
      </dgm:t>
    </dgm:pt>
    <dgm:pt modelId="{360AB910-9A9E-4723-9123-09597D61C85E}" type="parTrans" cxnId="{89BB283F-45B5-4463-85C6-C5261C7A2BD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DCB9F506-0533-4899-92D4-7392A24BFFEC}" type="sibTrans" cxnId="{89BB283F-45B5-4463-85C6-C5261C7A2BD4}">
      <dgm:prSet/>
      <dgm:spPr/>
      <dgm:t>
        <a:bodyPr/>
        <a:lstStyle/>
        <a:p>
          <a:endParaRPr kumimoji="1" lang="ja-JP" altLang="en-US">
            <a:latin typeface="メイリオ" panose="020B0604030504040204" pitchFamily="50" charset="-128"/>
            <a:ea typeface="メイリオ" panose="020B0604030504040204" pitchFamily="50" charset="-128"/>
          </a:endParaRPr>
        </a:p>
      </dgm:t>
    </dgm:pt>
    <dgm:pt modelId="{9D9C3FD7-2726-403A-AB3D-6C1241512B3F}" type="pres">
      <dgm:prSet presAssocID="{85F5F0FD-EF69-42E6-9DC7-FBC76E0896CC}" presName="linear" presStyleCnt="0">
        <dgm:presLayoutVars>
          <dgm:animLvl val="lvl"/>
          <dgm:resizeHandles val="exact"/>
        </dgm:presLayoutVars>
      </dgm:prSet>
      <dgm:spPr/>
    </dgm:pt>
    <dgm:pt modelId="{9929CC98-6A3D-4A44-9A5A-D3A218DEB508}" type="pres">
      <dgm:prSet presAssocID="{1AFFF37B-14D1-4EE1-9F63-E3F83C18A8EB}" presName="parentText" presStyleLbl="node1" presStyleIdx="0" presStyleCnt="3">
        <dgm:presLayoutVars>
          <dgm:chMax val="0"/>
          <dgm:bulletEnabled val="1"/>
        </dgm:presLayoutVars>
      </dgm:prSet>
      <dgm:spPr/>
    </dgm:pt>
    <dgm:pt modelId="{E673C3AF-AD31-43EA-A5B3-34F143723BC7}" type="pres">
      <dgm:prSet presAssocID="{1AFFF37B-14D1-4EE1-9F63-E3F83C18A8EB}" presName="childText" presStyleLbl="revTx" presStyleIdx="0" presStyleCnt="3">
        <dgm:presLayoutVars>
          <dgm:bulletEnabled val="1"/>
        </dgm:presLayoutVars>
      </dgm:prSet>
      <dgm:spPr/>
    </dgm:pt>
    <dgm:pt modelId="{262D57C8-E542-48CB-88E2-4E5E0153FAC7}" type="pres">
      <dgm:prSet presAssocID="{3279341C-845C-4364-9D01-D2E023413901}" presName="parentText" presStyleLbl="node1" presStyleIdx="1" presStyleCnt="3">
        <dgm:presLayoutVars>
          <dgm:chMax val="0"/>
          <dgm:bulletEnabled val="1"/>
        </dgm:presLayoutVars>
      </dgm:prSet>
      <dgm:spPr/>
    </dgm:pt>
    <dgm:pt modelId="{B1F26E6C-93C0-433B-B3B6-4E66A8B86FAF}" type="pres">
      <dgm:prSet presAssocID="{3279341C-845C-4364-9D01-D2E023413901}" presName="childText" presStyleLbl="revTx" presStyleIdx="1" presStyleCnt="3">
        <dgm:presLayoutVars>
          <dgm:bulletEnabled val="1"/>
        </dgm:presLayoutVars>
      </dgm:prSet>
      <dgm:spPr/>
    </dgm:pt>
    <dgm:pt modelId="{C124F7BC-F76B-48DD-9447-C5FC82E146EC}" type="pres">
      <dgm:prSet presAssocID="{C7AB801D-1034-4290-8733-6BE9E32DB9F5}" presName="parentText" presStyleLbl="node1" presStyleIdx="2" presStyleCnt="3">
        <dgm:presLayoutVars>
          <dgm:chMax val="0"/>
          <dgm:bulletEnabled val="1"/>
        </dgm:presLayoutVars>
      </dgm:prSet>
      <dgm:spPr/>
    </dgm:pt>
    <dgm:pt modelId="{6357D840-2FBD-4C7D-9048-3BC4F25C4216}" type="pres">
      <dgm:prSet presAssocID="{C7AB801D-1034-4290-8733-6BE9E32DB9F5}" presName="childText" presStyleLbl="revTx" presStyleIdx="2" presStyleCnt="3">
        <dgm:presLayoutVars>
          <dgm:bulletEnabled val="1"/>
        </dgm:presLayoutVars>
      </dgm:prSet>
      <dgm:spPr/>
    </dgm:pt>
  </dgm:ptLst>
  <dgm:cxnLst>
    <dgm:cxn modelId="{18E90313-2EFC-4191-A452-C0FBEF9B29F5}" type="presOf" srcId="{C7AB801D-1034-4290-8733-6BE9E32DB9F5}" destId="{C124F7BC-F76B-48DD-9447-C5FC82E146EC}" srcOrd="0" destOrd="0" presId="urn:microsoft.com/office/officeart/2005/8/layout/vList2"/>
    <dgm:cxn modelId="{B8420B20-8498-4394-B6E4-B0F011E794A9}" type="presOf" srcId="{85F5F0FD-EF69-42E6-9DC7-FBC76E0896CC}" destId="{9D9C3FD7-2726-403A-AB3D-6C1241512B3F}" srcOrd="0" destOrd="0" presId="urn:microsoft.com/office/officeart/2005/8/layout/vList2"/>
    <dgm:cxn modelId="{79999538-074C-46FB-8D96-DE1EDD95335A}" type="presOf" srcId="{3279341C-845C-4364-9D01-D2E023413901}" destId="{262D57C8-E542-48CB-88E2-4E5E0153FAC7}" srcOrd="0" destOrd="0" presId="urn:microsoft.com/office/officeart/2005/8/layout/vList2"/>
    <dgm:cxn modelId="{89BB283F-45B5-4463-85C6-C5261C7A2BD4}" srcId="{C7AB801D-1034-4290-8733-6BE9E32DB9F5}" destId="{65A21BAC-86A2-4D55-9ADF-C30E97E5C31B}" srcOrd="0" destOrd="0" parTransId="{360AB910-9A9E-4723-9123-09597D61C85E}" sibTransId="{DCB9F506-0533-4899-92D4-7392A24BFFEC}"/>
    <dgm:cxn modelId="{9D66F640-4D80-41C8-8A74-2566EEEE8468}" type="presOf" srcId="{65A21BAC-86A2-4D55-9ADF-C30E97E5C31B}" destId="{6357D840-2FBD-4C7D-9048-3BC4F25C4216}" srcOrd="0" destOrd="0" presId="urn:microsoft.com/office/officeart/2005/8/layout/vList2"/>
    <dgm:cxn modelId="{EFBDE547-4548-45D1-BE2D-4FDABA5AF4C1}" type="presOf" srcId="{1AFFF37B-14D1-4EE1-9F63-E3F83C18A8EB}" destId="{9929CC98-6A3D-4A44-9A5A-D3A218DEB508}" srcOrd="0" destOrd="0" presId="urn:microsoft.com/office/officeart/2005/8/layout/vList2"/>
    <dgm:cxn modelId="{35927469-66F6-499A-9F50-338DF82BB03C}" srcId="{1AFFF37B-14D1-4EE1-9F63-E3F83C18A8EB}" destId="{2E80C62C-6B32-4462-9FE3-2FC53D05E38A}" srcOrd="0" destOrd="0" parTransId="{88B15082-285B-40CC-B969-328A0BADB5A9}" sibTransId="{39489A67-A3D6-4792-A334-8E99035D2881}"/>
    <dgm:cxn modelId="{0B6B3C72-7C2C-4D2B-9535-0B05B3C8A995}" type="presOf" srcId="{C7D6FAD5-E8F2-4C1B-ADA2-B63F90D83170}" destId="{B1F26E6C-93C0-433B-B3B6-4E66A8B86FAF}" srcOrd="0" destOrd="0" presId="urn:microsoft.com/office/officeart/2005/8/layout/vList2"/>
    <dgm:cxn modelId="{00172C78-5B91-4D07-BD07-AC2135CE62BC}" srcId="{85F5F0FD-EF69-42E6-9DC7-FBC76E0896CC}" destId="{3279341C-845C-4364-9D01-D2E023413901}" srcOrd="1" destOrd="0" parTransId="{7ECBCC14-9D04-49E1-A167-7ED994A5C787}" sibTransId="{137EBD0A-E0FD-48C4-980B-31F5A471B73E}"/>
    <dgm:cxn modelId="{EAD50A7C-9246-4FE7-8E98-6E807B0E06D2}" srcId="{85F5F0FD-EF69-42E6-9DC7-FBC76E0896CC}" destId="{C7AB801D-1034-4290-8733-6BE9E32DB9F5}" srcOrd="2" destOrd="0" parTransId="{A8AA5DDB-6FF0-41E5-B50B-4296F5CE5846}" sibTransId="{ECC17C01-C59C-459A-AD3C-E65B59882CF9}"/>
    <dgm:cxn modelId="{460AC2CD-7D95-4312-B318-10FF750FD29E}" type="presOf" srcId="{2E80C62C-6B32-4462-9FE3-2FC53D05E38A}" destId="{E673C3AF-AD31-43EA-A5B3-34F143723BC7}" srcOrd="0" destOrd="0" presId="urn:microsoft.com/office/officeart/2005/8/layout/vList2"/>
    <dgm:cxn modelId="{4DCD6BDC-AFA3-4103-BD2A-5D66D86498A4}" srcId="{85F5F0FD-EF69-42E6-9DC7-FBC76E0896CC}" destId="{1AFFF37B-14D1-4EE1-9F63-E3F83C18A8EB}" srcOrd="0" destOrd="0" parTransId="{3184630F-2FF2-4A4A-B38C-5B349A033FF0}" sibTransId="{9F95AA60-16FF-4995-987C-41CAC3CB7CA1}"/>
    <dgm:cxn modelId="{E1F231F2-8A18-42DE-BD06-4204EADF3B68}" srcId="{3279341C-845C-4364-9D01-D2E023413901}" destId="{C7D6FAD5-E8F2-4C1B-ADA2-B63F90D83170}" srcOrd="0" destOrd="0" parTransId="{B290E2B0-9348-4AB6-8356-C19A2A6D4847}" sibTransId="{1898A71A-BE2A-4828-A005-ECA7E93FE59B}"/>
    <dgm:cxn modelId="{09CB1196-0395-4681-B535-3CC5BF935C98}" type="presParOf" srcId="{9D9C3FD7-2726-403A-AB3D-6C1241512B3F}" destId="{9929CC98-6A3D-4A44-9A5A-D3A218DEB508}" srcOrd="0" destOrd="0" presId="urn:microsoft.com/office/officeart/2005/8/layout/vList2"/>
    <dgm:cxn modelId="{FDFDACEC-7FA9-4795-BFCF-286D3205950D}" type="presParOf" srcId="{9D9C3FD7-2726-403A-AB3D-6C1241512B3F}" destId="{E673C3AF-AD31-43EA-A5B3-34F143723BC7}" srcOrd="1" destOrd="0" presId="urn:microsoft.com/office/officeart/2005/8/layout/vList2"/>
    <dgm:cxn modelId="{11B9F237-7555-447D-AD86-C61DDD160ACE}" type="presParOf" srcId="{9D9C3FD7-2726-403A-AB3D-6C1241512B3F}" destId="{262D57C8-E542-48CB-88E2-4E5E0153FAC7}" srcOrd="2" destOrd="0" presId="urn:microsoft.com/office/officeart/2005/8/layout/vList2"/>
    <dgm:cxn modelId="{5381FAB4-729E-41CB-908D-DD6553E517E3}" type="presParOf" srcId="{9D9C3FD7-2726-403A-AB3D-6C1241512B3F}" destId="{B1F26E6C-93C0-433B-B3B6-4E66A8B86FAF}" srcOrd="3" destOrd="0" presId="urn:microsoft.com/office/officeart/2005/8/layout/vList2"/>
    <dgm:cxn modelId="{EF416C23-D833-4E4E-8F0F-7F78E9DDE10C}" type="presParOf" srcId="{9D9C3FD7-2726-403A-AB3D-6C1241512B3F}" destId="{C124F7BC-F76B-48DD-9447-C5FC82E146EC}" srcOrd="4" destOrd="0" presId="urn:microsoft.com/office/officeart/2005/8/layout/vList2"/>
    <dgm:cxn modelId="{9B4F6A80-6F12-4692-9B46-F09A3C7D4272}" type="presParOf" srcId="{9D9C3FD7-2726-403A-AB3D-6C1241512B3F}" destId="{6357D840-2FBD-4C7D-9048-3BC4F25C4216}"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9CC98-6A3D-4A44-9A5A-D3A218DEB508}">
      <dsp:nvSpPr>
        <dsp:cNvPr id="0" name=""/>
        <dsp:cNvSpPr/>
      </dsp:nvSpPr>
      <dsp:spPr>
        <a:xfrm>
          <a:off x="0" y="71973"/>
          <a:ext cx="8128000" cy="814319"/>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kumimoji="1" lang="ja-JP" altLang="en-US" sz="2400" kern="1200" dirty="0">
              <a:latin typeface="メイリオ" panose="020B0604030504040204" pitchFamily="50" charset="-128"/>
              <a:ea typeface="メイリオ" panose="020B0604030504040204" pitchFamily="50" charset="-128"/>
            </a:rPr>
            <a:t>医療現場ならではの専門知識を活用</a:t>
          </a:r>
        </a:p>
      </dsp:txBody>
      <dsp:txXfrm>
        <a:off x="39752" y="111725"/>
        <a:ext cx="8048496" cy="734815"/>
      </dsp:txXfrm>
    </dsp:sp>
    <dsp:sp modelId="{E673C3AF-AD31-43EA-A5B3-34F143723BC7}">
      <dsp:nvSpPr>
        <dsp:cNvPr id="0" name=""/>
        <dsp:cNvSpPr/>
      </dsp:nvSpPr>
      <dsp:spPr>
        <a:xfrm>
          <a:off x="0" y="886293"/>
          <a:ext cx="8128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30480" rIns="170688" bIns="30480" numCol="1" spcCol="1270" anchor="t" anchorCtr="0">
          <a:noAutofit/>
        </a:bodyPr>
        <a:lstStyle/>
        <a:p>
          <a:pPr marL="171450" lvl="1" indent="-171450" algn="l" defTabSz="844550">
            <a:lnSpc>
              <a:spcPct val="90000"/>
            </a:lnSpc>
            <a:spcBef>
              <a:spcPct val="0"/>
            </a:spcBef>
            <a:spcAft>
              <a:spcPct val="20000"/>
            </a:spcAft>
            <a:buChar char="•"/>
          </a:pPr>
          <a:r>
            <a:rPr kumimoji="1" lang="ja-JP" altLang="en-US" sz="1900" kern="1200" dirty="0">
              <a:latin typeface="メイリオ" panose="020B0604030504040204" pitchFamily="50" charset="-128"/>
              <a:ea typeface="メイリオ" panose="020B0604030504040204" pitchFamily="50" charset="-128"/>
            </a:rPr>
            <a:t>一般的に</a:t>
          </a:r>
          <a:r>
            <a:rPr kumimoji="1" lang="en-US" altLang="ja-JP" sz="1900" kern="1200" dirty="0">
              <a:latin typeface="メイリオ" panose="020B0604030504040204" pitchFamily="50" charset="-128"/>
              <a:ea typeface="メイリオ" panose="020B0604030504040204" pitchFamily="50" charset="-128"/>
            </a:rPr>
            <a:t>Web</a:t>
          </a:r>
          <a:r>
            <a:rPr kumimoji="1" lang="ja-JP" altLang="en-US" sz="1900" kern="1200" dirty="0">
              <a:latin typeface="メイリオ" panose="020B0604030504040204" pitchFamily="50" charset="-128"/>
              <a:ea typeface="メイリオ" panose="020B0604030504040204" pitchFamily="50" charset="-128"/>
            </a:rPr>
            <a:t>上で</a:t>
          </a:r>
          <a:r>
            <a:rPr kumimoji="1" lang="en-US" altLang="ja-JP" sz="1900" kern="1200" dirty="0">
              <a:latin typeface="メイリオ" panose="020B0604030504040204" pitchFamily="50" charset="-128"/>
              <a:ea typeface="メイリオ" panose="020B0604030504040204" pitchFamily="50" charset="-128"/>
            </a:rPr>
            <a:t>AI</a:t>
          </a:r>
          <a:r>
            <a:rPr kumimoji="1" lang="ja-JP" altLang="en-US" sz="1900" kern="1200" dirty="0">
              <a:latin typeface="メイリオ" panose="020B0604030504040204" pitchFamily="50" charset="-128"/>
              <a:ea typeface="メイリオ" panose="020B0604030504040204" pitchFamily="50" charset="-128"/>
            </a:rPr>
            <a:t>を使うこともできますが、ナレッジがなければ、一般的な回答しか得られないため、実際に役に立つ情報を活用します。</a:t>
          </a:r>
        </a:p>
      </dsp:txBody>
      <dsp:txXfrm>
        <a:off x="0" y="886293"/>
        <a:ext cx="8128000" cy="943920"/>
      </dsp:txXfrm>
    </dsp:sp>
    <dsp:sp modelId="{262D57C8-E542-48CB-88E2-4E5E0153FAC7}">
      <dsp:nvSpPr>
        <dsp:cNvPr id="0" name=""/>
        <dsp:cNvSpPr/>
      </dsp:nvSpPr>
      <dsp:spPr>
        <a:xfrm>
          <a:off x="0" y="1830213"/>
          <a:ext cx="8128000" cy="81431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kumimoji="1" lang="en-US" altLang="ja-JP" sz="2400" kern="1200" dirty="0">
              <a:latin typeface="メイリオ" panose="020B0604030504040204" pitchFamily="50" charset="-128"/>
              <a:ea typeface="メイリオ" panose="020B0604030504040204" pitchFamily="50" charset="-128"/>
            </a:rPr>
            <a:t>IT</a:t>
          </a:r>
          <a:r>
            <a:rPr kumimoji="1" lang="ja-JP" altLang="en-US" sz="2400" kern="1200" dirty="0">
              <a:latin typeface="メイリオ" panose="020B0604030504040204" pitchFamily="50" charset="-128"/>
              <a:ea typeface="メイリオ" panose="020B0604030504040204" pitchFamily="50" charset="-128"/>
            </a:rPr>
            <a:t>リテラシーによらない医師の</a:t>
          </a:r>
          <a:r>
            <a:rPr kumimoji="1" lang="en-US" altLang="ja-JP" sz="2400" kern="1200" dirty="0">
              <a:latin typeface="メイリオ" panose="020B0604030504040204" pitchFamily="50" charset="-128"/>
              <a:ea typeface="メイリオ" panose="020B0604030504040204" pitchFamily="50" charset="-128"/>
            </a:rPr>
            <a:t>AI</a:t>
          </a:r>
          <a:r>
            <a:rPr kumimoji="1" lang="ja-JP" altLang="en-US" sz="2400" kern="1200" dirty="0">
              <a:latin typeface="メイリオ" panose="020B0604030504040204" pitchFamily="50" charset="-128"/>
              <a:ea typeface="メイリオ" panose="020B0604030504040204" pitchFamily="50" charset="-128"/>
            </a:rPr>
            <a:t>活用</a:t>
          </a:r>
        </a:p>
      </dsp:txBody>
      <dsp:txXfrm>
        <a:off x="39752" y="1869965"/>
        <a:ext cx="8048496" cy="734815"/>
      </dsp:txXfrm>
    </dsp:sp>
    <dsp:sp modelId="{B1F26E6C-93C0-433B-B3B6-4E66A8B86FAF}">
      <dsp:nvSpPr>
        <dsp:cNvPr id="0" name=""/>
        <dsp:cNvSpPr/>
      </dsp:nvSpPr>
      <dsp:spPr>
        <a:xfrm>
          <a:off x="0" y="2644533"/>
          <a:ext cx="8128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30480" rIns="170688" bIns="30480" numCol="1" spcCol="1270" anchor="t" anchorCtr="0">
          <a:noAutofit/>
        </a:bodyPr>
        <a:lstStyle/>
        <a:p>
          <a:pPr marL="171450" lvl="1" indent="-171450" algn="l" defTabSz="844550">
            <a:lnSpc>
              <a:spcPct val="90000"/>
            </a:lnSpc>
            <a:spcBef>
              <a:spcPct val="0"/>
            </a:spcBef>
            <a:spcAft>
              <a:spcPct val="20000"/>
            </a:spcAft>
            <a:buChar char="•"/>
          </a:pPr>
          <a:r>
            <a:rPr kumimoji="1" lang="en-US" altLang="ja-JP" sz="1900" kern="1200" dirty="0">
              <a:latin typeface="メイリオ" panose="020B0604030504040204" pitchFamily="50" charset="-128"/>
              <a:ea typeface="メイリオ" panose="020B0604030504040204" pitchFamily="50" charset="-128"/>
            </a:rPr>
            <a:t>AI</a:t>
          </a:r>
          <a:r>
            <a:rPr kumimoji="1" lang="ja-JP" altLang="en-US" sz="1900" kern="1200" dirty="0">
              <a:latin typeface="メイリオ" panose="020B0604030504040204" pitchFamily="50" charset="-128"/>
              <a:ea typeface="メイリオ" panose="020B0604030504040204" pitchFamily="50" charset="-128"/>
            </a:rPr>
            <a:t>の指示文プロンプトをメニューから選べるようにすることで、</a:t>
          </a:r>
          <a:br>
            <a:rPr kumimoji="1" lang="en-US" altLang="ja-JP" sz="1900" kern="1200" dirty="0">
              <a:latin typeface="メイリオ" panose="020B0604030504040204" pitchFamily="50" charset="-128"/>
              <a:ea typeface="メイリオ" panose="020B0604030504040204" pitchFamily="50" charset="-128"/>
            </a:rPr>
          </a:br>
          <a:r>
            <a:rPr kumimoji="1" lang="ja-JP" altLang="en-US" sz="1900" kern="1200" dirty="0">
              <a:latin typeface="メイリオ" panose="020B0604030504040204" pitchFamily="50" charset="-128"/>
              <a:ea typeface="メイリオ" panose="020B0604030504040204" pitchFamily="50" charset="-128"/>
            </a:rPr>
            <a:t>システムが苦手な方でも</a:t>
          </a:r>
          <a:r>
            <a:rPr kumimoji="1" lang="en-US" altLang="ja-JP" sz="1900" kern="1200" dirty="0">
              <a:latin typeface="メイリオ" panose="020B0604030504040204" pitchFamily="50" charset="-128"/>
              <a:ea typeface="メイリオ" panose="020B0604030504040204" pitchFamily="50" charset="-128"/>
            </a:rPr>
            <a:t>AI</a:t>
          </a:r>
          <a:r>
            <a:rPr kumimoji="1" lang="ja-JP" altLang="en-US" sz="1900" kern="1200" dirty="0">
              <a:latin typeface="メイリオ" panose="020B0604030504040204" pitchFamily="50" charset="-128"/>
              <a:ea typeface="メイリオ" panose="020B0604030504040204" pitchFamily="50" charset="-128"/>
            </a:rPr>
            <a:t>を活用できます。</a:t>
          </a:r>
        </a:p>
      </dsp:txBody>
      <dsp:txXfrm>
        <a:off x="0" y="2644533"/>
        <a:ext cx="8128000" cy="943920"/>
      </dsp:txXfrm>
    </dsp:sp>
    <dsp:sp modelId="{C124F7BC-F76B-48DD-9447-C5FC82E146EC}">
      <dsp:nvSpPr>
        <dsp:cNvPr id="0" name=""/>
        <dsp:cNvSpPr/>
      </dsp:nvSpPr>
      <dsp:spPr>
        <a:xfrm>
          <a:off x="0" y="3588453"/>
          <a:ext cx="8128000" cy="814319"/>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kumimoji="1" lang="en-US" altLang="ja-JP" sz="2400" kern="1200" dirty="0">
              <a:latin typeface="メイリオ" panose="020B0604030504040204" pitchFamily="50" charset="-128"/>
              <a:ea typeface="メイリオ" panose="020B0604030504040204" pitchFamily="50" charset="-128"/>
            </a:rPr>
            <a:t>AI</a:t>
          </a:r>
          <a:r>
            <a:rPr kumimoji="1" lang="ja-JP" altLang="en-US" sz="2400" kern="1200" dirty="0">
              <a:latin typeface="メイリオ" panose="020B0604030504040204" pitchFamily="50" charset="-128"/>
              <a:ea typeface="メイリオ" panose="020B0604030504040204" pitchFamily="50" charset="-128"/>
            </a:rPr>
            <a:t>に嘘をつかせない</a:t>
          </a:r>
        </a:p>
      </dsp:txBody>
      <dsp:txXfrm>
        <a:off x="39752" y="3628205"/>
        <a:ext cx="8048496" cy="734815"/>
      </dsp:txXfrm>
    </dsp:sp>
    <dsp:sp modelId="{6357D840-2FBD-4C7D-9048-3BC4F25C4216}">
      <dsp:nvSpPr>
        <dsp:cNvPr id="0" name=""/>
        <dsp:cNvSpPr/>
      </dsp:nvSpPr>
      <dsp:spPr>
        <a:xfrm>
          <a:off x="0" y="4402773"/>
          <a:ext cx="8128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30480" rIns="170688" bIns="30480" numCol="1" spcCol="1270" anchor="t" anchorCtr="0">
          <a:noAutofit/>
        </a:bodyPr>
        <a:lstStyle/>
        <a:p>
          <a:pPr marL="171450" lvl="1" indent="-171450" algn="l" defTabSz="844550">
            <a:lnSpc>
              <a:spcPct val="90000"/>
            </a:lnSpc>
            <a:spcBef>
              <a:spcPct val="0"/>
            </a:spcBef>
            <a:spcAft>
              <a:spcPct val="20000"/>
            </a:spcAft>
            <a:buChar char="•"/>
          </a:pPr>
          <a:r>
            <a:rPr kumimoji="1" lang="ja-JP" altLang="en-US" sz="1900" kern="1200" dirty="0">
              <a:latin typeface="メイリオ" panose="020B0604030504040204" pitchFamily="50" charset="-128"/>
              <a:ea typeface="メイリオ" panose="020B0604030504040204" pitchFamily="50" charset="-128"/>
            </a:rPr>
            <a:t>参照先のナレッジを確認できるようにすることで、</a:t>
          </a:r>
          <a:r>
            <a:rPr kumimoji="1" lang="en-US" altLang="ja-JP" sz="1900" kern="1200" dirty="0">
              <a:latin typeface="メイリオ" panose="020B0604030504040204" pitchFamily="50" charset="-128"/>
              <a:ea typeface="メイリオ" panose="020B0604030504040204" pitchFamily="50" charset="-128"/>
            </a:rPr>
            <a:t>AI</a:t>
          </a:r>
          <a:r>
            <a:rPr kumimoji="1" lang="ja-JP" altLang="en-US" sz="1900" kern="1200" dirty="0">
              <a:latin typeface="メイリオ" panose="020B0604030504040204" pitchFamily="50" charset="-128"/>
              <a:ea typeface="メイリオ" panose="020B0604030504040204" pitchFamily="50" charset="-128"/>
            </a:rPr>
            <a:t>の回答の確認を行うことができます。</a:t>
          </a:r>
        </a:p>
      </dsp:txBody>
      <dsp:txXfrm>
        <a:off x="0" y="4402773"/>
        <a:ext cx="8128000" cy="9439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9: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9:notes"/>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70" name="Google Shape;270;p9:notes"/>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0: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10:notes"/>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87" name="Google Shape;287;p10:notes"/>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1: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11:notes"/>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304" name="Google Shape;304;p11:notes"/>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2</a:t>
            </a:fld>
            <a:endParaRPr/>
          </a:p>
        </p:txBody>
      </p:sp>
    </p:spTree>
    <p:extLst>
      <p:ext uri="{BB962C8B-B14F-4D97-AF65-F5344CB8AC3E}">
        <p14:creationId xmlns:p14="http://schemas.microsoft.com/office/powerpoint/2010/main" val="287734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a:t>
            </a:r>
            <a:r>
              <a:rPr kumimoji="1" lang="en-US" altLang="ja-JP" dirty="0"/>
              <a:t>1</a:t>
            </a:r>
            <a:r>
              <a:rPr kumimoji="1" lang="ja-JP" altLang="en-US" dirty="0"/>
              <a:t>つ目の「業務の中でナレッジがたまること」です。</a:t>
            </a:r>
            <a:endParaRPr kumimoji="1" lang="en-US" altLang="ja-JP" dirty="0"/>
          </a:p>
          <a:p>
            <a:endParaRPr kumimoji="1" lang="en-US" altLang="ja-JP" dirty="0"/>
          </a:p>
          <a:p>
            <a:r>
              <a:rPr kumimoji="1" lang="ja-JP" altLang="en-US" dirty="0"/>
              <a:t>日々の業務に追われる</a:t>
            </a:r>
            <a:r>
              <a:rPr lang="ja-JP" altLang="en-US" dirty="0" err="1"/>
              <a:t>〇</a:t>
            </a:r>
            <a:r>
              <a:rPr kumimoji="1" lang="ja-JP" altLang="en-US" dirty="0"/>
              <a:t>製造業の現場では、</a:t>
            </a:r>
            <a:endParaRPr kumimoji="1" lang="en-US" altLang="ja-JP" dirty="0"/>
          </a:p>
          <a:p>
            <a:r>
              <a:rPr kumimoji="1" lang="ja-JP" altLang="en-US" dirty="0"/>
              <a:t>時間をとって</a:t>
            </a:r>
            <a:r>
              <a:rPr lang="ja-JP" altLang="en-US" dirty="0" err="1"/>
              <a:t>〇</a:t>
            </a:r>
            <a:r>
              <a:rPr kumimoji="1" lang="ja-JP" altLang="en-US" dirty="0"/>
              <a:t>大掛かりなマニュアルやナレッジを作成することは</a:t>
            </a:r>
            <a:r>
              <a:rPr lang="ja-JP" altLang="en-US" dirty="0"/>
              <a:t>〇</a:t>
            </a:r>
            <a:r>
              <a:rPr kumimoji="1" lang="ja-JP" altLang="en-US" dirty="0"/>
              <a:t>容易ではありません。</a:t>
            </a:r>
            <a:endParaRPr kumimoji="1" lang="en-US" altLang="ja-JP" dirty="0"/>
          </a:p>
          <a:p>
            <a:r>
              <a:rPr kumimoji="1" lang="ja-JP" altLang="en-US" dirty="0"/>
              <a:t>また、普段の業務とは別でナレッジ作成を行っていると、</a:t>
            </a:r>
            <a:endParaRPr kumimoji="1" lang="en-US" altLang="ja-JP" dirty="0"/>
          </a:p>
          <a:p>
            <a:r>
              <a:rPr kumimoji="1" lang="ja-JP" altLang="en-US" dirty="0"/>
              <a:t>メインの担当者の業務が忙しくなったり、部署移動のタイミングで</a:t>
            </a:r>
            <a:endParaRPr kumimoji="1" lang="en-US" altLang="ja-JP" dirty="0"/>
          </a:p>
          <a:p>
            <a:r>
              <a:rPr kumimoji="1" lang="ja-JP" altLang="en-US" dirty="0"/>
              <a:t>ナレッジの更新が行えなくなるリスクもあります。</a:t>
            </a:r>
            <a:endParaRPr kumimoji="1" lang="en-US" altLang="ja-JP" dirty="0"/>
          </a:p>
          <a:p>
            <a:endParaRPr kumimoji="1" lang="en-US" altLang="ja-JP" dirty="0"/>
          </a:p>
          <a:p>
            <a:r>
              <a:rPr lang="ja-JP" altLang="en-US" sz="1200" dirty="0"/>
              <a:t>★</a:t>
            </a:r>
            <a:r>
              <a:rPr kumimoji="1" lang="ja-JP" altLang="en-US" dirty="0"/>
              <a:t>業務の中で</a:t>
            </a:r>
            <a:r>
              <a:rPr lang="ja-JP" altLang="en-US" dirty="0" err="1"/>
              <a:t>〇</a:t>
            </a:r>
            <a:r>
              <a:rPr kumimoji="1" lang="ja-JP" altLang="en-US" dirty="0"/>
              <a:t>自然とナレッジがたまっていく仕組みを作ることで、</a:t>
            </a:r>
            <a:endParaRPr kumimoji="1" lang="en-US" altLang="ja-JP" dirty="0"/>
          </a:p>
          <a:p>
            <a:r>
              <a:rPr kumimoji="1" lang="ja-JP" altLang="en-US" dirty="0"/>
              <a:t>無理なく</a:t>
            </a:r>
            <a:r>
              <a:rPr lang="ja-JP" altLang="en-US" dirty="0" err="1"/>
              <a:t>〇</a:t>
            </a:r>
            <a:r>
              <a:rPr kumimoji="1" lang="ja-JP" altLang="en-US" dirty="0"/>
              <a:t>ナレッジをためることが</a:t>
            </a:r>
            <a:r>
              <a:rPr lang="ja-JP" altLang="en-US" dirty="0"/>
              <a:t>〇</a:t>
            </a:r>
            <a:r>
              <a:rPr kumimoji="1" lang="ja-JP" altLang="en-US" dirty="0"/>
              <a:t>大切です。</a:t>
            </a:r>
            <a:endParaRPr kumimoji="1" lang="en-US" altLang="ja-JP" dirty="0"/>
          </a:p>
          <a:p>
            <a:endParaRPr kumimoji="1" lang="en-US" altLang="ja-JP" dirty="0"/>
          </a:p>
          <a:p>
            <a:r>
              <a:rPr kumimoji="1" lang="ja-JP" altLang="en-US" dirty="0"/>
              <a:t>業務の中で</a:t>
            </a:r>
            <a:r>
              <a:rPr lang="ja-JP" altLang="en-US" dirty="0" err="1"/>
              <a:t>〇</a:t>
            </a:r>
            <a:r>
              <a:rPr kumimoji="1" lang="ja-JP" altLang="en-US" dirty="0"/>
              <a:t>ナレッジをためる方法は、大きく分けて</a:t>
            </a:r>
            <a:r>
              <a:rPr lang="ja-JP" altLang="en-US" dirty="0"/>
              <a:t>〇</a:t>
            </a:r>
            <a:r>
              <a:rPr kumimoji="1" lang="ja-JP" altLang="en-US" dirty="0"/>
              <a:t>二本の柱があります。</a:t>
            </a:r>
            <a:endParaRPr kumimoji="1" lang="en-US" altLang="ja-JP"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★今ある形式知を一か所にまとめる</a:t>
            </a:r>
            <a:endParaRPr lang="en-US" altLang="ja-JP" sz="1200" b="0"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★各案件解決までの経緯を</a:t>
            </a:r>
            <a:r>
              <a:rPr lang="ja-JP" altLang="en-US" dirty="0" err="1"/>
              <a:t>〇</a:t>
            </a:r>
            <a:r>
              <a:rPr lang="ja-JP" altLang="en-US" sz="1200" b="0" dirty="0"/>
              <a:t>暗黙知として残す</a:t>
            </a:r>
            <a:endParaRPr kumimoji="1" lang="en-US" altLang="ja-JP" dirty="0"/>
          </a:p>
          <a:p>
            <a:pPr eaLnBrk="1" hangingPunct="1"/>
            <a:endParaRPr lang="en-US" altLang="ja-JP" sz="1200" dirty="0"/>
          </a:p>
          <a:p>
            <a:pPr eaLnBrk="1" hangingPunct="1"/>
            <a:r>
              <a:rPr lang="ja-JP" altLang="en-US" sz="1200" dirty="0"/>
              <a:t>それぞれについて詳しく見ていきましょう</a:t>
            </a:r>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endParaRPr kumimoji="1"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3</a:t>
            </a:fld>
            <a:endParaRPr kumimoji="1" lang="ja-JP" altLang="en-US"/>
          </a:p>
        </p:txBody>
      </p:sp>
    </p:spTree>
    <p:extLst>
      <p:ext uri="{BB962C8B-B14F-4D97-AF65-F5344CB8AC3E}">
        <p14:creationId xmlns:p14="http://schemas.microsoft.com/office/powerpoint/2010/main" val="1192068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a:t>
            </a:r>
            <a:r>
              <a:rPr kumimoji="1" lang="en-US" altLang="ja-JP" dirty="0"/>
              <a:t>1</a:t>
            </a:r>
            <a:r>
              <a:rPr kumimoji="1" lang="ja-JP" altLang="en-US" dirty="0"/>
              <a:t>つ目の「業務の中でナレッジがたまること」です。</a:t>
            </a:r>
            <a:endParaRPr kumimoji="1" lang="en-US" altLang="ja-JP" dirty="0"/>
          </a:p>
          <a:p>
            <a:endParaRPr kumimoji="1" lang="en-US" altLang="ja-JP" dirty="0"/>
          </a:p>
          <a:p>
            <a:r>
              <a:rPr kumimoji="1" lang="ja-JP" altLang="en-US" dirty="0"/>
              <a:t>日々の業務に追われる</a:t>
            </a:r>
            <a:r>
              <a:rPr lang="ja-JP" altLang="en-US" dirty="0" err="1"/>
              <a:t>〇</a:t>
            </a:r>
            <a:r>
              <a:rPr kumimoji="1" lang="ja-JP" altLang="en-US" dirty="0"/>
              <a:t>製造業の現場では、</a:t>
            </a:r>
            <a:endParaRPr kumimoji="1" lang="en-US" altLang="ja-JP" dirty="0"/>
          </a:p>
          <a:p>
            <a:r>
              <a:rPr kumimoji="1" lang="ja-JP" altLang="en-US" dirty="0"/>
              <a:t>時間をとって</a:t>
            </a:r>
            <a:r>
              <a:rPr lang="ja-JP" altLang="en-US" dirty="0" err="1"/>
              <a:t>〇</a:t>
            </a:r>
            <a:r>
              <a:rPr kumimoji="1" lang="ja-JP" altLang="en-US" dirty="0"/>
              <a:t>大掛かりなマニュアルやナレッジを作成することは</a:t>
            </a:r>
            <a:r>
              <a:rPr lang="ja-JP" altLang="en-US" dirty="0"/>
              <a:t>〇</a:t>
            </a:r>
            <a:r>
              <a:rPr kumimoji="1" lang="ja-JP" altLang="en-US" dirty="0"/>
              <a:t>容易ではありません。</a:t>
            </a:r>
            <a:endParaRPr kumimoji="1" lang="en-US" altLang="ja-JP" dirty="0"/>
          </a:p>
          <a:p>
            <a:r>
              <a:rPr kumimoji="1" lang="ja-JP" altLang="en-US" dirty="0"/>
              <a:t>また、普段の業務とは別でナレッジ作成を行っていると、</a:t>
            </a:r>
            <a:endParaRPr kumimoji="1" lang="en-US" altLang="ja-JP" dirty="0"/>
          </a:p>
          <a:p>
            <a:r>
              <a:rPr kumimoji="1" lang="ja-JP" altLang="en-US" dirty="0"/>
              <a:t>メインの担当者の業務が忙しくなったり、部署移動のタイミングで</a:t>
            </a:r>
            <a:endParaRPr kumimoji="1" lang="en-US" altLang="ja-JP" dirty="0"/>
          </a:p>
          <a:p>
            <a:r>
              <a:rPr kumimoji="1" lang="ja-JP" altLang="en-US" dirty="0"/>
              <a:t>ナレッジの更新が行えなくなるリスクもあります。</a:t>
            </a:r>
            <a:endParaRPr kumimoji="1" lang="en-US" altLang="ja-JP" dirty="0"/>
          </a:p>
          <a:p>
            <a:endParaRPr kumimoji="1" lang="en-US" altLang="ja-JP" dirty="0"/>
          </a:p>
          <a:p>
            <a:r>
              <a:rPr lang="ja-JP" altLang="en-US" sz="1200" dirty="0"/>
              <a:t>★</a:t>
            </a:r>
            <a:r>
              <a:rPr kumimoji="1" lang="ja-JP" altLang="en-US" dirty="0"/>
              <a:t>業務の中で</a:t>
            </a:r>
            <a:r>
              <a:rPr lang="ja-JP" altLang="en-US" dirty="0" err="1"/>
              <a:t>〇</a:t>
            </a:r>
            <a:r>
              <a:rPr kumimoji="1" lang="ja-JP" altLang="en-US" dirty="0"/>
              <a:t>自然とナレッジがたまっていく仕組みを作ることで、</a:t>
            </a:r>
            <a:endParaRPr kumimoji="1" lang="en-US" altLang="ja-JP" dirty="0"/>
          </a:p>
          <a:p>
            <a:r>
              <a:rPr kumimoji="1" lang="ja-JP" altLang="en-US" dirty="0"/>
              <a:t>無理なく</a:t>
            </a:r>
            <a:r>
              <a:rPr lang="ja-JP" altLang="en-US" dirty="0" err="1"/>
              <a:t>〇</a:t>
            </a:r>
            <a:r>
              <a:rPr kumimoji="1" lang="ja-JP" altLang="en-US" dirty="0"/>
              <a:t>ナレッジをためることが</a:t>
            </a:r>
            <a:r>
              <a:rPr lang="ja-JP" altLang="en-US" dirty="0"/>
              <a:t>〇</a:t>
            </a:r>
            <a:r>
              <a:rPr kumimoji="1" lang="ja-JP" altLang="en-US" dirty="0"/>
              <a:t>大切です。</a:t>
            </a:r>
            <a:endParaRPr kumimoji="1" lang="en-US" altLang="ja-JP" dirty="0"/>
          </a:p>
          <a:p>
            <a:endParaRPr kumimoji="1" lang="en-US" altLang="ja-JP" dirty="0"/>
          </a:p>
          <a:p>
            <a:r>
              <a:rPr kumimoji="1" lang="ja-JP" altLang="en-US" dirty="0"/>
              <a:t>業務の中で</a:t>
            </a:r>
            <a:r>
              <a:rPr lang="ja-JP" altLang="en-US" dirty="0" err="1"/>
              <a:t>〇</a:t>
            </a:r>
            <a:r>
              <a:rPr kumimoji="1" lang="ja-JP" altLang="en-US" dirty="0"/>
              <a:t>ナレッジをためる方法は、大きく分けて</a:t>
            </a:r>
            <a:r>
              <a:rPr lang="ja-JP" altLang="en-US" dirty="0"/>
              <a:t>〇</a:t>
            </a:r>
            <a:r>
              <a:rPr kumimoji="1" lang="ja-JP" altLang="en-US" dirty="0"/>
              <a:t>二本の柱があります。</a:t>
            </a:r>
            <a:endParaRPr kumimoji="1" lang="en-US" altLang="ja-JP"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★今ある形式知を一か所にまとめる</a:t>
            </a:r>
            <a:endParaRPr lang="en-US" altLang="ja-JP" sz="1200" b="0"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★各案件解決までの経緯を</a:t>
            </a:r>
            <a:r>
              <a:rPr lang="ja-JP" altLang="en-US" dirty="0" err="1"/>
              <a:t>〇</a:t>
            </a:r>
            <a:r>
              <a:rPr lang="ja-JP" altLang="en-US" sz="1200" b="0" dirty="0"/>
              <a:t>暗黙知として残す</a:t>
            </a:r>
            <a:endParaRPr kumimoji="1" lang="en-US" altLang="ja-JP" dirty="0"/>
          </a:p>
          <a:p>
            <a:pPr eaLnBrk="1" hangingPunct="1"/>
            <a:endParaRPr lang="en-US" altLang="ja-JP" sz="1200" dirty="0"/>
          </a:p>
          <a:p>
            <a:pPr eaLnBrk="1" hangingPunct="1"/>
            <a:r>
              <a:rPr lang="ja-JP" altLang="en-US" sz="1200" dirty="0"/>
              <a:t>それぞれについて詳しく見ていきましょう</a:t>
            </a:r>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endParaRPr kumimoji="1"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4</a:t>
            </a:fld>
            <a:endParaRPr kumimoji="1" lang="ja-JP" altLang="en-US"/>
          </a:p>
        </p:txBody>
      </p:sp>
    </p:spTree>
    <p:extLst>
      <p:ext uri="{BB962C8B-B14F-4D97-AF65-F5344CB8AC3E}">
        <p14:creationId xmlns:p14="http://schemas.microsoft.com/office/powerpoint/2010/main" val="848227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a:t>
            </a:r>
            <a:r>
              <a:rPr kumimoji="1" lang="en-US" altLang="ja-JP" dirty="0"/>
              <a:t>1</a:t>
            </a:r>
            <a:r>
              <a:rPr kumimoji="1" lang="ja-JP" altLang="en-US" dirty="0"/>
              <a:t>つ目の「業務の中でナレッジがたまること」です。</a:t>
            </a:r>
            <a:endParaRPr kumimoji="1" lang="en-US" altLang="ja-JP" dirty="0"/>
          </a:p>
          <a:p>
            <a:endParaRPr kumimoji="1" lang="en-US" altLang="ja-JP" dirty="0"/>
          </a:p>
          <a:p>
            <a:r>
              <a:rPr kumimoji="1" lang="ja-JP" altLang="en-US" dirty="0"/>
              <a:t>日々の業務に追われる</a:t>
            </a:r>
            <a:r>
              <a:rPr lang="ja-JP" altLang="en-US" dirty="0" err="1"/>
              <a:t>〇</a:t>
            </a:r>
            <a:r>
              <a:rPr kumimoji="1" lang="ja-JP" altLang="en-US" dirty="0"/>
              <a:t>製造業の現場では、</a:t>
            </a:r>
            <a:endParaRPr kumimoji="1" lang="en-US" altLang="ja-JP" dirty="0"/>
          </a:p>
          <a:p>
            <a:r>
              <a:rPr kumimoji="1" lang="ja-JP" altLang="en-US" dirty="0"/>
              <a:t>時間をとって</a:t>
            </a:r>
            <a:r>
              <a:rPr lang="ja-JP" altLang="en-US" dirty="0" err="1"/>
              <a:t>〇</a:t>
            </a:r>
            <a:r>
              <a:rPr kumimoji="1" lang="ja-JP" altLang="en-US" dirty="0"/>
              <a:t>大掛かりなマニュアルやナレッジを作成することは</a:t>
            </a:r>
            <a:r>
              <a:rPr lang="ja-JP" altLang="en-US" dirty="0"/>
              <a:t>〇</a:t>
            </a:r>
            <a:r>
              <a:rPr kumimoji="1" lang="ja-JP" altLang="en-US" dirty="0"/>
              <a:t>容易ではありません。</a:t>
            </a:r>
            <a:endParaRPr kumimoji="1" lang="en-US" altLang="ja-JP" dirty="0"/>
          </a:p>
          <a:p>
            <a:r>
              <a:rPr kumimoji="1" lang="ja-JP" altLang="en-US" dirty="0"/>
              <a:t>また、普段の業務とは別でナレッジ作成を行っていると、</a:t>
            </a:r>
            <a:endParaRPr kumimoji="1" lang="en-US" altLang="ja-JP" dirty="0"/>
          </a:p>
          <a:p>
            <a:r>
              <a:rPr kumimoji="1" lang="ja-JP" altLang="en-US" dirty="0"/>
              <a:t>メインの担当者の業務が忙しくなったり、部署移動のタイミングで</a:t>
            </a:r>
            <a:endParaRPr kumimoji="1" lang="en-US" altLang="ja-JP" dirty="0"/>
          </a:p>
          <a:p>
            <a:r>
              <a:rPr kumimoji="1" lang="ja-JP" altLang="en-US" dirty="0"/>
              <a:t>ナレッジの更新が行えなくなるリスクもあります。</a:t>
            </a:r>
            <a:endParaRPr kumimoji="1" lang="en-US" altLang="ja-JP" dirty="0"/>
          </a:p>
          <a:p>
            <a:endParaRPr kumimoji="1" lang="en-US" altLang="ja-JP" dirty="0"/>
          </a:p>
          <a:p>
            <a:r>
              <a:rPr lang="ja-JP" altLang="en-US" sz="1200" dirty="0"/>
              <a:t>★</a:t>
            </a:r>
            <a:r>
              <a:rPr kumimoji="1" lang="ja-JP" altLang="en-US" dirty="0"/>
              <a:t>業務の中で</a:t>
            </a:r>
            <a:r>
              <a:rPr lang="ja-JP" altLang="en-US" dirty="0" err="1"/>
              <a:t>〇</a:t>
            </a:r>
            <a:r>
              <a:rPr kumimoji="1" lang="ja-JP" altLang="en-US" dirty="0"/>
              <a:t>自然とナレッジがたまっていく仕組みを作ることで、</a:t>
            </a:r>
            <a:endParaRPr kumimoji="1" lang="en-US" altLang="ja-JP" dirty="0"/>
          </a:p>
          <a:p>
            <a:r>
              <a:rPr kumimoji="1" lang="ja-JP" altLang="en-US" dirty="0"/>
              <a:t>無理なく</a:t>
            </a:r>
            <a:r>
              <a:rPr lang="ja-JP" altLang="en-US" dirty="0" err="1"/>
              <a:t>〇</a:t>
            </a:r>
            <a:r>
              <a:rPr kumimoji="1" lang="ja-JP" altLang="en-US" dirty="0"/>
              <a:t>ナレッジをためることが</a:t>
            </a:r>
            <a:r>
              <a:rPr lang="ja-JP" altLang="en-US" dirty="0"/>
              <a:t>〇</a:t>
            </a:r>
            <a:r>
              <a:rPr kumimoji="1" lang="ja-JP" altLang="en-US" dirty="0"/>
              <a:t>大切です。</a:t>
            </a:r>
            <a:endParaRPr kumimoji="1" lang="en-US" altLang="ja-JP" dirty="0"/>
          </a:p>
          <a:p>
            <a:endParaRPr kumimoji="1" lang="en-US" altLang="ja-JP" dirty="0"/>
          </a:p>
          <a:p>
            <a:r>
              <a:rPr kumimoji="1" lang="ja-JP" altLang="en-US" dirty="0"/>
              <a:t>業務の中で</a:t>
            </a:r>
            <a:r>
              <a:rPr lang="ja-JP" altLang="en-US" dirty="0" err="1"/>
              <a:t>〇</a:t>
            </a:r>
            <a:r>
              <a:rPr kumimoji="1" lang="ja-JP" altLang="en-US" dirty="0"/>
              <a:t>ナレッジをためる方法は、大きく分けて</a:t>
            </a:r>
            <a:r>
              <a:rPr lang="ja-JP" altLang="en-US" dirty="0"/>
              <a:t>〇</a:t>
            </a:r>
            <a:r>
              <a:rPr kumimoji="1" lang="ja-JP" altLang="en-US" dirty="0"/>
              <a:t>二本の柱があります。</a:t>
            </a:r>
            <a:endParaRPr kumimoji="1" lang="en-US" altLang="ja-JP"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★今ある形式知を一か所にまとめる</a:t>
            </a:r>
            <a:endParaRPr lang="en-US" altLang="ja-JP" sz="1200" b="0" dirty="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ja-JP" altLang="en-US" sz="1200" b="0" dirty="0"/>
              <a:t>★各案件解決までの経緯を</a:t>
            </a:r>
            <a:r>
              <a:rPr lang="ja-JP" altLang="en-US" dirty="0" err="1"/>
              <a:t>〇</a:t>
            </a:r>
            <a:r>
              <a:rPr lang="ja-JP" altLang="en-US" sz="1200" b="0" dirty="0"/>
              <a:t>暗黙知として残す</a:t>
            </a:r>
            <a:endParaRPr kumimoji="1" lang="en-US" altLang="ja-JP" dirty="0"/>
          </a:p>
          <a:p>
            <a:pPr eaLnBrk="1" hangingPunct="1"/>
            <a:endParaRPr lang="en-US" altLang="ja-JP" sz="1200" dirty="0"/>
          </a:p>
          <a:p>
            <a:pPr eaLnBrk="1" hangingPunct="1"/>
            <a:r>
              <a:rPr lang="ja-JP" altLang="en-US" sz="1200" dirty="0"/>
              <a:t>それぞれについて詳しく見ていきましょう</a:t>
            </a:r>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pPr eaLnBrk="1" hangingPunct="1"/>
            <a:endParaRPr lang="en-US" altLang="ja-JP" sz="1200" dirty="0"/>
          </a:p>
          <a:p>
            <a:endParaRPr kumimoji="1" lang="en-US" altLang="ja-JP" dirty="0"/>
          </a:p>
        </p:txBody>
      </p:sp>
      <p:sp>
        <p:nvSpPr>
          <p:cNvPr id="4" name="スライド番号プレースホルダー 3"/>
          <p:cNvSpPr>
            <a:spLocks noGrp="1"/>
          </p:cNvSpPr>
          <p:nvPr>
            <p:ph type="sldNum" sz="quarter" idx="10"/>
          </p:nvPr>
        </p:nvSpPr>
        <p:spPr/>
        <p:txBody>
          <a:bodyPr/>
          <a:lstStyle/>
          <a:p>
            <a:fld id="{8F9CE59A-34EF-4ACF-B288-5D5071CEEA04}" type="slidenum">
              <a:rPr kumimoji="1" lang="ja-JP" altLang="en-US" smtClean="0"/>
              <a:t>5</a:t>
            </a:fld>
            <a:endParaRPr kumimoji="1" lang="ja-JP" altLang="en-US"/>
          </a:p>
        </p:txBody>
      </p:sp>
    </p:spTree>
    <p:extLst>
      <p:ext uri="{BB962C8B-B14F-4D97-AF65-F5344CB8AC3E}">
        <p14:creationId xmlns:p14="http://schemas.microsoft.com/office/powerpoint/2010/main" val="3420906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6</a:t>
            </a:fld>
            <a:endParaRPr/>
          </a:p>
        </p:txBody>
      </p:sp>
    </p:spTree>
    <p:extLst>
      <p:ext uri="{BB962C8B-B14F-4D97-AF65-F5344CB8AC3E}">
        <p14:creationId xmlns:p14="http://schemas.microsoft.com/office/powerpoint/2010/main" val="3835286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1: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0" name="Google Shape;390;p11:notes"/>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ja-JP" altLang="en-US" dirty="0"/>
              <a:t>さて、ナレッジ</a:t>
            </a:r>
            <a:r>
              <a:rPr lang="en-US" altLang="ja-JP" dirty="0"/>
              <a:t>×AI</a:t>
            </a:r>
            <a:r>
              <a:rPr lang="ja-JP" altLang="en-US" dirty="0"/>
              <a:t>の話に戻りましょう。</a:t>
            </a:r>
            <a:endParaRPr lang="en-US" altLang="ja-JP" dirty="0"/>
          </a:p>
          <a:p>
            <a:pPr marL="0" marR="0" lvl="0" indent="0" algn="l" rtl="0">
              <a:lnSpc>
                <a:spcPct val="100000"/>
              </a:lnSpc>
              <a:spcBef>
                <a:spcPts val="0"/>
              </a:spcBef>
              <a:spcAft>
                <a:spcPts val="0"/>
              </a:spcAft>
              <a:buSzPts val="1400"/>
              <a:buNone/>
            </a:pPr>
            <a:endParaRPr lang="en-US" altLang="ja-JP" dirty="0"/>
          </a:p>
          <a:p>
            <a:pPr marL="0" marR="0" lvl="0" indent="0" algn="l" rtl="0">
              <a:lnSpc>
                <a:spcPct val="100000"/>
              </a:lnSpc>
              <a:spcBef>
                <a:spcPts val="0"/>
              </a:spcBef>
              <a:spcAft>
                <a:spcPts val="0"/>
              </a:spcAft>
              <a:buSzPts val="1400"/>
              <a:buNone/>
            </a:pPr>
            <a:r>
              <a:rPr lang="ja-JP" dirty="0"/>
              <a:t>ナレッジ×AIを実現するための3つのポイントをまとめました。</a:t>
            </a:r>
            <a:endParaRPr dirty="0"/>
          </a:p>
          <a:p>
            <a:pPr marL="0" marR="0" lvl="0" indent="0" algn="l" rtl="0">
              <a:lnSpc>
                <a:spcPct val="100000"/>
              </a:lnSpc>
              <a:spcBef>
                <a:spcPts val="0"/>
              </a:spcBef>
              <a:spcAft>
                <a:spcPts val="0"/>
              </a:spcAft>
              <a:buSzPts val="1400"/>
              <a:buNone/>
            </a:pPr>
            <a:r>
              <a:rPr lang="ja-JP" dirty="0"/>
              <a:t>１つ目は「業務でナレッジ×AIを誰もが使う」こと。</a:t>
            </a:r>
            <a:endParaRPr dirty="0"/>
          </a:p>
          <a:p>
            <a:pPr marL="0" marR="0" lvl="0" indent="0" algn="l" rtl="0">
              <a:lnSpc>
                <a:spcPct val="100000"/>
              </a:lnSpc>
              <a:spcBef>
                <a:spcPts val="0"/>
              </a:spcBef>
              <a:spcAft>
                <a:spcPts val="0"/>
              </a:spcAft>
              <a:buSzPts val="1400"/>
              <a:buNone/>
            </a:pPr>
            <a:r>
              <a:rPr lang="ja-JP" dirty="0"/>
              <a:t>お取引先の会社から「全社員が使えるようAIを導入した」というお話を伺いました。しかし、活用しているのは未だ一部の社員だけとのこと。もったいない話ですね！AIの有用性はプロンプトの使い方に大きく左右されます。これを誰もが業務で使えて役立つ状況にする必要があります。</a:t>
            </a:r>
            <a:endParaRPr dirty="0"/>
          </a:p>
          <a:p>
            <a:pPr marL="0" marR="0" lvl="0" indent="0" algn="l" rtl="0">
              <a:lnSpc>
                <a:spcPct val="100000"/>
              </a:lnSpc>
              <a:spcBef>
                <a:spcPts val="0"/>
              </a:spcBef>
              <a:spcAft>
                <a:spcPts val="0"/>
              </a:spcAft>
              <a:buSzPts val="1400"/>
              <a:buNone/>
            </a:pPr>
            <a:r>
              <a:rPr lang="ja-JP" dirty="0"/>
              <a:t>2つ目 は「精度の高いナレッジでAI活用」（AIに「嘘」をつかせない）です。</a:t>
            </a:r>
            <a:endParaRPr dirty="0"/>
          </a:p>
          <a:p>
            <a:pPr marL="0" marR="0" lvl="0" indent="0" algn="l" rtl="0">
              <a:lnSpc>
                <a:spcPct val="100000"/>
              </a:lnSpc>
              <a:spcBef>
                <a:spcPts val="0"/>
              </a:spcBef>
              <a:spcAft>
                <a:spcPts val="0"/>
              </a:spcAft>
              <a:buSzPts val="1400"/>
              <a:buNone/>
            </a:pPr>
            <a:r>
              <a:rPr lang="ja-JP" dirty="0"/>
              <a:t>AIは時々「嘘」をつくことがありますが、それはしばしば古い知識や誤った情報、またはコンテキストが異なる文書が混在することが原因です。私たちは、社内のナレッジを鮮度高く管理し、AIに適切に提供することで、より信頼性の高い結果を得ることを目指しています。</a:t>
            </a:r>
            <a:endParaRPr dirty="0"/>
          </a:p>
          <a:p>
            <a:pPr marL="0" marR="0" lvl="0" indent="0" algn="l" rtl="0">
              <a:lnSpc>
                <a:spcPct val="100000"/>
              </a:lnSpc>
              <a:spcBef>
                <a:spcPts val="0"/>
              </a:spcBef>
              <a:spcAft>
                <a:spcPts val="0"/>
              </a:spcAft>
              <a:buSzPts val="1400"/>
              <a:buNone/>
            </a:pPr>
            <a:r>
              <a:rPr lang="ja-JP" dirty="0"/>
              <a:t>３つ目は「業務にナレッジ×AIを統合」です。</a:t>
            </a:r>
            <a:endParaRPr dirty="0"/>
          </a:p>
          <a:p>
            <a:pPr marL="0" marR="0" lvl="0" indent="0" algn="l" rtl="0">
              <a:lnSpc>
                <a:spcPct val="100000"/>
              </a:lnSpc>
              <a:spcBef>
                <a:spcPts val="0"/>
              </a:spcBef>
              <a:spcAft>
                <a:spcPts val="0"/>
              </a:spcAft>
              <a:buSzPts val="1400"/>
              <a:buNone/>
            </a:pPr>
            <a:r>
              <a:rPr lang="ja-JP" dirty="0"/>
              <a:t>ナレッジ×AIの投資価値を最大化するにはビジネスの現場で日々活用されるよう業務との統合が鍵となります。間接業務のコスト削減はもちろん、何より基幹の主業務において生産性を高めたり新たなお客様価値を生み出していくことが大事だと考えるからです。</a:t>
            </a:r>
            <a:endParaRPr dirty="0"/>
          </a:p>
          <a:p>
            <a:pPr marL="0" marR="0" lvl="0" indent="0" algn="l" rtl="0">
              <a:lnSpc>
                <a:spcPct val="100000"/>
              </a:lnSpc>
              <a:spcBef>
                <a:spcPts val="0"/>
              </a:spcBef>
              <a:spcAft>
                <a:spcPts val="0"/>
              </a:spcAft>
              <a:buSzPts val="1400"/>
              <a:buNone/>
            </a:pPr>
            <a:endParaRPr dirty="0"/>
          </a:p>
          <a:p>
            <a:pPr marL="0" marR="0" lvl="0" indent="0" algn="l" rtl="0">
              <a:lnSpc>
                <a:spcPct val="100000"/>
              </a:lnSpc>
              <a:spcBef>
                <a:spcPts val="0"/>
              </a:spcBef>
              <a:spcAft>
                <a:spcPts val="0"/>
              </a:spcAft>
              <a:buSzPts val="1400"/>
              <a:buNone/>
            </a:pPr>
            <a:r>
              <a:rPr lang="ja-JP" dirty="0"/>
              <a:t>これらを実現するSolutionDeskの新機能について、次ページからご紹介します。</a:t>
            </a:r>
            <a:endParaRPr dirty="0"/>
          </a:p>
        </p:txBody>
      </p:sp>
      <p:sp>
        <p:nvSpPr>
          <p:cNvPr id="391" name="Google Shape;391;p11:notes"/>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7</a:t>
            </a:fld>
            <a:endParaRPr/>
          </a:p>
        </p:txBody>
      </p:sp>
    </p:spTree>
    <p:extLst>
      <p:ext uri="{BB962C8B-B14F-4D97-AF65-F5344CB8AC3E}">
        <p14:creationId xmlns:p14="http://schemas.microsoft.com/office/powerpoint/2010/main" val="2751469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p7:notes"/>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8:notes"/>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8:notes"/>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lvl="0" indent="-228600" algn="l" rtl="0">
              <a:lnSpc>
                <a:spcPct val="100000"/>
              </a:lnSpc>
              <a:spcBef>
                <a:spcPts val="0"/>
              </a:spcBef>
              <a:spcAft>
                <a:spcPts val="0"/>
              </a:spcAft>
              <a:buSzPts val="1400"/>
              <a:buNone/>
            </a:pPr>
            <a:endParaRPr sz="1200"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53" name="Google Shape;253;p8:notes"/>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ltLang="ja-JP"/>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p:cSld name="タイトルとコンテンツ">
    <p:spTree>
      <p:nvGrpSpPr>
        <p:cNvPr id="1" name="Shape 21"/>
        <p:cNvGrpSpPr/>
        <p:nvPr/>
      </p:nvGrpSpPr>
      <p:grpSpPr>
        <a:xfrm>
          <a:off x="0" y="0"/>
          <a:ext cx="0" cy="0"/>
          <a:chOff x="0" y="0"/>
          <a:chExt cx="0" cy="0"/>
        </a:xfrm>
      </p:grpSpPr>
      <p:sp>
        <p:nvSpPr>
          <p:cNvPr id="22" name="Google Shape;22;p3"/>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23" name="Google Shape;23;p3"/>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000"/>
              <a:buFont typeface="Arial"/>
              <a:buNone/>
            </a:pPr>
            <a:r>
              <a:rPr lang="en-US" altLang="ja-JP" sz="1100" b="0" i="0" dirty="0">
                <a:solidFill>
                  <a:srgbClr val="444746"/>
                </a:solidFill>
                <a:effectLst/>
                <a:latin typeface="Google Sans"/>
              </a:rPr>
              <a:t>© Accela Technology Corp.</a:t>
            </a:r>
            <a:endParaRPr sz="1400" b="0" i="0" u="none" strike="noStrike" cap="none" dirty="0">
              <a:solidFill>
                <a:srgbClr val="000000"/>
              </a:solidFill>
              <a:latin typeface="Arial"/>
              <a:ea typeface="Arial"/>
              <a:cs typeface="Arial"/>
              <a:sym typeface="Arial"/>
            </a:endParaRPr>
          </a:p>
        </p:txBody>
      </p:sp>
      <p:sp>
        <p:nvSpPr>
          <p:cNvPr id="24" name="Google Shape;24;p3"/>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2" name="図 1" descr="ロゴ が含まれている画像">
            <a:extLst>
              <a:ext uri="{FF2B5EF4-FFF2-40B4-BE49-F238E27FC236}">
                <a16:creationId xmlns:a16="http://schemas.microsoft.com/office/drawing/2014/main" id="{4299460E-7768-7BC5-1A56-C0A1ABB72AD9}"/>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10;縦書きテキスト" type="vertTx">
  <p:cSld name="VERTICAL_TEXT">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4"/>
          <p:cNvSpPr txBox="1">
            <a:spLocks noGrp="1"/>
          </p:cNvSpPr>
          <p:nvPr>
            <p:ph type="body" idx="1"/>
          </p:nvPr>
        </p:nvSpPr>
        <p:spPr>
          <a:xfrm rot="5400000">
            <a:off x="3455123" y="-2437218"/>
            <a:ext cx="5306695" cy="11887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4"/>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97"/>
        <p:cNvGrpSpPr/>
        <p:nvPr/>
      </p:nvGrpSpPr>
      <p:grpSpPr>
        <a:xfrm>
          <a:off x="0" y="0"/>
          <a:ext cx="0" cy="0"/>
          <a:chOff x="0" y="0"/>
          <a:chExt cx="0" cy="0"/>
        </a:xfrm>
      </p:grpSpPr>
      <p:sp>
        <p:nvSpPr>
          <p:cNvPr id="98" name="Google Shape;98;p1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1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5"/>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02"/>
        <p:cNvGrpSpPr/>
        <p:nvPr/>
      </p:nvGrpSpPr>
      <p:grpSpPr>
        <a:xfrm>
          <a:off x="0" y="0"/>
          <a:ext cx="0" cy="0"/>
          <a:chOff x="0" y="0"/>
          <a:chExt cx="0" cy="0"/>
        </a:xfrm>
      </p:grpSpPr>
      <p:sp>
        <p:nvSpPr>
          <p:cNvPr id="103" name="Google Shape;103;p16"/>
          <p:cNvSpPr/>
          <p:nvPr/>
        </p:nvSpPr>
        <p:spPr>
          <a:xfrm>
            <a:off x="0" y="1"/>
            <a:ext cx="12192000" cy="4962698"/>
          </a:xfrm>
          <a:prstGeom prst="rect">
            <a:avLst/>
          </a:prstGeom>
          <a:solidFill>
            <a:srgbClr val="3477B2"/>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eiryo"/>
              <a:ea typeface="Meiryo"/>
              <a:cs typeface="Meiryo"/>
              <a:sym typeface="Meiryo"/>
            </a:endParaRPr>
          </a:p>
        </p:txBody>
      </p:sp>
      <p:sp>
        <p:nvSpPr>
          <p:cNvPr id="104" name="Google Shape;104;p16"/>
          <p:cNvSpPr txBox="1">
            <a:spLocks noGrp="1"/>
          </p:cNvSpPr>
          <p:nvPr>
            <p:ph type="ctrTitle"/>
          </p:nvPr>
        </p:nvSpPr>
        <p:spPr>
          <a:xfrm>
            <a:off x="2904067" y="2793712"/>
            <a:ext cx="9144000" cy="916392"/>
          </a:xfrm>
          <a:prstGeom prst="rect">
            <a:avLst/>
          </a:prstGeom>
          <a:noFill/>
          <a:ln>
            <a:noFill/>
          </a:ln>
        </p:spPr>
        <p:txBody>
          <a:bodyPr spcFirstLastPara="1" wrap="square" lIns="91425" tIns="45700" rIns="91425" bIns="45700" anchor="b" anchorCtr="0">
            <a:normAutofit/>
          </a:bodyPr>
          <a:lstStyle>
            <a:lvl1pPr lvl="0" algn="r">
              <a:lnSpc>
                <a:spcPct val="90000"/>
              </a:lnSpc>
              <a:spcBef>
                <a:spcPts val="0"/>
              </a:spcBef>
              <a:spcAft>
                <a:spcPts val="0"/>
              </a:spcAft>
              <a:buClr>
                <a:schemeClr val="lt1"/>
              </a:buClr>
              <a:buSzPts val="4400"/>
              <a:buFont typeface="Meiryo"/>
              <a:buNone/>
              <a:defRPr sz="44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16"/>
          <p:cNvSpPr txBox="1">
            <a:spLocks noGrp="1"/>
          </p:cNvSpPr>
          <p:nvPr>
            <p:ph type="subTitle" idx="1"/>
          </p:nvPr>
        </p:nvSpPr>
        <p:spPr>
          <a:xfrm>
            <a:off x="2904067" y="3848577"/>
            <a:ext cx="9144000" cy="823176"/>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6" name="Google Shape;106;p16"/>
          <p:cNvSpPr txBox="1">
            <a:spLocks noGrp="1"/>
          </p:cNvSpPr>
          <p:nvPr>
            <p:ph type="ftr" idx="11"/>
          </p:nvPr>
        </p:nvSpPr>
        <p:spPr>
          <a:xfrm>
            <a:off x="4038600" y="649182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6"/>
          <p:cNvSpPr txBox="1">
            <a:spLocks noGrp="1"/>
          </p:cNvSpPr>
          <p:nvPr>
            <p:ph type="sldNum" idx="12"/>
          </p:nvPr>
        </p:nvSpPr>
        <p:spPr>
          <a:xfrm>
            <a:off x="9304867" y="6491822"/>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08" name="Google Shape;108;p16"/>
          <p:cNvSpPr txBox="1"/>
          <p:nvPr/>
        </p:nvSpPr>
        <p:spPr>
          <a:xfrm>
            <a:off x="0" y="6400800"/>
            <a:ext cx="7551964"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p>
          <a:p>
            <a:pPr marL="0" marR="0" lvl="0" indent="0" algn="l" rtl="0">
              <a:lnSpc>
                <a:spcPct val="100000"/>
              </a:lnSpc>
              <a:spcBef>
                <a:spcPts val="0"/>
              </a:spcBef>
              <a:spcAft>
                <a:spcPts val="0"/>
              </a:spcAft>
              <a:buNone/>
            </a:pPr>
            <a:r>
              <a:rPr lang="ja-JP" sz="1000" b="0" i="0" u="none" strike="noStrike" cap="none" dirty="0">
                <a:solidFill>
                  <a:schemeClr val="dk1"/>
                </a:solidFill>
                <a:latin typeface="Meiryo"/>
                <a:ea typeface="Meiryo"/>
                <a:cs typeface="Meiryo"/>
                <a:sym typeface="Meiryo"/>
              </a:rPr>
              <a:t>本資料の著作権はアクセラテクノロジ株式会社に帰属し、目的を問わず本資料の無断での複製または転用等を禁じます。</a:t>
            </a:r>
            <a:endParaRPr sz="1000" b="0" i="0" u="none" strike="noStrike" cap="none" dirty="0">
              <a:solidFill>
                <a:schemeClr val="dk1"/>
              </a:solidFill>
              <a:latin typeface="Meiryo"/>
              <a:ea typeface="Meiryo"/>
              <a:cs typeface="Meiryo"/>
              <a:sym typeface="Meiry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1" name="Google Shape;31;p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 name="Google Shape;33;p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付きの&#10;コンテンツ" type="objTx">
  <p:cSld name="OBJECT_WITH_CAPTION_TEXT">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9" name="Google Shape;39;p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0" name="Google Shape;4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1" name="Google Shape;4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5"/>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a:spLocks noGrp="1"/>
          </p:cNvSpPr>
          <p:nvPr>
            <p:ph type="pic" idx="2"/>
          </p:nvPr>
        </p:nvSpPr>
        <p:spPr>
          <a:xfrm>
            <a:off x="5183188" y="987425"/>
            <a:ext cx="6172200" cy="4873625"/>
          </a:xfrm>
          <a:prstGeom prst="rect">
            <a:avLst/>
          </a:prstGeom>
          <a:noFill/>
          <a:ln>
            <a:noFill/>
          </a:ln>
        </p:spPr>
      </p:sp>
      <p:sp>
        <p:nvSpPr>
          <p:cNvPr id="46" name="Google Shape;46;p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と&#10;縦書きテキスト" type="vertTx">
  <p:cSld name="VERTICAL_TEXT">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body" idx="1"/>
          </p:nvPr>
        </p:nvSpPr>
        <p:spPr>
          <a:xfrm rot="5400000">
            <a:off x="3455123" y="-2437218"/>
            <a:ext cx="5306695" cy="11887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とコンテンツ">
  <p:cSld name="タイトルとコンテンツ">
    <p:spTree>
      <p:nvGrpSpPr>
        <p:cNvPr id="1" name="Shape 64"/>
        <p:cNvGrpSpPr/>
        <p:nvPr/>
      </p:nvGrpSpPr>
      <p:grpSpPr>
        <a:xfrm>
          <a:off x="0" y="0"/>
          <a:ext cx="0" cy="0"/>
          <a:chOff x="0" y="0"/>
          <a:chExt cx="0" cy="0"/>
        </a:xfrm>
      </p:grpSpPr>
      <p:sp>
        <p:nvSpPr>
          <p:cNvPr id="65" name="Google Shape;65;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66" name="Google Shape;66;p10"/>
          <p:cNvSpPr txBox="1"/>
          <p:nvPr/>
        </p:nvSpPr>
        <p:spPr>
          <a:xfrm>
            <a:off x="0" y="6400800"/>
            <a:ext cx="6326188" cy="4572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dirty="0"/>
          </a:p>
        </p:txBody>
      </p:sp>
      <p:sp>
        <p:nvSpPr>
          <p:cNvPr id="67" name="Google Shape;67;p10"/>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3" name="図 2" descr="ロゴ が含まれている画像">
            <a:extLst>
              <a:ext uri="{FF2B5EF4-FFF2-40B4-BE49-F238E27FC236}">
                <a16:creationId xmlns:a16="http://schemas.microsoft.com/office/drawing/2014/main" id="{E8E6049B-B310-6865-691E-19E8886F8C84}"/>
              </a:ext>
            </a:extLst>
          </p:cNvPr>
          <p:cNvPicPr>
            <a:picLocks noChangeAspect="1"/>
          </p:cNvPicPr>
          <p:nvPr userDrawn="1"/>
        </p:nvPicPr>
        <p:blipFill>
          <a:blip r:embed="rId2"/>
          <a:stretch>
            <a:fillRect/>
          </a:stretch>
        </p:blipFill>
        <p:spPr>
          <a:xfrm>
            <a:off x="9185323" y="225590"/>
            <a:ext cx="2883131" cy="43783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10;コンテンツ" type="objTx">
  <p:cSld name="OBJECT_WITH_CAPTION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2" name="Google Shape;82;p1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3" name="Google Shape;8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86"/>
        <p:cNvGrpSpPr/>
        <p:nvPr/>
      </p:nvGrpSpPr>
      <p:grpSpPr>
        <a:xfrm>
          <a:off x="0" y="0"/>
          <a:ext cx="0" cy="0"/>
          <a:chOff x="0" y="0"/>
          <a:chExt cx="0" cy="0"/>
        </a:xfrm>
      </p:grpSpPr>
      <p:sp>
        <p:nvSpPr>
          <p:cNvPr id="87" name="Google Shape;87;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eiry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3"/>
          <p:cNvSpPr>
            <a:spLocks noGrp="1"/>
          </p:cNvSpPr>
          <p:nvPr>
            <p:ph type="pic" idx="2"/>
          </p:nvPr>
        </p:nvSpPr>
        <p:spPr>
          <a:xfrm>
            <a:off x="5183188" y="987425"/>
            <a:ext cx="6172200" cy="4873625"/>
          </a:xfrm>
          <a:prstGeom prst="rect">
            <a:avLst/>
          </a:prstGeom>
          <a:noFill/>
          <a:ln>
            <a:noFill/>
          </a:ln>
        </p:spPr>
      </p:sp>
      <p:sp>
        <p:nvSpPr>
          <p:cNvPr id="89" name="Google Shape;89;p1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0" name="Google Shape;90;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3"/>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0" y="1"/>
            <a:ext cx="12192000" cy="720000"/>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chemeClr val="dk1"/>
              </a:buClr>
              <a:buSzPts val="3600"/>
              <a:buFont typeface="Meiryo"/>
              <a:buNone/>
              <a:defRPr sz="3600" b="1" i="0" u="none" strike="noStrike" cap="none">
                <a:solidFill>
                  <a:schemeClr val="dk1"/>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1" name="Google Shape;61;p9"/>
          <p:cNvSpPr txBox="1">
            <a:spLocks noGrp="1"/>
          </p:cNvSpPr>
          <p:nvPr>
            <p:ph type="body" idx="1"/>
          </p:nvPr>
        </p:nvSpPr>
        <p:spPr>
          <a:xfrm>
            <a:off x="164870" y="853035"/>
            <a:ext cx="11887200" cy="5306695"/>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Meiryo"/>
                <a:ea typeface="Meiryo"/>
                <a:cs typeface="Meiryo"/>
                <a:sym typeface="Meiry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Meiryo"/>
                <a:ea typeface="Meiryo"/>
                <a:cs typeface="Meiryo"/>
                <a:sym typeface="Meiry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eiryo"/>
                <a:ea typeface="Meiryo"/>
                <a:cs typeface="Meiryo"/>
                <a:sym typeface="Meiry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2" name="Google Shape;62;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Meiryo"/>
                <a:ea typeface="Meiryo"/>
                <a:cs typeface="Meiryo"/>
                <a:sym typeface="Meiry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63" name="Google Shape;63;p9"/>
          <p:cNvSpPr txBox="1">
            <a:spLocks noGrp="1"/>
          </p:cNvSpPr>
          <p:nvPr>
            <p:ph type="sldNum" idx="12"/>
          </p:nvPr>
        </p:nvSpPr>
        <p:spPr>
          <a:xfrm>
            <a:off x="930887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7" r:id="rId2"/>
    <p:sldLayoutId id="2147483658" r:id="rId3"/>
    <p:sldLayoutId id="2147483659"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2024/12/12</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5.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5.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6700004" cy="1713305"/>
          </a:xfrm>
          <a:prstGeom prst="rect">
            <a:avLst/>
          </a:prstGeom>
        </p:spPr>
        <p:txBody>
          <a:bodyPr vert="horz" lIns="91440" tIns="45720" rIns="91440" bIns="45720" rtlCol="0" anchor="b">
            <a:normAutofit fontScale="77500" lnSpcReduction="20000"/>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ja-JP" altLang="en-US" sz="5600" dirty="0">
                <a:latin typeface="メイリオ" panose="020B0604030504040204" pitchFamily="50" charset="-128"/>
                <a:ea typeface="メイリオ" panose="020B0604030504040204" pitchFamily="50" charset="-128"/>
              </a:rPr>
              <a:t>ナレッジマネジメントが</a:t>
            </a:r>
            <a:endParaRPr lang="en-US" altLang="ja-JP" sz="5600" dirty="0">
              <a:latin typeface="メイリオ" panose="020B0604030504040204" pitchFamily="50" charset="-128"/>
              <a:ea typeface="メイリオ" panose="020B0604030504040204" pitchFamily="50" charset="-128"/>
            </a:endParaRPr>
          </a:p>
          <a:p>
            <a:pPr algn="l">
              <a:spcAft>
                <a:spcPts val="600"/>
              </a:spcAft>
            </a:pPr>
            <a:r>
              <a:rPr lang="ja-JP" altLang="en-US" sz="5600" dirty="0">
                <a:latin typeface="メイリオ" panose="020B0604030504040204" pitchFamily="50" charset="-128"/>
                <a:ea typeface="メイリオ" panose="020B0604030504040204" pitchFamily="50" charset="-128"/>
              </a:rPr>
              <a:t>解決する課題</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6967621"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ナレッジマネジメントが解決する課題</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を、</a:t>
            </a:r>
            <a:r>
              <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CRM</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分野、医療分野、製造業に</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フォーカスした課題</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ごとに整理しています</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dirty="0">
                <a:latin typeface="メイリオ" panose="020B0604030504040204" pitchFamily="50" charset="-128"/>
                <a:ea typeface="メイリオ" panose="020B0604030504040204" pitchFamily="50" charset="-128"/>
              </a:rPr>
              <a:t>お客様の業界や部門に応じて、関連する課題をピックアップして提案資料に</a:t>
            </a:r>
            <a:endParaRPr lang="en-US" altLang="ja-JP" sz="14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400" dirty="0">
                <a:latin typeface="メイリオ" panose="020B0604030504040204" pitchFamily="50" charset="-128"/>
                <a:ea typeface="メイリオ" panose="020B0604030504040204" pitchFamily="50" charset="-128"/>
              </a:rPr>
              <a:t>追加してご利用ください。</a:t>
            </a:r>
            <a:endParaRPr lang="en-US" altLang="ja-JP" sz="1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9"/>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Meiryo"/>
                <a:ea typeface="Meiryo"/>
                <a:cs typeface="Meiryo"/>
                <a:sym typeface="Meiryo"/>
              </a:rPr>
              <a:t>10</a:t>
            </a:fld>
            <a:endParaRPr>
              <a:latin typeface="Meiryo"/>
              <a:ea typeface="Meiryo"/>
              <a:cs typeface="Meiryo"/>
              <a:sym typeface="Meiryo"/>
            </a:endParaRPr>
          </a:p>
        </p:txBody>
      </p:sp>
      <p:sp>
        <p:nvSpPr>
          <p:cNvPr id="273" name="Google Shape;273;p9"/>
          <p:cNvSpPr txBox="1">
            <a:spLocks noGrp="1"/>
          </p:cNvSpPr>
          <p:nvPr>
            <p:ph type="title" idx="4294967295"/>
          </p:nvPr>
        </p:nvSpPr>
        <p:spPr>
          <a:xfrm>
            <a:off x="164869" y="143147"/>
            <a:ext cx="12192000" cy="5008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3600"/>
              <a:buFont typeface="Meiryo"/>
              <a:buNone/>
            </a:pPr>
            <a:r>
              <a:rPr lang="ja-JP" sz="2400" b="0">
                <a:latin typeface="Meiryo"/>
                <a:ea typeface="Meiryo"/>
                <a:cs typeface="Meiryo"/>
                <a:sym typeface="Meiryo"/>
              </a:rPr>
              <a:t>【開発部門】ナレッジベースによる問題解決</a:t>
            </a:r>
            <a:endParaRPr/>
          </a:p>
        </p:txBody>
      </p:sp>
      <p:sp>
        <p:nvSpPr>
          <p:cNvPr id="274" name="Google Shape;274;p9"/>
          <p:cNvSpPr txBox="1"/>
          <p:nvPr/>
        </p:nvSpPr>
        <p:spPr>
          <a:xfrm>
            <a:off x="164869" y="6177902"/>
            <a:ext cx="11887200" cy="500801"/>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000000"/>
              </a:buClr>
              <a:buSzPts val="2400"/>
              <a:buFont typeface="Arial"/>
              <a:buNone/>
            </a:pPr>
            <a:r>
              <a:rPr lang="ja-JP" sz="2400" b="1" i="0" u="none" strike="noStrike" cap="none">
                <a:solidFill>
                  <a:srgbClr val="FF6600"/>
                </a:solidFill>
                <a:latin typeface="Meiryo"/>
                <a:ea typeface="Meiryo"/>
                <a:cs typeface="Meiryo"/>
                <a:sym typeface="Meiryo"/>
              </a:rPr>
              <a:t>過去の開発アイテムの情報や検証結果を活用することで時間短縮や考慮ミスを低減</a:t>
            </a:r>
            <a:endParaRPr sz="2400" b="1" i="0" u="none" strike="noStrike" cap="none">
              <a:solidFill>
                <a:srgbClr val="FF6600"/>
              </a:solidFill>
              <a:latin typeface="Meiryo"/>
              <a:ea typeface="Meiryo"/>
              <a:cs typeface="Meiryo"/>
              <a:sym typeface="Meiryo"/>
            </a:endParaRPr>
          </a:p>
        </p:txBody>
      </p:sp>
      <p:sp>
        <p:nvSpPr>
          <p:cNvPr id="275" name="Google Shape;275;p9"/>
          <p:cNvSpPr/>
          <p:nvPr/>
        </p:nvSpPr>
        <p:spPr>
          <a:xfrm>
            <a:off x="6503241" y="1295412"/>
            <a:ext cx="5019194" cy="4704250"/>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76" name="Google Shape;276;p9"/>
          <p:cNvSpPr txBox="1"/>
          <p:nvPr/>
        </p:nvSpPr>
        <p:spPr>
          <a:xfrm>
            <a:off x="6503240" y="1570572"/>
            <a:ext cx="5264973" cy="223032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・新規の</a:t>
            </a:r>
            <a:r>
              <a:rPr lang="ja-JP" altLang="en-US" sz="1800" b="1" i="0" u="none" strike="noStrike" cap="none" dirty="0">
                <a:solidFill>
                  <a:srgbClr val="000000"/>
                </a:solidFill>
                <a:latin typeface="Meiryo"/>
                <a:ea typeface="Meiryo"/>
                <a:cs typeface="Meiryo"/>
                <a:sym typeface="Meiryo"/>
              </a:rPr>
              <a:t>製品</a:t>
            </a:r>
            <a:r>
              <a:rPr lang="ja-JP" sz="1800" b="1" i="0" u="none" strike="noStrike" cap="none" dirty="0">
                <a:solidFill>
                  <a:srgbClr val="000000"/>
                </a:solidFill>
                <a:latin typeface="Meiryo"/>
                <a:ea typeface="Meiryo"/>
                <a:cs typeface="Meiryo"/>
                <a:sym typeface="Meiryo"/>
              </a:rPr>
              <a:t>開発に対して行う検証の前に</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類似アイテムの過去の検証結果を参照する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ことで、検証時間を短縮することができる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・新規の</a:t>
            </a:r>
            <a:r>
              <a:rPr lang="ja-JP" altLang="en-US" sz="1800" b="1" i="0" u="none" strike="noStrike" cap="none" dirty="0">
                <a:solidFill>
                  <a:srgbClr val="000000"/>
                </a:solidFill>
                <a:latin typeface="Meiryo"/>
                <a:ea typeface="Meiryo"/>
                <a:cs typeface="Meiryo"/>
                <a:sym typeface="Meiryo"/>
              </a:rPr>
              <a:t>製品</a:t>
            </a:r>
            <a:r>
              <a:rPr lang="ja-JP" sz="1800" b="1" i="0" u="none" strike="noStrike" cap="none" dirty="0">
                <a:solidFill>
                  <a:srgbClr val="000000"/>
                </a:solidFill>
                <a:latin typeface="Meiryo"/>
                <a:ea typeface="Meiryo"/>
                <a:cs typeface="Meiryo"/>
                <a:sym typeface="Meiryo"/>
              </a:rPr>
              <a:t>開発を考慮する際、過去</a:t>
            </a:r>
            <a:r>
              <a:rPr lang="ja-JP" altLang="en-US" sz="1800" b="1" i="0" u="none" strike="noStrike" cap="none" dirty="0">
                <a:solidFill>
                  <a:srgbClr val="000000"/>
                </a:solidFill>
                <a:latin typeface="Meiryo"/>
                <a:ea typeface="Meiryo"/>
                <a:cs typeface="Meiryo"/>
                <a:sym typeface="Meiryo"/>
              </a:rPr>
              <a:t>に</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発生したトラブルを参照したり、AＩに</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列挙させることで、考慮漏れを減らすことが</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できる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・部門間を超えた情報共有をナレッジベースで</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行えるため、様々な角度</a:t>
            </a:r>
            <a:r>
              <a:rPr lang="ja-JP" altLang="en-US" sz="1800" b="1" i="0" u="none" strike="noStrike" cap="none" dirty="0">
                <a:solidFill>
                  <a:srgbClr val="000000"/>
                </a:solidFill>
                <a:latin typeface="Meiryo"/>
                <a:ea typeface="Meiryo"/>
                <a:cs typeface="Meiryo"/>
                <a:sym typeface="Meiryo"/>
              </a:rPr>
              <a:t>から</a:t>
            </a:r>
            <a:r>
              <a:rPr lang="ja-JP" sz="1800" b="1" i="0" u="none" strike="noStrike" cap="none" dirty="0">
                <a:solidFill>
                  <a:srgbClr val="000000"/>
                </a:solidFill>
                <a:latin typeface="Meiryo"/>
                <a:ea typeface="Meiryo"/>
                <a:cs typeface="Meiryo"/>
                <a:sym typeface="Meiryo"/>
              </a:rPr>
              <a:t>検討を行える</a:t>
            </a:r>
            <a:endParaRPr dirty="0"/>
          </a:p>
        </p:txBody>
      </p:sp>
      <p:sp>
        <p:nvSpPr>
          <p:cNvPr id="277" name="Google Shape;277;p9"/>
          <p:cNvSpPr txBox="1"/>
          <p:nvPr/>
        </p:nvSpPr>
        <p:spPr>
          <a:xfrm>
            <a:off x="7299832" y="1118603"/>
            <a:ext cx="3557707"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期待される効果</a:t>
            </a:r>
            <a:endParaRPr sz="2200" b="1" i="0" u="none" strike="noStrike" cap="none">
              <a:solidFill>
                <a:srgbClr val="000000"/>
              </a:solidFill>
              <a:latin typeface="Meiryo"/>
              <a:ea typeface="Meiryo"/>
              <a:cs typeface="Meiryo"/>
              <a:sym typeface="Meiryo"/>
            </a:endParaRPr>
          </a:p>
        </p:txBody>
      </p:sp>
      <p:sp>
        <p:nvSpPr>
          <p:cNvPr id="278" name="Google Shape;278;p9"/>
          <p:cNvSpPr/>
          <p:nvPr/>
        </p:nvSpPr>
        <p:spPr>
          <a:xfrm>
            <a:off x="310870" y="3637618"/>
            <a:ext cx="5496723" cy="2362044"/>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79" name="Google Shape;279;p9"/>
          <p:cNvSpPr txBox="1"/>
          <p:nvPr/>
        </p:nvSpPr>
        <p:spPr>
          <a:xfrm>
            <a:off x="991240" y="3461859"/>
            <a:ext cx="392654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ナレッジ活用ポイント</a:t>
            </a:r>
            <a:endParaRPr sz="2200" b="1" i="0" u="none" strike="noStrike" cap="none">
              <a:solidFill>
                <a:srgbClr val="000000"/>
              </a:solidFill>
              <a:latin typeface="Meiryo"/>
              <a:ea typeface="Meiryo"/>
              <a:cs typeface="Meiryo"/>
              <a:sym typeface="Meiryo"/>
            </a:endParaRPr>
          </a:p>
        </p:txBody>
      </p:sp>
      <p:sp>
        <p:nvSpPr>
          <p:cNvPr id="280" name="Google Shape;280;p9"/>
          <p:cNvSpPr txBox="1"/>
          <p:nvPr/>
        </p:nvSpPr>
        <p:spPr>
          <a:xfrm>
            <a:off x="310870" y="4154511"/>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a:t>
            </a:r>
            <a:r>
              <a:rPr lang="ja-JP" altLang="en-US" sz="1800" b="1" i="0" u="none" strike="noStrike" cap="none" dirty="0">
                <a:solidFill>
                  <a:srgbClr val="000000"/>
                </a:solidFill>
                <a:latin typeface="Meiryo"/>
                <a:ea typeface="Meiryo"/>
                <a:cs typeface="Meiryo"/>
                <a:sym typeface="Meiryo"/>
              </a:rPr>
              <a:t>過去の</a:t>
            </a:r>
            <a:r>
              <a:rPr lang="ja-JP" sz="1800" b="1" i="0" u="none" strike="noStrike" cap="none" dirty="0">
                <a:solidFill>
                  <a:srgbClr val="000000"/>
                </a:solidFill>
                <a:latin typeface="Meiryo"/>
                <a:ea typeface="Meiryo"/>
                <a:cs typeface="Meiryo"/>
                <a:sym typeface="Meiryo"/>
              </a:rPr>
              <a:t>検証結果</a:t>
            </a:r>
            <a:r>
              <a:rPr lang="ja-JP" altLang="en-US" sz="1800" b="1" i="0" u="none" strike="noStrike" cap="none" dirty="0">
                <a:solidFill>
                  <a:srgbClr val="000000"/>
                </a:solidFill>
                <a:latin typeface="Meiryo"/>
                <a:ea typeface="Meiryo"/>
                <a:cs typeface="Meiryo"/>
                <a:sym typeface="Meiryo"/>
              </a:rPr>
              <a:t>や</a:t>
            </a:r>
            <a:r>
              <a:rPr lang="ja-JP" sz="1800" b="1" i="0" u="none" strike="noStrike" cap="none" dirty="0">
                <a:solidFill>
                  <a:srgbClr val="000000"/>
                </a:solidFill>
                <a:latin typeface="Meiryo"/>
                <a:ea typeface="Meiryo"/>
                <a:cs typeface="Meiryo"/>
                <a:sym typeface="Meiryo"/>
              </a:rPr>
              <a:t>開発</a:t>
            </a:r>
            <a:r>
              <a:rPr lang="ja-JP" altLang="en-US" sz="1800" b="1" i="0" u="none" strike="noStrike" cap="none" dirty="0">
                <a:solidFill>
                  <a:srgbClr val="000000"/>
                </a:solidFill>
                <a:latin typeface="Meiryo"/>
                <a:ea typeface="Meiryo"/>
                <a:cs typeface="Meiryo"/>
                <a:sym typeface="Meiryo"/>
              </a:rPr>
              <a:t>技術</a:t>
            </a:r>
            <a:r>
              <a:rPr lang="ja-JP" sz="1800" b="1" i="0" u="none" strike="noStrike" cap="none" dirty="0">
                <a:solidFill>
                  <a:srgbClr val="000000"/>
                </a:solidFill>
                <a:latin typeface="Meiryo"/>
                <a:ea typeface="Meiryo"/>
                <a:cs typeface="Meiryo"/>
                <a:sym typeface="Meiryo"/>
              </a:rPr>
              <a:t>を分類して蓄積</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・AIで過去</a:t>
            </a:r>
            <a:r>
              <a:rPr lang="ja-JP" altLang="en-US" sz="1800" b="1" i="0" u="none" strike="noStrike" cap="none" dirty="0">
                <a:solidFill>
                  <a:srgbClr val="000000"/>
                </a:solidFill>
                <a:latin typeface="Meiryo"/>
                <a:ea typeface="Meiryo"/>
                <a:cs typeface="Meiryo"/>
                <a:sym typeface="Meiryo"/>
              </a:rPr>
              <a:t>の</a:t>
            </a:r>
            <a:r>
              <a:rPr lang="ja-JP" sz="1800" b="1" i="0" u="none" strike="noStrike" cap="none" dirty="0">
                <a:solidFill>
                  <a:srgbClr val="000000"/>
                </a:solidFill>
                <a:latin typeface="Meiryo"/>
                <a:ea typeface="Meiryo"/>
                <a:cs typeface="Meiryo"/>
                <a:sym typeface="Meiryo"/>
              </a:rPr>
              <a:t>トラ</a:t>
            </a:r>
            <a:r>
              <a:rPr lang="ja-JP" altLang="en-US" sz="1800" b="1" i="0" u="none" strike="noStrike" cap="none" dirty="0">
                <a:solidFill>
                  <a:srgbClr val="000000"/>
                </a:solidFill>
                <a:latin typeface="Meiryo"/>
                <a:ea typeface="Meiryo"/>
                <a:cs typeface="Meiryo"/>
                <a:sym typeface="Meiryo"/>
              </a:rPr>
              <a:t>ブル</a:t>
            </a:r>
            <a:r>
              <a:rPr lang="ja-JP" sz="1800" b="1" i="0" u="none" strike="noStrike" cap="none" dirty="0">
                <a:solidFill>
                  <a:srgbClr val="000000"/>
                </a:solidFill>
                <a:latin typeface="Meiryo"/>
                <a:ea typeface="Meiryo"/>
                <a:cs typeface="Meiryo"/>
                <a:sym typeface="Meiryo"/>
              </a:rPr>
              <a:t>と</a:t>
            </a:r>
            <a:r>
              <a:rPr lang="ja-JP" altLang="en-US" sz="1800" b="1" i="0" u="none" strike="noStrike" cap="none" dirty="0">
                <a:solidFill>
                  <a:srgbClr val="000000"/>
                </a:solidFill>
                <a:latin typeface="Meiryo"/>
                <a:ea typeface="Meiryo"/>
                <a:cs typeface="Meiryo"/>
                <a:sym typeface="Meiryo"/>
              </a:rPr>
              <a:t>製品</a:t>
            </a:r>
            <a:r>
              <a:rPr lang="ja-JP" sz="1800" b="1" i="0" u="none" strike="noStrike" cap="none" dirty="0">
                <a:solidFill>
                  <a:srgbClr val="000000"/>
                </a:solidFill>
                <a:latin typeface="Meiryo"/>
                <a:ea typeface="Meiryo"/>
                <a:cs typeface="Meiryo"/>
                <a:sym typeface="Meiryo"/>
              </a:rPr>
              <a:t>開発の情報を列挙</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・後工程で発生したトラブル情報やクレームを</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ナレッジベース上で部門間共有</a:t>
            </a:r>
            <a:endParaRPr dirty="0"/>
          </a:p>
        </p:txBody>
      </p:sp>
      <p:sp>
        <p:nvSpPr>
          <p:cNvPr id="281" name="Google Shape;281;p9"/>
          <p:cNvSpPr/>
          <p:nvPr/>
        </p:nvSpPr>
        <p:spPr>
          <a:xfrm>
            <a:off x="310870" y="1032599"/>
            <a:ext cx="5498706" cy="2176287"/>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82" name="Google Shape;282;p9"/>
          <p:cNvSpPr txBox="1"/>
          <p:nvPr/>
        </p:nvSpPr>
        <p:spPr>
          <a:xfrm>
            <a:off x="310870" y="1484291"/>
            <a:ext cx="5496723" cy="16532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・過去と同じ検証を行い、時間をロスする</a:t>
            </a:r>
            <a:endParaRPr dirty="0"/>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・考慮漏れで新規の</a:t>
            </a:r>
            <a:r>
              <a:rPr lang="ja-JP" altLang="en-US" sz="1800" b="1" i="0" u="none" strike="noStrike" cap="none" dirty="0">
                <a:solidFill>
                  <a:srgbClr val="000000"/>
                </a:solidFill>
                <a:latin typeface="Meiryo"/>
                <a:ea typeface="Meiryo"/>
                <a:cs typeface="Meiryo"/>
                <a:sym typeface="Meiryo"/>
              </a:rPr>
              <a:t>製品</a:t>
            </a:r>
            <a:r>
              <a:rPr lang="ja-JP" sz="1800" b="1" i="0" u="none" strike="noStrike" cap="none" dirty="0">
                <a:solidFill>
                  <a:srgbClr val="000000"/>
                </a:solidFill>
                <a:latin typeface="Meiryo"/>
                <a:ea typeface="Meiryo"/>
                <a:cs typeface="Meiryo"/>
                <a:sym typeface="Meiryo"/>
              </a:rPr>
              <a:t>開発でトラブル発生</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・後工程からのフィードバックを行えていない</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p:txBody>
      </p:sp>
      <p:sp>
        <p:nvSpPr>
          <p:cNvPr id="283" name="Google Shape;283;p9"/>
          <p:cNvSpPr txBox="1"/>
          <p:nvPr/>
        </p:nvSpPr>
        <p:spPr>
          <a:xfrm>
            <a:off x="1902986" y="856840"/>
            <a:ext cx="244387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問題</a:t>
            </a:r>
            <a:endParaRPr sz="2200" b="1" i="0" u="none" strike="noStrike" cap="none">
              <a:solidFill>
                <a:srgbClr val="000000"/>
              </a:solidFill>
              <a:latin typeface="Meiryo"/>
              <a:ea typeface="Meiryo"/>
              <a:cs typeface="Meiryo"/>
              <a:sym typeface="Meiry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Meiryo"/>
                <a:ea typeface="Meiryo"/>
                <a:cs typeface="Meiryo"/>
                <a:sym typeface="Meiryo"/>
              </a:rPr>
              <a:t>11</a:t>
            </a:fld>
            <a:endParaRPr>
              <a:latin typeface="Meiryo"/>
              <a:ea typeface="Meiryo"/>
              <a:cs typeface="Meiryo"/>
              <a:sym typeface="Meiryo"/>
            </a:endParaRPr>
          </a:p>
        </p:txBody>
      </p:sp>
      <p:sp>
        <p:nvSpPr>
          <p:cNvPr id="290" name="Google Shape;290;p10"/>
          <p:cNvSpPr txBox="1">
            <a:spLocks noGrp="1"/>
          </p:cNvSpPr>
          <p:nvPr>
            <p:ph type="title" idx="4294967295"/>
          </p:nvPr>
        </p:nvSpPr>
        <p:spPr>
          <a:xfrm>
            <a:off x="164869" y="143147"/>
            <a:ext cx="12192000" cy="5008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3600"/>
              <a:buFont typeface="Meiryo"/>
              <a:buNone/>
            </a:pPr>
            <a:r>
              <a:rPr lang="ja-JP" sz="2400" b="0">
                <a:latin typeface="Meiryo"/>
                <a:ea typeface="Meiryo"/>
                <a:cs typeface="Meiryo"/>
                <a:sym typeface="Meiryo"/>
              </a:rPr>
              <a:t>【生産・製造部門】ナレッジベースによる問題解決</a:t>
            </a:r>
            <a:endParaRPr/>
          </a:p>
        </p:txBody>
      </p:sp>
      <p:sp>
        <p:nvSpPr>
          <p:cNvPr id="291" name="Google Shape;291;p10"/>
          <p:cNvSpPr txBox="1"/>
          <p:nvPr/>
        </p:nvSpPr>
        <p:spPr>
          <a:xfrm>
            <a:off x="164869" y="6177902"/>
            <a:ext cx="11887200" cy="500801"/>
          </a:xfrm>
          <a:prstGeom prst="rect">
            <a:avLst/>
          </a:prstGeom>
          <a:noFill/>
          <a:ln>
            <a:noFill/>
          </a:ln>
        </p:spPr>
        <p:txBody>
          <a:bodyPr spcFirstLastPara="1" wrap="square" lIns="91425" tIns="45700" rIns="91425" bIns="45700" anchor="t" anchorCtr="0">
            <a:normAutofit fontScale="85000" lnSpcReduction="10000"/>
          </a:bodyPr>
          <a:lstStyle/>
          <a:p>
            <a:pPr marL="0" marR="0" lvl="0" indent="0" algn="ctr" rtl="0">
              <a:lnSpc>
                <a:spcPct val="90000"/>
              </a:lnSpc>
              <a:spcBef>
                <a:spcPts val="0"/>
              </a:spcBef>
              <a:spcAft>
                <a:spcPts val="0"/>
              </a:spcAft>
              <a:buClr>
                <a:srgbClr val="000000"/>
              </a:buClr>
              <a:buSzPts val="2400"/>
              <a:buFont typeface="Arial"/>
              <a:buNone/>
            </a:pPr>
            <a:r>
              <a:rPr lang="ja-JP" altLang="en-US" sz="2400" b="1" i="0" u="none" strike="noStrike" cap="none" dirty="0">
                <a:solidFill>
                  <a:srgbClr val="FF6600"/>
                </a:solidFill>
                <a:latin typeface="Meiryo"/>
                <a:ea typeface="Meiryo"/>
                <a:cs typeface="Meiryo"/>
                <a:sym typeface="Meiryo"/>
              </a:rPr>
              <a:t>過去の作業や</a:t>
            </a:r>
            <a:r>
              <a:rPr lang="ja-JP" sz="2400" b="1" i="0" u="none" strike="noStrike" cap="none" dirty="0">
                <a:solidFill>
                  <a:srgbClr val="FF6600"/>
                </a:solidFill>
                <a:latin typeface="Meiryo"/>
                <a:ea typeface="Meiryo"/>
                <a:cs typeface="Meiryo"/>
                <a:sym typeface="Meiryo"/>
              </a:rPr>
              <a:t>トラブル</a:t>
            </a:r>
            <a:r>
              <a:rPr lang="ja-JP" altLang="en-US" sz="2400" b="1" i="0" u="none" strike="noStrike" cap="none" dirty="0">
                <a:solidFill>
                  <a:srgbClr val="FF6600"/>
                </a:solidFill>
                <a:latin typeface="Meiryo"/>
                <a:ea typeface="Meiryo"/>
                <a:cs typeface="Meiryo"/>
                <a:sym typeface="Meiryo"/>
              </a:rPr>
              <a:t>情報を周知・</a:t>
            </a:r>
            <a:r>
              <a:rPr lang="en-US" altLang="ja-JP" sz="2400" b="1" i="0" u="none" strike="noStrike" cap="none" dirty="0">
                <a:solidFill>
                  <a:srgbClr val="FF6600"/>
                </a:solidFill>
                <a:latin typeface="Meiryo"/>
                <a:ea typeface="Meiryo"/>
                <a:cs typeface="Meiryo"/>
                <a:sym typeface="Meiryo"/>
              </a:rPr>
              <a:t>AI</a:t>
            </a:r>
            <a:r>
              <a:rPr lang="ja-JP" altLang="en-US" sz="2400" b="1" i="0" u="none" strike="noStrike" cap="none" dirty="0">
                <a:solidFill>
                  <a:srgbClr val="FF6600"/>
                </a:solidFill>
                <a:latin typeface="Meiryo"/>
                <a:ea typeface="Meiryo"/>
                <a:cs typeface="Meiryo"/>
                <a:sym typeface="Meiryo"/>
              </a:rPr>
              <a:t>検索することで担当者に依らず、対応</a:t>
            </a:r>
            <a:r>
              <a:rPr lang="ja-JP" altLang="en-US" sz="2400" b="1" dirty="0">
                <a:solidFill>
                  <a:srgbClr val="FF6600"/>
                </a:solidFill>
                <a:latin typeface="Meiryo"/>
                <a:ea typeface="Meiryo"/>
                <a:cs typeface="Meiryo"/>
                <a:sym typeface="Meiryo"/>
              </a:rPr>
              <a:t>を行うことが</a:t>
            </a:r>
            <a:r>
              <a:rPr lang="ja-JP" altLang="en-US" sz="2400" b="1" i="0" u="none" strike="noStrike" cap="none" dirty="0">
                <a:solidFill>
                  <a:srgbClr val="FF6600"/>
                </a:solidFill>
                <a:latin typeface="Meiryo"/>
                <a:ea typeface="Meiryo"/>
                <a:cs typeface="Meiryo"/>
                <a:sym typeface="Meiryo"/>
              </a:rPr>
              <a:t>可能</a:t>
            </a:r>
            <a:endParaRPr sz="2400" b="1" i="0" u="none" strike="noStrike" cap="none" dirty="0">
              <a:solidFill>
                <a:srgbClr val="FF6600"/>
              </a:solidFill>
              <a:latin typeface="Meiryo"/>
              <a:ea typeface="Meiryo"/>
              <a:cs typeface="Meiryo"/>
              <a:sym typeface="Meiryo"/>
            </a:endParaRPr>
          </a:p>
        </p:txBody>
      </p:sp>
      <p:sp>
        <p:nvSpPr>
          <p:cNvPr id="292" name="Google Shape;292;p10"/>
          <p:cNvSpPr/>
          <p:nvPr/>
        </p:nvSpPr>
        <p:spPr>
          <a:xfrm>
            <a:off x="6503241" y="1295412"/>
            <a:ext cx="5019194" cy="4704250"/>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93" name="Google Shape;293;p10"/>
          <p:cNvSpPr txBox="1"/>
          <p:nvPr/>
        </p:nvSpPr>
        <p:spPr>
          <a:xfrm>
            <a:off x="6503240" y="1570572"/>
            <a:ext cx="5264973" cy="223032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・過去のトラブル</a:t>
            </a:r>
            <a:r>
              <a:rPr lang="ja-JP" altLang="en-US" sz="1800" b="1" i="0" u="none" strike="noStrike" cap="none" dirty="0">
                <a:solidFill>
                  <a:srgbClr val="000000"/>
                </a:solidFill>
                <a:latin typeface="Meiryo"/>
                <a:ea typeface="Meiryo"/>
                <a:cs typeface="Meiryo"/>
                <a:sym typeface="Meiryo"/>
              </a:rPr>
              <a:t>情報</a:t>
            </a:r>
            <a:r>
              <a:rPr lang="ja-JP" sz="1800" b="1" i="0" u="none" strike="noStrike" cap="none" dirty="0">
                <a:solidFill>
                  <a:srgbClr val="000000"/>
                </a:solidFill>
                <a:latin typeface="Meiryo"/>
                <a:ea typeface="Meiryo"/>
                <a:cs typeface="Meiryo"/>
                <a:sym typeface="Meiryo"/>
              </a:rPr>
              <a:t>を</a:t>
            </a:r>
            <a:r>
              <a:rPr lang="ja-JP" altLang="en-US" sz="1800" b="1" i="0" u="none" strike="noStrike" cap="none" dirty="0">
                <a:solidFill>
                  <a:srgbClr val="000000"/>
                </a:solidFill>
                <a:latin typeface="Meiryo"/>
                <a:ea typeface="Meiryo"/>
                <a:cs typeface="Meiryo"/>
                <a:sym typeface="Meiryo"/>
              </a:rPr>
              <a:t>ナレッジベースに</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蓄積して</a:t>
            </a:r>
            <a:r>
              <a:rPr lang="ja-JP" altLang="en-US" sz="1800" b="1" i="0" u="none" strike="noStrike" cap="none" dirty="0">
                <a:solidFill>
                  <a:srgbClr val="000000"/>
                </a:solidFill>
                <a:latin typeface="Meiryo"/>
                <a:ea typeface="Meiryo"/>
                <a:cs typeface="Meiryo"/>
                <a:sym typeface="Meiryo"/>
              </a:rPr>
              <a:t>、事象や原因に対して過去の</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altLang="en-US" sz="1800" b="1" i="0" u="none" strike="noStrike" cap="none" dirty="0">
                <a:solidFill>
                  <a:srgbClr val="000000"/>
                </a:solidFill>
                <a:latin typeface="Meiryo"/>
                <a:ea typeface="Meiryo"/>
                <a:cs typeface="Meiryo"/>
                <a:sym typeface="Meiryo"/>
              </a:rPr>
              <a:t>トラブル情報から対処方法を</a:t>
            </a:r>
            <a:r>
              <a:rPr lang="en-US" altLang="ja-JP" sz="1800" b="1" dirty="0">
                <a:latin typeface="Meiryo"/>
                <a:ea typeface="Meiryo"/>
                <a:cs typeface="Meiryo"/>
                <a:sym typeface="Meiryo"/>
              </a:rPr>
              <a:t>AI</a:t>
            </a:r>
            <a:r>
              <a:rPr lang="ja-JP" altLang="en-US" sz="1800" b="1" dirty="0">
                <a:latin typeface="Meiryo"/>
                <a:ea typeface="Meiryo"/>
                <a:cs typeface="Meiryo"/>
                <a:sym typeface="Meiryo"/>
              </a:rPr>
              <a:t>で回答させる</a:t>
            </a:r>
            <a:endParaRPr lang="en-US" altLang="ja-JP" sz="1800" b="1" dirty="0">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こと</a:t>
            </a:r>
            <a:r>
              <a:rPr lang="ja-JP" sz="1800" b="1" i="0" u="none" strike="noStrike" cap="none" dirty="0">
                <a:solidFill>
                  <a:srgbClr val="000000"/>
                </a:solidFill>
                <a:latin typeface="Meiryo"/>
                <a:ea typeface="Meiryo"/>
                <a:cs typeface="Meiryo"/>
                <a:sym typeface="Meiryo"/>
              </a:rPr>
              <a:t>で、</a:t>
            </a:r>
            <a:r>
              <a:rPr lang="ja-JP" altLang="en-US" sz="1800" b="1" i="0" u="none" strike="noStrike" cap="none" dirty="0">
                <a:solidFill>
                  <a:srgbClr val="000000"/>
                </a:solidFill>
                <a:latin typeface="Meiryo"/>
                <a:ea typeface="Meiryo"/>
                <a:cs typeface="Meiryo"/>
                <a:sym typeface="Meiryo"/>
              </a:rPr>
              <a:t>担当者によらず、</a:t>
            </a:r>
            <a:r>
              <a:rPr lang="ja-JP" sz="1800" b="1" i="0" u="none" strike="noStrike" cap="none" dirty="0">
                <a:solidFill>
                  <a:srgbClr val="000000"/>
                </a:solidFill>
                <a:latin typeface="Meiryo"/>
                <a:ea typeface="Meiryo"/>
                <a:cs typeface="Meiryo"/>
                <a:sym typeface="Meiryo"/>
              </a:rPr>
              <a:t>トラブルに</a:t>
            </a:r>
            <a:r>
              <a:rPr lang="ja-JP" altLang="en-US" sz="1800" b="1" i="0" u="none" strike="noStrike" cap="none" dirty="0">
                <a:solidFill>
                  <a:srgbClr val="000000"/>
                </a:solidFill>
                <a:latin typeface="Meiryo"/>
                <a:ea typeface="Meiryo"/>
                <a:cs typeface="Meiryo"/>
                <a:sym typeface="Meiryo"/>
              </a:rPr>
              <a:t>対して</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altLang="en-US" sz="1800" b="1" i="0" u="none" strike="noStrike" cap="none" dirty="0">
                <a:solidFill>
                  <a:srgbClr val="000000"/>
                </a:solidFill>
                <a:latin typeface="Meiryo"/>
                <a:ea typeface="Meiryo"/>
                <a:cs typeface="Meiryo"/>
                <a:sym typeface="Meiryo"/>
              </a:rPr>
              <a:t>過去と</a:t>
            </a:r>
            <a:r>
              <a:rPr lang="ja-JP" sz="1800" b="1" i="0" u="none" strike="noStrike" cap="none" dirty="0">
                <a:solidFill>
                  <a:srgbClr val="000000"/>
                </a:solidFill>
                <a:latin typeface="Meiryo"/>
                <a:ea typeface="Meiryo"/>
                <a:cs typeface="Meiryo"/>
                <a:sym typeface="Meiryo"/>
              </a:rPr>
              <a:t>同様に対応できる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・トラブル情報を周知させることで、メンバー</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がトラブルを認知し、同じミスをしない為に</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注意するポイントや対応手順を学ぶことが</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できる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・手順書やマニュアルを拡充していくことで、</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ベテランが時間を割いて教えたり、代わりに</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対応する時間を減らすことができる</a:t>
            </a:r>
            <a:endParaRPr dirty="0"/>
          </a:p>
        </p:txBody>
      </p:sp>
      <p:sp>
        <p:nvSpPr>
          <p:cNvPr id="294" name="Google Shape;294;p10"/>
          <p:cNvSpPr txBox="1"/>
          <p:nvPr/>
        </p:nvSpPr>
        <p:spPr>
          <a:xfrm>
            <a:off x="7299832" y="1118603"/>
            <a:ext cx="3557707"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期待される効果</a:t>
            </a:r>
            <a:endParaRPr sz="2200" b="1" i="0" u="none" strike="noStrike" cap="none">
              <a:solidFill>
                <a:srgbClr val="000000"/>
              </a:solidFill>
              <a:latin typeface="Meiryo"/>
              <a:ea typeface="Meiryo"/>
              <a:cs typeface="Meiryo"/>
              <a:sym typeface="Meiryo"/>
            </a:endParaRPr>
          </a:p>
        </p:txBody>
      </p:sp>
      <p:sp>
        <p:nvSpPr>
          <p:cNvPr id="295" name="Google Shape;295;p10"/>
          <p:cNvSpPr/>
          <p:nvPr/>
        </p:nvSpPr>
        <p:spPr>
          <a:xfrm>
            <a:off x="310870" y="3824873"/>
            <a:ext cx="5253483" cy="225189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96" name="Google Shape;296;p10"/>
          <p:cNvSpPr txBox="1"/>
          <p:nvPr/>
        </p:nvSpPr>
        <p:spPr>
          <a:xfrm>
            <a:off x="991240" y="3649114"/>
            <a:ext cx="392654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ナレッジ活用ポイント</a:t>
            </a:r>
            <a:endParaRPr sz="2200" b="1" i="0" u="none" strike="noStrike" cap="none">
              <a:solidFill>
                <a:srgbClr val="000000"/>
              </a:solidFill>
              <a:latin typeface="Meiryo"/>
              <a:ea typeface="Meiryo"/>
              <a:cs typeface="Meiryo"/>
              <a:sym typeface="Meiryo"/>
            </a:endParaRPr>
          </a:p>
        </p:txBody>
      </p:sp>
      <p:sp>
        <p:nvSpPr>
          <p:cNvPr id="297" name="Google Shape;297;p10"/>
          <p:cNvSpPr txBox="1"/>
          <p:nvPr/>
        </p:nvSpPr>
        <p:spPr>
          <a:xfrm>
            <a:off x="310870" y="4341766"/>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a:t>
            </a:r>
            <a:r>
              <a:rPr lang="ja-JP" altLang="en-US" sz="1800" b="1" i="0" u="none" strike="noStrike" cap="none" dirty="0">
                <a:solidFill>
                  <a:srgbClr val="000000"/>
                </a:solidFill>
                <a:latin typeface="Meiryo"/>
                <a:ea typeface="Meiryo"/>
                <a:cs typeface="Meiryo"/>
                <a:sym typeface="Meiryo"/>
              </a:rPr>
              <a:t>トラブル対応方法を</a:t>
            </a:r>
            <a:r>
              <a:rPr lang="en-US" altLang="ja-JP" sz="1800" b="1" i="0" u="none" strike="noStrike" cap="none" dirty="0">
                <a:solidFill>
                  <a:srgbClr val="000000"/>
                </a:solidFill>
                <a:latin typeface="Meiryo"/>
                <a:ea typeface="Meiryo"/>
                <a:cs typeface="Meiryo"/>
                <a:sym typeface="Meiryo"/>
              </a:rPr>
              <a:t>AI</a:t>
            </a:r>
            <a:r>
              <a:rPr lang="ja-JP" altLang="en-US" sz="1800" b="1" i="0" u="none" strike="noStrike" cap="none" dirty="0">
                <a:solidFill>
                  <a:srgbClr val="000000"/>
                </a:solidFill>
                <a:latin typeface="Meiryo"/>
                <a:ea typeface="Meiryo"/>
                <a:cs typeface="Meiryo"/>
                <a:sym typeface="Meiryo"/>
              </a:rPr>
              <a:t>で検索</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・トラブル情報をナレッジベース上で周知する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・作業時に手順書やマニュアルを参照させる</a:t>
            </a:r>
            <a:endParaRPr dirty="0"/>
          </a:p>
        </p:txBody>
      </p:sp>
      <p:sp>
        <p:nvSpPr>
          <p:cNvPr id="298" name="Google Shape;298;p10"/>
          <p:cNvSpPr/>
          <p:nvPr/>
        </p:nvSpPr>
        <p:spPr>
          <a:xfrm>
            <a:off x="310870" y="1115010"/>
            <a:ext cx="5253483" cy="240362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99" name="Google Shape;299;p10"/>
          <p:cNvSpPr txBox="1"/>
          <p:nvPr/>
        </p:nvSpPr>
        <p:spPr>
          <a:xfrm>
            <a:off x="1440927" y="860003"/>
            <a:ext cx="2971092"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問題</a:t>
            </a:r>
            <a:endParaRPr sz="2200" b="1" i="0" u="none" strike="noStrike" cap="none">
              <a:solidFill>
                <a:srgbClr val="000000"/>
              </a:solidFill>
              <a:latin typeface="Meiryo"/>
              <a:ea typeface="Meiryo"/>
              <a:cs typeface="Meiryo"/>
              <a:sym typeface="Meiryo"/>
            </a:endParaRPr>
          </a:p>
        </p:txBody>
      </p:sp>
      <p:sp>
        <p:nvSpPr>
          <p:cNvPr id="300" name="Google Shape;300;p10"/>
          <p:cNvSpPr txBox="1"/>
          <p:nvPr/>
        </p:nvSpPr>
        <p:spPr>
          <a:xfrm>
            <a:off x="310870" y="1552655"/>
            <a:ext cx="525348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・トラブル対応が特定メンバーしかできない</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・同じトラブルが発生してしまう</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・教育や作業の標準化を上手く行えていない</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1"/>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Meiryo"/>
                <a:ea typeface="Meiryo"/>
                <a:cs typeface="Meiryo"/>
                <a:sym typeface="Meiryo"/>
              </a:rPr>
              <a:t>12</a:t>
            </a:fld>
            <a:endParaRPr>
              <a:latin typeface="Meiryo"/>
              <a:ea typeface="Meiryo"/>
              <a:cs typeface="Meiryo"/>
              <a:sym typeface="Meiryo"/>
            </a:endParaRPr>
          </a:p>
        </p:txBody>
      </p:sp>
      <p:sp>
        <p:nvSpPr>
          <p:cNvPr id="307" name="Google Shape;307;p11"/>
          <p:cNvSpPr txBox="1">
            <a:spLocks noGrp="1"/>
          </p:cNvSpPr>
          <p:nvPr>
            <p:ph type="title" idx="4294967295"/>
          </p:nvPr>
        </p:nvSpPr>
        <p:spPr>
          <a:xfrm>
            <a:off x="164869" y="143147"/>
            <a:ext cx="12192000" cy="5008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3600"/>
              <a:buFont typeface="Meiryo"/>
              <a:buNone/>
            </a:pPr>
            <a:r>
              <a:rPr lang="ja-JP" sz="2400" b="0">
                <a:latin typeface="Meiryo"/>
                <a:ea typeface="Meiryo"/>
                <a:cs typeface="Meiryo"/>
                <a:sym typeface="Meiryo"/>
              </a:rPr>
              <a:t>【品質保証部門】ナレッジベースによる問題解決</a:t>
            </a:r>
            <a:endParaRPr/>
          </a:p>
        </p:txBody>
      </p:sp>
      <p:sp>
        <p:nvSpPr>
          <p:cNvPr id="308" name="Google Shape;308;p11"/>
          <p:cNvSpPr txBox="1"/>
          <p:nvPr/>
        </p:nvSpPr>
        <p:spPr>
          <a:xfrm>
            <a:off x="164869" y="6177902"/>
            <a:ext cx="11887200" cy="500801"/>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000000"/>
              </a:buClr>
              <a:buSzPts val="2400"/>
              <a:buFont typeface="Arial"/>
              <a:buNone/>
            </a:pPr>
            <a:r>
              <a:rPr lang="ja-JP" sz="2400" b="1" i="0" u="none" strike="noStrike" cap="none">
                <a:solidFill>
                  <a:srgbClr val="FF6600"/>
                </a:solidFill>
                <a:latin typeface="Meiryo"/>
                <a:ea typeface="Meiryo"/>
                <a:cs typeface="Meiryo"/>
                <a:sym typeface="Meiryo"/>
              </a:rPr>
              <a:t>過去のトラブルやクレームを活用することで前工程での製品改善が可能</a:t>
            </a:r>
            <a:endParaRPr sz="2400" b="1" i="0" u="none" strike="noStrike" cap="none">
              <a:solidFill>
                <a:srgbClr val="FF6600"/>
              </a:solidFill>
              <a:latin typeface="Meiryo"/>
              <a:ea typeface="Meiryo"/>
              <a:cs typeface="Meiryo"/>
              <a:sym typeface="Meiryo"/>
            </a:endParaRPr>
          </a:p>
        </p:txBody>
      </p:sp>
      <p:sp>
        <p:nvSpPr>
          <p:cNvPr id="309" name="Google Shape;309;p11"/>
          <p:cNvSpPr/>
          <p:nvPr/>
        </p:nvSpPr>
        <p:spPr>
          <a:xfrm>
            <a:off x="6503241" y="1295412"/>
            <a:ext cx="5019194" cy="4704250"/>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310" name="Google Shape;310;p11"/>
          <p:cNvSpPr txBox="1"/>
          <p:nvPr/>
        </p:nvSpPr>
        <p:spPr>
          <a:xfrm>
            <a:off x="6503240" y="1570572"/>
            <a:ext cx="5264973" cy="223032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・品質のチェック時に、過去の情報を参照し、</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同製品や類似製品でどのような問題が発生</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しているのかを確認できるので、トラブルが</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発生しづらくなる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・AIに過去トラを参照させ、過去の問題点と</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原因、対策から改善点を提示させることで、</a:t>
            </a:r>
            <a:endParaRPr lang="en-US" altLang="ja-JP"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altLang="en-US" sz="1800" b="1" dirty="0">
                <a:latin typeface="Meiryo"/>
                <a:ea typeface="Meiryo"/>
                <a:cs typeface="Meiryo"/>
                <a:sym typeface="Meiryo"/>
              </a:rPr>
              <a:t>　</a:t>
            </a:r>
            <a:r>
              <a:rPr lang="ja-JP" sz="1800" b="1" i="0" u="none" strike="noStrike" cap="none" dirty="0">
                <a:solidFill>
                  <a:srgbClr val="000000"/>
                </a:solidFill>
                <a:latin typeface="Meiryo"/>
                <a:ea typeface="Meiryo"/>
                <a:cs typeface="Meiryo"/>
                <a:sym typeface="Meiryo"/>
              </a:rPr>
              <a:t>製品の改善を継続して行うことができる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・他部門も過去トラやクレームを分類しておき、　　</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ナレッジベース上で参照できるようにする</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ことで、登録した過去トラやクレームが</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dirty="0">
                <a:solidFill>
                  <a:srgbClr val="000000"/>
                </a:solidFill>
                <a:latin typeface="Meiryo"/>
                <a:ea typeface="Meiryo"/>
                <a:cs typeface="Meiryo"/>
                <a:sym typeface="Meiryo"/>
              </a:rPr>
              <a:t>　そのまま共有され、組織間の情報連携が可能</a:t>
            </a:r>
            <a:endParaRPr dirty="0"/>
          </a:p>
        </p:txBody>
      </p:sp>
      <p:sp>
        <p:nvSpPr>
          <p:cNvPr id="311" name="Google Shape;311;p11"/>
          <p:cNvSpPr txBox="1"/>
          <p:nvPr/>
        </p:nvSpPr>
        <p:spPr>
          <a:xfrm>
            <a:off x="7299832" y="1118603"/>
            <a:ext cx="3557707"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期待される効果</a:t>
            </a:r>
            <a:endParaRPr sz="2200" b="1" i="0" u="none" strike="noStrike" cap="none">
              <a:solidFill>
                <a:srgbClr val="000000"/>
              </a:solidFill>
              <a:latin typeface="Meiryo"/>
              <a:ea typeface="Meiryo"/>
              <a:cs typeface="Meiryo"/>
              <a:sym typeface="Meiryo"/>
            </a:endParaRPr>
          </a:p>
        </p:txBody>
      </p:sp>
      <p:sp>
        <p:nvSpPr>
          <p:cNvPr id="312" name="Google Shape;312;p11"/>
          <p:cNvSpPr/>
          <p:nvPr/>
        </p:nvSpPr>
        <p:spPr>
          <a:xfrm>
            <a:off x="310870" y="3648994"/>
            <a:ext cx="5498706" cy="2449073"/>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313" name="Google Shape;313;p11"/>
          <p:cNvSpPr txBox="1"/>
          <p:nvPr/>
        </p:nvSpPr>
        <p:spPr>
          <a:xfrm>
            <a:off x="991240" y="3473236"/>
            <a:ext cx="392654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ナレッジ活用ポイント</a:t>
            </a:r>
            <a:endParaRPr sz="2200" b="1" i="0" u="none" strike="noStrike" cap="none">
              <a:solidFill>
                <a:srgbClr val="000000"/>
              </a:solidFill>
              <a:latin typeface="Meiryo"/>
              <a:ea typeface="Meiryo"/>
              <a:cs typeface="Meiryo"/>
              <a:sym typeface="Meiryo"/>
            </a:endParaRPr>
          </a:p>
        </p:txBody>
      </p:sp>
      <p:sp>
        <p:nvSpPr>
          <p:cNvPr id="314" name="Google Shape;314;p11"/>
          <p:cNvSpPr txBox="1"/>
          <p:nvPr/>
        </p:nvSpPr>
        <p:spPr>
          <a:xfrm>
            <a:off x="310870" y="4165888"/>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・ナレッジベース上に過去トラやクレームを蓄積</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・AIに過去トラを参照させる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・製品、トラブル原因、故障モードなどで分類し、　　</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誰でも参照できるようにする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p:txBody>
      </p:sp>
      <p:sp>
        <p:nvSpPr>
          <p:cNvPr id="315" name="Google Shape;315;p11"/>
          <p:cNvSpPr/>
          <p:nvPr/>
        </p:nvSpPr>
        <p:spPr>
          <a:xfrm>
            <a:off x="312853" y="1153999"/>
            <a:ext cx="5498706" cy="2137841"/>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316" name="Google Shape;316;p11"/>
          <p:cNvSpPr txBox="1"/>
          <p:nvPr/>
        </p:nvSpPr>
        <p:spPr>
          <a:xfrm>
            <a:off x="1904969" y="860003"/>
            <a:ext cx="244387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問題</a:t>
            </a:r>
            <a:endParaRPr sz="2200" b="1" i="0" u="none" strike="noStrike" cap="none">
              <a:solidFill>
                <a:srgbClr val="000000"/>
              </a:solidFill>
              <a:latin typeface="Meiryo"/>
              <a:ea typeface="Meiryo"/>
              <a:cs typeface="Meiryo"/>
              <a:sym typeface="Meiryo"/>
            </a:endParaRPr>
          </a:p>
        </p:txBody>
      </p:sp>
      <p:sp>
        <p:nvSpPr>
          <p:cNvPr id="317" name="Google Shape;317;p11"/>
          <p:cNvSpPr txBox="1"/>
          <p:nvPr/>
        </p:nvSpPr>
        <p:spPr>
          <a:xfrm>
            <a:off x="310870" y="1558755"/>
            <a:ext cx="5498706" cy="16532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・同じクレームが繰り返し発生している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・過去トラを製品の改善に活用できていない</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・他部門に過去トラやクレームを共有できていない</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sp>
        <p:nvSpPr>
          <p:cNvPr id="53" name="四角形: 角を丸くする 52">
            <a:extLst>
              <a:ext uri="{FF2B5EF4-FFF2-40B4-BE49-F238E27FC236}">
                <a16:creationId xmlns:a16="http://schemas.microsoft.com/office/drawing/2014/main" id="{6DF5243C-FD91-03F2-B4E6-909D56B2BC3E}"/>
              </a:ext>
            </a:extLst>
          </p:cNvPr>
          <p:cNvSpPr/>
          <p:nvPr/>
        </p:nvSpPr>
        <p:spPr>
          <a:xfrm>
            <a:off x="6405771" y="1214819"/>
            <a:ext cx="5498706"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4" name="四角形: 角を丸くする 53">
            <a:extLst>
              <a:ext uri="{FF2B5EF4-FFF2-40B4-BE49-F238E27FC236}">
                <a16:creationId xmlns:a16="http://schemas.microsoft.com/office/drawing/2014/main" id="{FB29740C-18B3-6B20-E301-553926719C03}"/>
              </a:ext>
            </a:extLst>
          </p:cNvPr>
          <p:cNvSpPr/>
          <p:nvPr/>
        </p:nvSpPr>
        <p:spPr>
          <a:xfrm>
            <a:off x="6405771" y="4088196"/>
            <a:ext cx="5498706"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2" name="四角形: 角を丸くする 51">
            <a:extLst>
              <a:ext uri="{FF2B5EF4-FFF2-40B4-BE49-F238E27FC236}">
                <a16:creationId xmlns:a16="http://schemas.microsoft.com/office/drawing/2014/main" id="{5FDC7FCF-B382-0AD2-2743-A03E099F3622}"/>
              </a:ext>
            </a:extLst>
          </p:cNvPr>
          <p:cNvSpPr/>
          <p:nvPr/>
        </p:nvSpPr>
        <p:spPr>
          <a:xfrm>
            <a:off x="532746" y="4049207"/>
            <a:ext cx="5253483"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1" name="四角形: 角を丸くする 50">
            <a:extLst>
              <a:ext uri="{FF2B5EF4-FFF2-40B4-BE49-F238E27FC236}">
                <a16:creationId xmlns:a16="http://schemas.microsoft.com/office/drawing/2014/main" id="{D7A0A9F9-8D7A-424F-CBDD-91B903AB0F73}"/>
              </a:ext>
            </a:extLst>
          </p:cNvPr>
          <p:cNvSpPr/>
          <p:nvPr/>
        </p:nvSpPr>
        <p:spPr>
          <a:xfrm>
            <a:off x="532746" y="1214819"/>
            <a:ext cx="5253483"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88" name="Google Shape;188;p25">
            <a:extLst>
              <a:ext uri="{FF2B5EF4-FFF2-40B4-BE49-F238E27FC236}">
                <a16:creationId xmlns:a16="http://schemas.microsoft.com/office/drawing/2014/main" id="{0E8BC69D-C651-410C-FC2E-BD9689047A56}"/>
              </a:ext>
            </a:extLst>
          </p:cNvPr>
          <p:cNvSpPr txBox="1">
            <a:spLocks noGrp="1"/>
          </p:cNvSpPr>
          <p:nvPr>
            <p:ph type="sldNum" idx="12"/>
          </p:nvPr>
        </p:nvSpPr>
        <p:spPr>
          <a:xfrm>
            <a:off x="9308869" y="6491818"/>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メイリオ" panose="020B0604030504040204" pitchFamily="50" charset="-128"/>
                <a:ea typeface="メイリオ" panose="020B0604030504040204" pitchFamily="50" charset="-128"/>
              </a:rPr>
              <a:t>2</a:t>
            </a:fld>
            <a:endParaRPr>
              <a:latin typeface="メイリオ" panose="020B0604030504040204" pitchFamily="50" charset="-128"/>
              <a:ea typeface="メイリオ" panose="020B0604030504040204" pitchFamily="50" charset="-128"/>
            </a:endParaRPr>
          </a:p>
        </p:txBody>
      </p:sp>
      <p:sp>
        <p:nvSpPr>
          <p:cNvPr id="189" name="Google Shape;189;p25">
            <a:extLst>
              <a:ext uri="{FF2B5EF4-FFF2-40B4-BE49-F238E27FC236}">
                <a16:creationId xmlns:a16="http://schemas.microsoft.com/office/drawing/2014/main" id="{0828609C-9CED-6620-1982-FCFA64487D06}"/>
              </a:ext>
            </a:extLst>
          </p:cNvPr>
          <p:cNvSpPr txBox="1"/>
          <p:nvPr/>
        </p:nvSpPr>
        <p:spPr>
          <a:xfrm>
            <a:off x="250724" y="184375"/>
            <a:ext cx="9482093" cy="5170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ナレッジマネジメントが解決する課題</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よくご相談いただく課題</a:t>
            </a:r>
            <a:r>
              <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rPr>
              <a:t>)</a:t>
            </a:r>
          </a:p>
        </p:txBody>
      </p:sp>
      <p:sp>
        <p:nvSpPr>
          <p:cNvPr id="11" name="Google Shape;427;p6">
            <a:extLst>
              <a:ext uri="{FF2B5EF4-FFF2-40B4-BE49-F238E27FC236}">
                <a16:creationId xmlns:a16="http://schemas.microsoft.com/office/drawing/2014/main" id="{C99EF6EC-99BE-C03B-1876-DB543962130C}"/>
              </a:ext>
            </a:extLst>
          </p:cNvPr>
          <p:cNvSpPr txBox="1"/>
          <p:nvPr/>
        </p:nvSpPr>
        <p:spPr>
          <a:xfrm>
            <a:off x="678873" y="1039060"/>
            <a:ext cx="4764749"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コールセンター・社内ヘルプデスク</a:t>
            </a:r>
            <a:endParaRPr sz="2200" b="1" dirty="0">
              <a:latin typeface="メイリオ" panose="020B0604030504040204" pitchFamily="50" charset="-128"/>
              <a:ea typeface="メイリオ" panose="020B0604030504040204" pitchFamily="50" charset="-128"/>
            </a:endParaRPr>
          </a:p>
        </p:txBody>
      </p:sp>
      <p:sp>
        <p:nvSpPr>
          <p:cNvPr id="34" name="Google Shape;451;p6">
            <a:extLst>
              <a:ext uri="{FF2B5EF4-FFF2-40B4-BE49-F238E27FC236}">
                <a16:creationId xmlns:a16="http://schemas.microsoft.com/office/drawing/2014/main" id="{E7C087CC-55A7-0431-E070-0D346B7BC413}"/>
              </a:ext>
            </a:extLst>
          </p:cNvPr>
          <p:cNvSpPr txBox="1"/>
          <p:nvPr/>
        </p:nvSpPr>
        <p:spPr>
          <a:xfrm>
            <a:off x="6405771" y="1666511"/>
            <a:ext cx="5646297" cy="1653251"/>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・熟練技術者のノウハウが若手に継承できない</a:t>
            </a: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・現場の報告がフィードバックとして生かされない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・各拠点の修理ノウハウが共有・活用できない</a:t>
            </a:r>
            <a:endParaRPr lang="en-US" altLang="ja-JP" sz="1800" b="1" dirty="0">
              <a:latin typeface="メイリオ" panose="020B0604030504040204" pitchFamily="50" charset="-128"/>
              <a:ea typeface="メイリオ" panose="020B0604030504040204" pitchFamily="50" charset="-128"/>
            </a:endParaRPr>
          </a:p>
          <a:p>
            <a:pPr>
              <a:buSzPts val="1400"/>
            </a:pPr>
            <a:endParaRPr sz="1800" b="1" dirty="0">
              <a:latin typeface="メイリオ" panose="020B0604030504040204" pitchFamily="50" charset="-128"/>
              <a:ea typeface="メイリオ" panose="020B0604030504040204" pitchFamily="50" charset="-128"/>
            </a:endParaRPr>
          </a:p>
        </p:txBody>
      </p:sp>
      <p:sp>
        <p:nvSpPr>
          <p:cNvPr id="43" name="Google Shape;451;p6">
            <a:extLst>
              <a:ext uri="{FF2B5EF4-FFF2-40B4-BE49-F238E27FC236}">
                <a16:creationId xmlns:a16="http://schemas.microsoft.com/office/drawing/2014/main" id="{CF09B263-E5C2-DC3B-5CE3-3C42A5356609}"/>
              </a:ext>
            </a:extLst>
          </p:cNvPr>
          <p:cNvSpPr txBox="1"/>
          <p:nvPr/>
        </p:nvSpPr>
        <p:spPr>
          <a:xfrm>
            <a:off x="532746" y="1731712"/>
            <a:ext cx="5264973" cy="1497044"/>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・ベテランと新人で応対品質の差が大きい</a:t>
            </a: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a:t>
            </a:r>
            <a:r>
              <a:rPr lang="en-US" altLang="ja-JP" sz="1800" b="1" dirty="0">
                <a:latin typeface="メイリオ" panose="020B0604030504040204" pitchFamily="50" charset="-128"/>
                <a:ea typeface="メイリオ" panose="020B0604030504040204" pitchFamily="50" charset="-128"/>
              </a:rPr>
              <a:t>FAQ</a:t>
            </a:r>
            <a:r>
              <a:rPr lang="ja-JP" altLang="en-US" sz="1800" b="1" dirty="0">
                <a:latin typeface="メイリオ" panose="020B0604030504040204" pitchFamily="50" charset="-128"/>
                <a:ea typeface="メイリオ" panose="020B0604030504040204" pitchFamily="50" charset="-128"/>
              </a:rPr>
              <a:t>が検索しづらい</a:t>
            </a: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・公開</a:t>
            </a:r>
            <a:r>
              <a:rPr lang="en-US" altLang="ja-JP" sz="1800" b="1" dirty="0">
                <a:latin typeface="メイリオ" panose="020B0604030504040204" pitchFamily="50" charset="-128"/>
                <a:ea typeface="メイリオ" panose="020B0604030504040204" pitchFamily="50" charset="-128"/>
              </a:rPr>
              <a:t>FAQ</a:t>
            </a:r>
            <a:r>
              <a:rPr lang="ja-JP" altLang="en-US" sz="1800" b="1" dirty="0">
                <a:latin typeface="メイリオ" panose="020B0604030504040204" pitchFamily="50" charset="-128"/>
                <a:ea typeface="メイリオ" panose="020B0604030504040204" pitchFamily="50" charset="-128"/>
              </a:rPr>
              <a:t>を設けても、問い合わせが減らない</a:t>
            </a:r>
          </a:p>
        </p:txBody>
      </p:sp>
      <p:sp>
        <p:nvSpPr>
          <p:cNvPr id="44" name="Google Shape;472;p7">
            <a:extLst>
              <a:ext uri="{FF2B5EF4-FFF2-40B4-BE49-F238E27FC236}">
                <a16:creationId xmlns:a16="http://schemas.microsoft.com/office/drawing/2014/main" id="{1B0A0A48-861F-7839-DD7D-6ADC7D2B90B4}"/>
              </a:ext>
            </a:extLst>
          </p:cNvPr>
          <p:cNvSpPr txBox="1"/>
          <p:nvPr/>
        </p:nvSpPr>
        <p:spPr>
          <a:xfrm>
            <a:off x="7707129" y="3794200"/>
            <a:ext cx="2734630"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海外拠点サポート</a:t>
            </a:r>
            <a:endParaRPr sz="2200" b="1" dirty="0">
              <a:latin typeface="メイリオ" panose="020B0604030504040204" pitchFamily="50" charset="-128"/>
              <a:ea typeface="メイリオ" panose="020B0604030504040204" pitchFamily="50" charset="-128"/>
            </a:endParaRPr>
          </a:p>
        </p:txBody>
      </p:sp>
      <p:sp>
        <p:nvSpPr>
          <p:cNvPr id="45" name="Google Shape;482;p7">
            <a:extLst>
              <a:ext uri="{FF2B5EF4-FFF2-40B4-BE49-F238E27FC236}">
                <a16:creationId xmlns:a16="http://schemas.microsoft.com/office/drawing/2014/main" id="{9C8CC896-6F5D-E34C-E664-F932AA0A3E3C}"/>
              </a:ext>
            </a:extLst>
          </p:cNvPr>
          <p:cNvSpPr txBox="1"/>
          <p:nvPr/>
        </p:nvSpPr>
        <p:spPr>
          <a:xfrm>
            <a:off x="1662803" y="3794200"/>
            <a:ext cx="2734630"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設計・製造部門</a:t>
            </a:r>
            <a:endParaRPr sz="2200" b="1" dirty="0">
              <a:latin typeface="メイリオ" panose="020B0604030504040204" pitchFamily="50" charset="-128"/>
              <a:ea typeface="メイリオ" panose="020B0604030504040204" pitchFamily="50" charset="-128"/>
            </a:endParaRPr>
          </a:p>
        </p:txBody>
      </p:sp>
      <p:sp>
        <p:nvSpPr>
          <p:cNvPr id="49" name="Google Shape;451;p6">
            <a:extLst>
              <a:ext uri="{FF2B5EF4-FFF2-40B4-BE49-F238E27FC236}">
                <a16:creationId xmlns:a16="http://schemas.microsoft.com/office/drawing/2014/main" id="{D3C0B8B1-4878-43F5-BC9B-615B64181C3A}"/>
              </a:ext>
            </a:extLst>
          </p:cNvPr>
          <p:cNvSpPr txBox="1"/>
          <p:nvPr/>
        </p:nvSpPr>
        <p:spPr>
          <a:xfrm>
            <a:off x="532746" y="4486852"/>
            <a:ext cx="5154117" cy="1497044"/>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・ベテランに問合せが集中する</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・部門を超えた情報共有が難しい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・過去トラの活用が出来ていない</a:t>
            </a:r>
          </a:p>
        </p:txBody>
      </p:sp>
      <p:sp>
        <p:nvSpPr>
          <p:cNvPr id="50" name="Google Shape;451;p6">
            <a:extLst>
              <a:ext uri="{FF2B5EF4-FFF2-40B4-BE49-F238E27FC236}">
                <a16:creationId xmlns:a16="http://schemas.microsoft.com/office/drawing/2014/main" id="{1F6CDB95-D05B-38FA-8CDD-23BD7FC58DB8}"/>
              </a:ext>
            </a:extLst>
          </p:cNvPr>
          <p:cNvSpPr txBox="1"/>
          <p:nvPr/>
        </p:nvSpPr>
        <p:spPr>
          <a:xfrm>
            <a:off x="6748378" y="4492952"/>
            <a:ext cx="5154116" cy="1653251"/>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・海外拠点ごとに品質のばらつきがある</a:t>
            </a:r>
            <a:endParaRPr lang="en-US" altLang="ja-JP" sz="1800" b="1" dirty="0">
              <a:latin typeface="メイリオ" panose="020B0604030504040204" pitchFamily="50" charset="-128"/>
              <a:ea typeface="メイリオ" panose="020B0604030504040204" pitchFamily="50" charset="-128"/>
            </a:endParaRPr>
          </a:p>
          <a:p>
            <a:pPr>
              <a:buSzPts val="1400"/>
            </a:pPr>
            <a:endParaRPr lang="en-US"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・海外からの問合せ対応が減らせない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・翻訳に手間がかかる</a:t>
            </a:r>
            <a:endParaRPr lang="en-US" altLang="ja-JP" sz="1800" b="1" dirty="0">
              <a:latin typeface="メイリオ" panose="020B0604030504040204" pitchFamily="50" charset="-128"/>
              <a:ea typeface="メイリオ" panose="020B0604030504040204" pitchFamily="50" charset="-128"/>
            </a:endParaRPr>
          </a:p>
          <a:p>
            <a:pPr>
              <a:buSzPts val="1400"/>
            </a:pPr>
            <a:endParaRPr lang="en-US" sz="1800" b="1" dirty="0">
              <a:latin typeface="メイリオ" panose="020B0604030504040204" pitchFamily="50" charset="-128"/>
              <a:ea typeface="メイリオ" panose="020B0604030504040204" pitchFamily="50" charset="-128"/>
            </a:endParaRPr>
          </a:p>
          <a:p>
            <a:pPr>
              <a:buSzPts val="1400"/>
            </a:pPr>
            <a:endParaRPr sz="1800" b="1" dirty="0">
              <a:latin typeface="メイリオ" panose="020B0604030504040204" pitchFamily="50" charset="-128"/>
              <a:ea typeface="メイリオ" panose="020B0604030504040204" pitchFamily="50" charset="-128"/>
            </a:endParaRPr>
          </a:p>
        </p:txBody>
      </p:sp>
      <p:sp>
        <p:nvSpPr>
          <p:cNvPr id="55" name="Google Shape;427;p6">
            <a:extLst>
              <a:ext uri="{FF2B5EF4-FFF2-40B4-BE49-F238E27FC236}">
                <a16:creationId xmlns:a16="http://schemas.microsoft.com/office/drawing/2014/main" id="{E9E32C91-19FD-E532-84EA-30CA8BE9C7D0}"/>
              </a:ext>
            </a:extLst>
          </p:cNvPr>
          <p:cNvSpPr txBox="1"/>
          <p:nvPr/>
        </p:nvSpPr>
        <p:spPr>
          <a:xfrm>
            <a:off x="7997888" y="1039060"/>
            <a:ext cx="2134714"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メンテナンス</a:t>
            </a:r>
            <a:endParaRPr sz="2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15020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idx="12"/>
          </p:nvPr>
        </p:nvSpPr>
        <p:spPr/>
        <p:txBody>
          <a:bodyPr/>
          <a:lstStyle/>
          <a:p>
            <a:fld id="{CB348CB8-A846-49A1-82E0-8AAD89E81CF6}" type="slidenum">
              <a:rPr kumimoji="1" lang="ja-JP" altLang="en-US" smtClean="0">
                <a:latin typeface="メイリオ" panose="020B0604030504040204" pitchFamily="50" charset="-128"/>
                <a:ea typeface="メイリオ" panose="020B0604030504040204" pitchFamily="50" charset="-128"/>
              </a:rPr>
              <a:t>3</a:t>
            </a:fld>
            <a:endParaRPr kumimoji="1" lang="ja-JP" altLang="en-US"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idx="4294967295"/>
          </p:nvPr>
        </p:nvSpPr>
        <p:spPr>
          <a:xfrm>
            <a:off x="164869" y="143147"/>
            <a:ext cx="12192000" cy="500800"/>
          </a:xfrm>
        </p:spPr>
        <p:txBody>
          <a:bodyPr>
            <a:normAutofit/>
          </a:bodyPr>
          <a:lstStyle/>
          <a:p>
            <a:r>
              <a:rPr kumimoji="1" lang="en-US" altLang="ja-JP" sz="2400" b="0" dirty="0">
                <a:latin typeface="メイリオ" panose="020B0604030504040204" pitchFamily="50" charset="-128"/>
                <a:ea typeface="メイリオ" panose="020B0604030504040204" pitchFamily="50" charset="-128"/>
              </a:rPr>
              <a:t>(CRM</a:t>
            </a:r>
            <a:r>
              <a:rPr kumimoji="1" lang="ja-JP" altLang="en-US" sz="2400" b="0" dirty="0">
                <a:latin typeface="メイリオ" panose="020B0604030504040204" pitchFamily="50" charset="-128"/>
                <a:ea typeface="メイリオ" panose="020B0604030504040204" pitchFamily="50" charset="-128"/>
              </a:rPr>
              <a:t>分野</a:t>
            </a:r>
            <a:r>
              <a:rPr kumimoji="1" lang="en-US" altLang="ja-JP" sz="2400" b="0" dirty="0">
                <a:latin typeface="メイリオ" panose="020B0604030504040204" pitchFamily="50" charset="-128"/>
                <a:ea typeface="メイリオ" panose="020B0604030504040204" pitchFamily="50" charset="-128"/>
              </a:rPr>
              <a:t>)</a:t>
            </a:r>
            <a:r>
              <a:rPr kumimoji="1" lang="ja-JP" altLang="en-US" sz="2400" b="0" dirty="0">
                <a:latin typeface="メイリオ" panose="020B0604030504040204" pitchFamily="50" charset="-128"/>
                <a:ea typeface="メイリオ" panose="020B0604030504040204" pitchFamily="50" charset="-128"/>
              </a:rPr>
              <a:t>顧客満足度を中々上げることが出来ない</a:t>
            </a:r>
          </a:p>
        </p:txBody>
      </p:sp>
      <p:sp>
        <p:nvSpPr>
          <p:cNvPr id="38" name="コンテンツ プレースホルダー 2"/>
          <p:cNvSpPr txBox="1">
            <a:spLocks/>
          </p:cNvSpPr>
          <p:nvPr/>
        </p:nvSpPr>
        <p:spPr>
          <a:xfrm>
            <a:off x="164869" y="6177902"/>
            <a:ext cx="11887200" cy="50080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3200" dirty="0">
                <a:solidFill>
                  <a:srgbClr val="FF6600"/>
                </a:solidFill>
              </a:rPr>
              <a:t>情報の利活用が人によって差が出てしまうことで、活動に差が出る</a:t>
            </a:r>
            <a:endParaRPr lang="en-US" altLang="ja-JP" sz="3200" dirty="0">
              <a:solidFill>
                <a:srgbClr val="FF6600"/>
              </a:solidFill>
            </a:endParaRPr>
          </a:p>
        </p:txBody>
      </p:sp>
      <p:sp>
        <p:nvSpPr>
          <p:cNvPr id="11" name="四角形: 角を丸くする 10">
            <a:extLst>
              <a:ext uri="{FF2B5EF4-FFF2-40B4-BE49-F238E27FC236}">
                <a16:creationId xmlns:a16="http://schemas.microsoft.com/office/drawing/2014/main" id="{E1D5BE26-317B-07FB-3210-8164B6B5ACA0}"/>
              </a:ext>
            </a:extLst>
          </p:cNvPr>
          <p:cNvSpPr/>
          <p:nvPr/>
        </p:nvSpPr>
        <p:spPr>
          <a:xfrm>
            <a:off x="532747" y="1027065"/>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8" name="Google Shape;427;p6">
            <a:extLst>
              <a:ext uri="{FF2B5EF4-FFF2-40B4-BE49-F238E27FC236}">
                <a16:creationId xmlns:a16="http://schemas.microsoft.com/office/drawing/2014/main" id="{A76162C7-5D3E-D170-FC2B-612296214849}"/>
              </a:ext>
            </a:extLst>
          </p:cNvPr>
          <p:cNvSpPr txBox="1"/>
          <p:nvPr/>
        </p:nvSpPr>
        <p:spPr>
          <a:xfrm>
            <a:off x="678873" y="950867"/>
            <a:ext cx="4764749" cy="341441"/>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顧客満足度に関するお悩み</a:t>
            </a:r>
            <a:endParaRPr sz="2200" b="1" dirty="0">
              <a:latin typeface="メイリオ" panose="020B0604030504040204" pitchFamily="50" charset="-128"/>
              <a:ea typeface="メイリオ" panose="020B0604030504040204" pitchFamily="50" charset="-128"/>
            </a:endParaRPr>
          </a:p>
        </p:txBody>
      </p:sp>
      <p:sp>
        <p:nvSpPr>
          <p:cNvPr id="19" name="Google Shape;451;p6">
            <a:extLst>
              <a:ext uri="{FF2B5EF4-FFF2-40B4-BE49-F238E27FC236}">
                <a16:creationId xmlns:a16="http://schemas.microsoft.com/office/drawing/2014/main" id="{79D5C460-659C-D82B-BC12-8FC994AF404D}"/>
              </a:ext>
            </a:extLst>
          </p:cNvPr>
          <p:cNvSpPr txBox="1"/>
          <p:nvPr/>
        </p:nvSpPr>
        <p:spPr>
          <a:xfrm>
            <a:off x="532746" y="1543958"/>
            <a:ext cx="5264973" cy="1794270"/>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・人によって対応品質が変わる</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特に：</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 </a:t>
            </a:r>
            <a:r>
              <a:rPr lang="ja-JP" altLang="en-US" sz="1800" b="1" dirty="0">
                <a:latin typeface="メイリオ" panose="020B0604030504040204" pitchFamily="50" charset="-128"/>
                <a:ea typeface="メイリオ" panose="020B0604030504040204" pitchFamily="50" charset="-128"/>
              </a:rPr>
              <a:t>回答までの時間が長くなる</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 </a:t>
            </a:r>
            <a:r>
              <a:rPr lang="ja-JP" altLang="en-US" sz="1800" b="1" dirty="0">
                <a:latin typeface="メイリオ" panose="020B0604030504040204" pitchFamily="50" charset="-128"/>
                <a:ea typeface="メイリオ" panose="020B0604030504040204" pitchFamily="50" charset="-128"/>
              </a:rPr>
              <a:t>誤案内を繰り返してしまう</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a:t>
            </a:r>
            <a:r>
              <a:rPr lang="en-US" altLang="ja-JP" sz="1800" b="1" dirty="0" err="1">
                <a:latin typeface="メイリオ" panose="020B0604030504040204" pitchFamily="50" charset="-128"/>
                <a:ea typeface="メイリオ" panose="020B0604030504040204" pitchFamily="50" charset="-128"/>
              </a:rPr>
              <a:t>VoC</a:t>
            </a:r>
            <a:r>
              <a:rPr lang="ja-JP" altLang="en-US" sz="1800" b="1" dirty="0">
                <a:latin typeface="メイリオ" panose="020B0604030504040204" pitchFamily="50" charset="-128"/>
                <a:ea typeface="メイリオ" panose="020B0604030504040204" pitchFamily="50" charset="-128"/>
              </a:rPr>
              <a:t>を生かせない</a:t>
            </a:r>
          </a:p>
        </p:txBody>
      </p:sp>
      <p:sp>
        <p:nvSpPr>
          <p:cNvPr id="20" name="四角形: 角を丸くする 19">
            <a:extLst>
              <a:ext uri="{FF2B5EF4-FFF2-40B4-BE49-F238E27FC236}">
                <a16:creationId xmlns:a16="http://schemas.microsoft.com/office/drawing/2014/main" id="{F11DAA07-9D37-02D7-DC06-DAB3204D7C9A}"/>
              </a:ext>
            </a:extLst>
          </p:cNvPr>
          <p:cNvSpPr/>
          <p:nvPr/>
        </p:nvSpPr>
        <p:spPr>
          <a:xfrm>
            <a:off x="532747" y="3672420"/>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2" name="Google Shape;451;p6">
            <a:extLst>
              <a:ext uri="{FF2B5EF4-FFF2-40B4-BE49-F238E27FC236}">
                <a16:creationId xmlns:a16="http://schemas.microsoft.com/office/drawing/2014/main" id="{5BF62975-19B7-9EF8-8406-30410A76BDFD}"/>
              </a:ext>
            </a:extLst>
          </p:cNvPr>
          <p:cNvSpPr txBox="1"/>
          <p:nvPr/>
        </p:nvSpPr>
        <p:spPr>
          <a:xfrm>
            <a:off x="532746" y="3947580"/>
            <a:ext cx="5264973" cy="2230322"/>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・情報が管理されておらず、必要な情報が</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必要な人に浸透していない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・ベテランだけが知っている情報が明文化</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されておらず、聞かないと分からない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・お客様の情報が担当者だけに閉じている</a:t>
            </a:r>
          </a:p>
        </p:txBody>
      </p:sp>
      <p:sp>
        <p:nvSpPr>
          <p:cNvPr id="23" name="Google Shape;427;p6">
            <a:extLst>
              <a:ext uri="{FF2B5EF4-FFF2-40B4-BE49-F238E27FC236}">
                <a16:creationId xmlns:a16="http://schemas.microsoft.com/office/drawing/2014/main" id="{1DBD6887-F825-677F-737B-962CC4EE074F}"/>
              </a:ext>
            </a:extLst>
          </p:cNvPr>
          <p:cNvSpPr txBox="1"/>
          <p:nvPr/>
        </p:nvSpPr>
        <p:spPr>
          <a:xfrm>
            <a:off x="678873" y="3495611"/>
            <a:ext cx="4764749"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お悩みの原因</a:t>
            </a:r>
            <a:endParaRPr sz="2200" b="1" dirty="0">
              <a:latin typeface="メイリオ" panose="020B0604030504040204" pitchFamily="50" charset="-128"/>
              <a:ea typeface="メイリオ" panose="020B0604030504040204" pitchFamily="50" charset="-128"/>
            </a:endParaRPr>
          </a:p>
        </p:txBody>
      </p:sp>
      <p:grpSp>
        <p:nvGrpSpPr>
          <p:cNvPr id="24" name="Google Shape;240;p33">
            <a:extLst>
              <a:ext uri="{FF2B5EF4-FFF2-40B4-BE49-F238E27FC236}">
                <a16:creationId xmlns:a16="http://schemas.microsoft.com/office/drawing/2014/main" id="{23063435-E031-2435-05A9-99D8E807DF32}"/>
              </a:ext>
            </a:extLst>
          </p:cNvPr>
          <p:cNvGrpSpPr/>
          <p:nvPr/>
        </p:nvGrpSpPr>
        <p:grpSpPr>
          <a:xfrm>
            <a:off x="5698067" y="1365718"/>
            <a:ext cx="5794325" cy="1816064"/>
            <a:chOff x="3633200" y="3072108"/>
            <a:chExt cx="5794325" cy="1816063"/>
          </a:xfrm>
        </p:grpSpPr>
        <p:pic>
          <p:nvPicPr>
            <p:cNvPr id="25" name="Google Shape;241;p33">
              <a:extLst>
                <a:ext uri="{FF2B5EF4-FFF2-40B4-BE49-F238E27FC236}">
                  <a16:creationId xmlns:a16="http://schemas.microsoft.com/office/drawing/2014/main" id="{104DA22D-D52E-F6FD-7E23-CA6BB9A96D94}"/>
                </a:ext>
              </a:extLst>
            </p:cNvPr>
            <p:cNvPicPr preferRelativeResize="0"/>
            <p:nvPr/>
          </p:nvPicPr>
          <p:blipFill rotWithShape="1">
            <a:blip r:embed="rId3">
              <a:alphaModFix/>
            </a:blip>
            <a:srcRect/>
            <a:stretch/>
          </p:blipFill>
          <p:spPr>
            <a:xfrm>
              <a:off x="3633200" y="3777025"/>
              <a:ext cx="1111146" cy="1111146"/>
            </a:xfrm>
            <a:prstGeom prst="rect">
              <a:avLst/>
            </a:prstGeom>
            <a:noFill/>
            <a:ln>
              <a:noFill/>
            </a:ln>
          </p:spPr>
        </p:pic>
        <p:pic>
          <p:nvPicPr>
            <p:cNvPr id="26" name="Google Shape;242;p33">
              <a:extLst>
                <a:ext uri="{FF2B5EF4-FFF2-40B4-BE49-F238E27FC236}">
                  <a16:creationId xmlns:a16="http://schemas.microsoft.com/office/drawing/2014/main" id="{3CBD1EB3-A068-AF7A-933F-AC28E5147F3A}"/>
                </a:ext>
              </a:extLst>
            </p:cNvPr>
            <p:cNvPicPr preferRelativeResize="0"/>
            <p:nvPr/>
          </p:nvPicPr>
          <p:blipFill rotWithShape="1">
            <a:blip r:embed="rId4">
              <a:alphaModFix/>
            </a:blip>
            <a:srcRect/>
            <a:stretch/>
          </p:blipFill>
          <p:spPr>
            <a:xfrm rot="-653641">
              <a:off x="8825975" y="3118205"/>
              <a:ext cx="547421" cy="625016"/>
            </a:xfrm>
            <a:prstGeom prst="rect">
              <a:avLst/>
            </a:prstGeom>
            <a:noFill/>
            <a:ln>
              <a:noFill/>
            </a:ln>
          </p:spPr>
        </p:pic>
      </p:grpSp>
      <p:pic>
        <p:nvPicPr>
          <p:cNvPr id="27" name="Google Shape;243;p33">
            <a:extLst>
              <a:ext uri="{FF2B5EF4-FFF2-40B4-BE49-F238E27FC236}">
                <a16:creationId xmlns:a16="http://schemas.microsoft.com/office/drawing/2014/main" id="{5DB14B2F-E01A-8491-947A-0DBB7F1F3518}"/>
              </a:ext>
            </a:extLst>
          </p:cNvPr>
          <p:cNvPicPr preferRelativeResize="0"/>
          <p:nvPr/>
        </p:nvPicPr>
        <p:blipFill rotWithShape="1">
          <a:blip r:embed="rId5">
            <a:alphaModFix/>
          </a:blip>
          <a:srcRect/>
          <a:stretch/>
        </p:blipFill>
        <p:spPr>
          <a:xfrm>
            <a:off x="9932853" y="1970744"/>
            <a:ext cx="1113176" cy="1113175"/>
          </a:xfrm>
          <a:prstGeom prst="rect">
            <a:avLst/>
          </a:prstGeom>
          <a:noFill/>
          <a:ln>
            <a:noFill/>
          </a:ln>
        </p:spPr>
      </p:pic>
      <p:sp>
        <p:nvSpPr>
          <p:cNvPr id="28" name="Google Shape;245;p33">
            <a:extLst>
              <a:ext uri="{FF2B5EF4-FFF2-40B4-BE49-F238E27FC236}">
                <a16:creationId xmlns:a16="http://schemas.microsoft.com/office/drawing/2014/main" id="{F6987FB3-DFA4-ED67-866F-EAC497BDB839}"/>
              </a:ext>
            </a:extLst>
          </p:cNvPr>
          <p:cNvSpPr/>
          <p:nvPr/>
        </p:nvSpPr>
        <p:spPr>
          <a:xfrm>
            <a:off x="8070696" y="2245897"/>
            <a:ext cx="1314648" cy="735496"/>
          </a:xfrm>
          <a:prstGeom prst="rightArrow">
            <a:avLst>
              <a:gd name="adj1" fmla="val 50000"/>
              <a:gd name="adj2" fmla="val 50000"/>
            </a:avLst>
          </a:prstGeom>
          <a:solidFill>
            <a:srgbClr val="3477B2"/>
          </a:solidFill>
          <a:ln>
            <a:noFill/>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3477B2"/>
              </a:solidFill>
              <a:latin typeface="メイリオ" panose="020B0604030504040204" pitchFamily="50" charset="-128"/>
              <a:ea typeface="メイリオ" panose="020B0604030504040204" pitchFamily="50" charset="-128"/>
              <a:cs typeface="Meiryo"/>
              <a:sym typeface="Meiryo"/>
            </a:endParaRPr>
          </a:p>
        </p:txBody>
      </p:sp>
      <p:sp>
        <p:nvSpPr>
          <p:cNvPr id="29" name="Google Shape;247;p33">
            <a:extLst>
              <a:ext uri="{FF2B5EF4-FFF2-40B4-BE49-F238E27FC236}">
                <a16:creationId xmlns:a16="http://schemas.microsoft.com/office/drawing/2014/main" id="{FEF5D817-9207-BDFD-20B0-14CE5ABAFC46}"/>
              </a:ext>
            </a:extLst>
          </p:cNvPr>
          <p:cNvSpPr/>
          <p:nvPr/>
        </p:nvSpPr>
        <p:spPr>
          <a:xfrm>
            <a:off x="6832952" y="1221866"/>
            <a:ext cx="978643" cy="850339"/>
          </a:xfrm>
          <a:prstGeom prst="wedgeRoundRectCallout">
            <a:avLst>
              <a:gd name="adj1" fmla="val -83172"/>
              <a:gd name="adj2" fmla="val 45205"/>
              <a:gd name="adj3" fmla="val 16667"/>
            </a:avLst>
          </a:prstGeom>
          <a:solidFill>
            <a:schemeClr val="lt1"/>
          </a:solidFill>
          <a:ln w="25400" cap="flat" cmpd="sng">
            <a:solidFill>
              <a:srgbClr val="364A7D"/>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None/>
            </a:pPr>
            <a:endParaRPr sz="1867" b="1" i="0" u="none" strike="noStrike" cap="none">
              <a:solidFill>
                <a:srgbClr val="3F3F3F"/>
              </a:solidFill>
              <a:latin typeface="メイリオ" panose="020B0604030504040204" pitchFamily="50" charset="-128"/>
              <a:ea typeface="メイリオ" panose="020B0604030504040204" pitchFamily="50" charset="-128"/>
              <a:cs typeface="Meiryo"/>
              <a:sym typeface="Meiryo"/>
            </a:endParaRPr>
          </a:p>
        </p:txBody>
      </p:sp>
      <p:sp>
        <p:nvSpPr>
          <p:cNvPr id="30" name="Google Shape;248;p33">
            <a:extLst>
              <a:ext uri="{FF2B5EF4-FFF2-40B4-BE49-F238E27FC236}">
                <a16:creationId xmlns:a16="http://schemas.microsoft.com/office/drawing/2014/main" id="{98E213EF-A882-84FE-9862-17F9A67DD1B4}"/>
              </a:ext>
            </a:extLst>
          </p:cNvPr>
          <p:cNvSpPr/>
          <p:nvPr/>
        </p:nvSpPr>
        <p:spPr>
          <a:xfrm>
            <a:off x="7084820" y="1469179"/>
            <a:ext cx="376264" cy="323708"/>
          </a:xfrm>
          <a:custGeom>
            <a:avLst/>
            <a:gdLst/>
            <a:ahLst/>
            <a:cxnLst/>
            <a:rect l="l" t="t" r="r" b="b"/>
            <a:pathLst>
              <a:path w="283222" h="308935" extrusionOk="0">
                <a:moveTo>
                  <a:pt x="0" y="32368"/>
                </a:moveTo>
                <a:lnTo>
                  <a:pt x="129473" y="8092"/>
                </a:lnTo>
                <a:cubicBezTo>
                  <a:pt x="145616" y="5157"/>
                  <a:pt x="178025" y="0"/>
                  <a:pt x="178025" y="0"/>
                </a:cubicBezTo>
                <a:cubicBezTo>
                  <a:pt x="202301" y="2697"/>
                  <a:pt x="227898" y="-255"/>
                  <a:pt x="250853" y="8092"/>
                </a:cubicBezTo>
                <a:cubicBezTo>
                  <a:pt x="257844" y="10634"/>
                  <a:pt x="282391" y="63075"/>
                  <a:pt x="283222" y="64736"/>
                </a:cubicBezTo>
                <a:cubicBezTo>
                  <a:pt x="268451" y="75814"/>
                  <a:pt x="214253" y="117396"/>
                  <a:pt x="202301" y="121380"/>
                </a:cubicBezTo>
                <a:lnTo>
                  <a:pt x="178025" y="129472"/>
                </a:lnTo>
                <a:cubicBezTo>
                  <a:pt x="163751" y="127688"/>
                  <a:pt x="102936" y="122723"/>
                  <a:pt x="80921" y="113288"/>
                </a:cubicBezTo>
                <a:cubicBezTo>
                  <a:pt x="71982" y="109457"/>
                  <a:pt x="64737" y="102499"/>
                  <a:pt x="56645" y="97104"/>
                </a:cubicBezTo>
                <a:cubicBezTo>
                  <a:pt x="99098" y="86491"/>
                  <a:pt x="117467" y="78025"/>
                  <a:pt x="169933" y="97104"/>
                </a:cubicBezTo>
                <a:cubicBezTo>
                  <a:pt x="177949" y="100019"/>
                  <a:pt x="175328" y="113288"/>
                  <a:pt x="178025" y="121380"/>
                </a:cubicBezTo>
                <a:cubicBezTo>
                  <a:pt x="175328" y="148354"/>
                  <a:pt x="181150" y="177623"/>
                  <a:pt x="169933" y="202301"/>
                </a:cubicBezTo>
                <a:cubicBezTo>
                  <a:pt x="165331" y="212426"/>
                  <a:pt x="148686" y="210393"/>
                  <a:pt x="137565" y="210393"/>
                </a:cubicBezTo>
                <a:cubicBezTo>
                  <a:pt x="110457" y="210393"/>
                  <a:pt x="83618" y="204998"/>
                  <a:pt x="56645" y="202301"/>
                </a:cubicBezTo>
                <a:cubicBezTo>
                  <a:pt x="59342" y="188814"/>
                  <a:pt x="57108" y="173284"/>
                  <a:pt x="64737" y="161840"/>
                </a:cubicBezTo>
                <a:cubicBezTo>
                  <a:pt x="69468" y="154743"/>
                  <a:pt x="80483" y="153748"/>
                  <a:pt x="89013" y="153748"/>
                </a:cubicBezTo>
                <a:cubicBezTo>
                  <a:pt x="118806" y="153748"/>
                  <a:pt x="148354" y="159143"/>
                  <a:pt x="178025" y="161840"/>
                </a:cubicBezTo>
                <a:cubicBezTo>
                  <a:pt x="235803" y="181101"/>
                  <a:pt x="212383" y="168562"/>
                  <a:pt x="250853" y="194209"/>
                </a:cubicBezTo>
                <a:cubicBezTo>
                  <a:pt x="242761" y="199604"/>
                  <a:pt x="236289" y="209882"/>
                  <a:pt x="226577" y="210393"/>
                </a:cubicBezTo>
                <a:cubicBezTo>
                  <a:pt x="129752" y="215489"/>
                  <a:pt x="47963" y="185920"/>
                  <a:pt x="121381" y="210393"/>
                </a:cubicBezTo>
                <a:cubicBezTo>
                  <a:pt x="118684" y="229274"/>
                  <a:pt x="118770" y="248768"/>
                  <a:pt x="113289" y="267037"/>
                </a:cubicBezTo>
                <a:cubicBezTo>
                  <a:pt x="110494" y="276352"/>
                  <a:pt x="106830" y="291313"/>
                  <a:pt x="97105" y="291313"/>
                </a:cubicBezTo>
                <a:cubicBezTo>
                  <a:pt x="87380" y="291313"/>
                  <a:pt x="86316" y="275129"/>
                  <a:pt x="80921" y="267037"/>
                </a:cubicBezTo>
                <a:cubicBezTo>
                  <a:pt x="105301" y="250784"/>
                  <a:pt x="108818" y="246989"/>
                  <a:pt x="137565" y="234669"/>
                </a:cubicBezTo>
                <a:cubicBezTo>
                  <a:pt x="145405" y="231309"/>
                  <a:pt x="153749" y="229274"/>
                  <a:pt x="161841" y="226577"/>
                </a:cubicBezTo>
                <a:cubicBezTo>
                  <a:pt x="158672" y="248759"/>
                  <a:pt x="161117" y="289833"/>
                  <a:pt x="137565" y="307497"/>
                </a:cubicBezTo>
                <a:cubicBezTo>
                  <a:pt x="133249" y="310734"/>
                  <a:pt x="126776" y="307497"/>
                  <a:pt x="121381" y="307497"/>
                </a:cubicBezTo>
              </a:path>
            </a:pathLst>
          </a:custGeom>
          <a:noFill/>
          <a:ln w="9525" cap="flat" cmpd="sng">
            <a:solidFill>
              <a:schemeClr val="dk1"/>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endParaRPr sz="1467" b="0" i="0" u="none" strike="noStrike" cap="none">
              <a:solidFill>
                <a:schemeClr val="dk1"/>
              </a:solidFill>
              <a:latin typeface="メイリオ" panose="020B0604030504040204" pitchFamily="50" charset="-128"/>
              <a:ea typeface="メイリオ" panose="020B0604030504040204" pitchFamily="50" charset="-128"/>
              <a:sym typeface="Arial"/>
            </a:endParaRPr>
          </a:p>
        </p:txBody>
      </p:sp>
      <p:sp>
        <p:nvSpPr>
          <p:cNvPr id="31" name="Google Shape;249;p33">
            <a:extLst>
              <a:ext uri="{FF2B5EF4-FFF2-40B4-BE49-F238E27FC236}">
                <a16:creationId xmlns:a16="http://schemas.microsoft.com/office/drawing/2014/main" id="{C2EF59F1-5C3B-3AE9-C73A-E66C8328D9E1}"/>
              </a:ext>
            </a:extLst>
          </p:cNvPr>
          <p:cNvSpPr txBox="1"/>
          <p:nvPr/>
        </p:nvSpPr>
        <p:spPr>
          <a:xfrm>
            <a:off x="9111448" y="1420666"/>
            <a:ext cx="1718139" cy="987489"/>
          </a:xfrm>
          <a:prstGeom prst="rect">
            <a:avLst/>
          </a:prstGeom>
          <a:noFill/>
          <a:ln>
            <a:noFill/>
          </a:ln>
        </p:spPr>
        <p:txBody>
          <a:bodyPr spcFirstLastPara="1" wrap="square" lIns="91433" tIns="45700" rIns="91433" bIns="4570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 sz="3600" b="1" i="0" u="none" strike="noStrike" cap="none">
                <a:solidFill>
                  <a:srgbClr val="4F4651"/>
                </a:solidFill>
                <a:latin typeface="メイリオ" panose="020B0604030504040204" pitchFamily="50" charset="-128"/>
                <a:ea typeface="メイリオ" panose="020B0604030504040204" pitchFamily="50" charset="-128"/>
                <a:cs typeface="Meiryo"/>
                <a:sym typeface="Meiryo"/>
              </a:rPr>
              <a:t>？</a:t>
            </a:r>
            <a:endParaRPr sz="1467">
              <a:latin typeface="メイリオ" panose="020B0604030504040204" pitchFamily="50" charset="-128"/>
              <a:ea typeface="メイリオ" panose="020B0604030504040204" pitchFamily="50" charset="-128"/>
            </a:endParaRPr>
          </a:p>
        </p:txBody>
      </p:sp>
      <p:sp>
        <p:nvSpPr>
          <p:cNvPr id="32" name="Google Shape;250;p33">
            <a:extLst>
              <a:ext uri="{FF2B5EF4-FFF2-40B4-BE49-F238E27FC236}">
                <a16:creationId xmlns:a16="http://schemas.microsoft.com/office/drawing/2014/main" id="{A163588F-30A0-6030-8F87-8CF3760A7D38}"/>
              </a:ext>
            </a:extLst>
          </p:cNvPr>
          <p:cNvSpPr txBox="1"/>
          <p:nvPr/>
        </p:nvSpPr>
        <p:spPr>
          <a:xfrm>
            <a:off x="9754733" y="1431727"/>
            <a:ext cx="925135" cy="531195"/>
          </a:xfrm>
          <a:prstGeom prst="rect">
            <a:avLst/>
          </a:prstGeom>
          <a:noFill/>
          <a:ln>
            <a:noFill/>
          </a:ln>
        </p:spPr>
        <p:txBody>
          <a:bodyPr spcFirstLastPara="1" wrap="square" lIns="91433" tIns="45700" rIns="91433" bIns="45700" anchor="ctr" anchorCtr="0">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 sz="3600" b="1" i="0" u="none" strike="noStrike" cap="none">
                <a:solidFill>
                  <a:srgbClr val="4F4651"/>
                </a:solidFill>
                <a:latin typeface="メイリオ" panose="020B0604030504040204" pitchFamily="50" charset="-128"/>
                <a:ea typeface="メイリオ" panose="020B0604030504040204" pitchFamily="50" charset="-128"/>
                <a:cs typeface="Meiryo"/>
                <a:sym typeface="Meiryo"/>
              </a:rPr>
              <a:t>？</a:t>
            </a:r>
            <a:endParaRPr sz="1467">
              <a:latin typeface="メイリオ" panose="020B0604030504040204" pitchFamily="50" charset="-128"/>
              <a:ea typeface="メイリオ" panose="020B0604030504040204" pitchFamily="50" charset="-128"/>
            </a:endParaRPr>
          </a:p>
        </p:txBody>
      </p:sp>
      <p:pic>
        <p:nvPicPr>
          <p:cNvPr id="43" name="図 42">
            <a:extLst>
              <a:ext uri="{FF2B5EF4-FFF2-40B4-BE49-F238E27FC236}">
                <a16:creationId xmlns:a16="http://schemas.microsoft.com/office/drawing/2014/main" id="{B23C740D-E361-634F-EEFC-1449873500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1595" y="3884662"/>
            <a:ext cx="1751472" cy="1751472"/>
          </a:xfrm>
          <a:prstGeom prst="rect">
            <a:avLst/>
          </a:prstGeom>
        </p:spPr>
      </p:pic>
      <p:sp>
        <p:nvSpPr>
          <p:cNvPr id="46" name="フリーフォーム: 図形 45">
            <a:extLst>
              <a:ext uri="{FF2B5EF4-FFF2-40B4-BE49-F238E27FC236}">
                <a16:creationId xmlns:a16="http://schemas.microsoft.com/office/drawing/2014/main" id="{F8144DD0-6BDA-0E51-6AA3-CD9F3F416662}"/>
              </a:ext>
            </a:extLst>
          </p:cNvPr>
          <p:cNvSpPr/>
          <p:nvPr/>
        </p:nvSpPr>
        <p:spPr>
          <a:xfrm>
            <a:off x="8437418" y="3054927"/>
            <a:ext cx="1447800" cy="1366380"/>
          </a:xfrm>
          <a:custGeom>
            <a:avLst/>
            <a:gdLst>
              <a:gd name="connsiteX0" fmla="*/ 1447800 w 1447800"/>
              <a:gd name="connsiteY0" fmla="*/ 13855 h 1366380"/>
              <a:gd name="connsiteX1" fmla="*/ 1413164 w 1447800"/>
              <a:gd name="connsiteY1" fmla="*/ 0 h 1366380"/>
              <a:gd name="connsiteX2" fmla="*/ 1177637 w 1447800"/>
              <a:gd name="connsiteY2" fmla="*/ 13855 h 1366380"/>
              <a:gd name="connsiteX3" fmla="*/ 1122218 w 1447800"/>
              <a:gd name="connsiteY3" fmla="*/ 34637 h 1366380"/>
              <a:gd name="connsiteX4" fmla="*/ 1101437 w 1447800"/>
              <a:gd name="connsiteY4" fmla="*/ 48491 h 1366380"/>
              <a:gd name="connsiteX5" fmla="*/ 1025237 w 1447800"/>
              <a:gd name="connsiteY5" fmla="*/ 110837 h 1366380"/>
              <a:gd name="connsiteX6" fmla="*/ 1004455 w 1447800"/>
              <a:gd name="connsiteY6" fmla="*/ 152400 h 1366380"/>
              <a:gd name="connsiteX7" fmla="*/ 976746 w 1447800"/>
              <a:gd name="connsiteY7" fmla="*/ 200891 h 1366380"/>
              <a:gd name="connsiteX8" fmla="*/ 990600 w 1447800"/>
              <a:gd name="connsiteY8" fmla="*/ 270164 h 1366380"/>
              <a:gd name="connsiteX9" fmla="*/ 997527 w 1447800"/>
              <a:gd name="connsiteY9" fmla="*/ 318655 h 1366380"/>
              <a:gd name="connsiteX10" fmla="*/ 921327 w 1447800"/>
              <a:gd name="connsiteY10" fmla="*/ 713509 h 1366380"/>
              <a:gd name="connsiteX11" fmla="*/ 872837 w 1447800"/>
              <a:gd name="connsiteY11" fmla="*/ 720437 h 1366380"/>
              <a:gd name="connsiteX12" fmla="*/ 748146 w 1447800"/>
              <a:gd name="connsiteY12" fmla="*/ 706582 h 1366380"/>
              <a:gd name="connsiteX13" fmla="*/ 727364 w 1447800"/>
              <a:gd name="connsiteY13" fmla="*/ 665018 h 1366380"/>
              <a:gd name="connsiteX14" fmla="*/ 678873 w 1447800"/>
              <a:gd name="connsiteY14" fmla="*/ 574964 h 1366380"/>
              <a:gd name="connsiteX15" fmla="*/ 685800 w 1447800"/>
              <a:gd name="connsiteY15" fmla="*/ 526473 h 1366380"/>
              <a:gd name="connsiteX16" fmla="*/ 817418 w 1447800"/>
              <a:gd name="connsiteY16" fmla="*/ 540328 h 1366380"/>
              <a:gd name="connsiteX17" fmla="*/ 879764 w 1447800"/>
              <a:gd name="connsiteY17" fmla="*/ 602673 h 1366380"/>
              <a:gd name="connsiteX18" fmla="*/ 907473 w 1447800"/>
              <a:gd name="connsiteY18" fmla="*/ 616528 h 1366380"/>
              <a:gd name="connsiteX19" fmla="*/ 935182 w 1447800"/>
              <a:gd name="connsiteY19" fmla="*/ 720437 h 1366380"/>
              <a:gd name="connsiteX20" fmla="*/ 914400 w 1447800"/>
              <a:gd name="connsiteY20" fmla="*/ 845128 h 1366380"/>
              <a:gd name="connsiteX21" fmla="*/ 886691 w 1447800"/>
              <a:gd name="connsiteY21" fmla="*/ 858982 h 1366380"/>
              <a:gd name="connsiteX22" fmla="*/ 796637 w 1447800"/>
              <a:gd name="connsiteY22" fmla="*/ 900546 h 1366380"/>
              <a:gd name="connsiteX23" fmla="*/ 678873 w 1447800"/>
              <a:gd name="connsiteY23" fmla="*/ 893618 h 1366380"/>
              <a:gd name="connsiteX24" fmla="*/ 547255 w 1447800"/>
              <a:gd name="connsiteY24" fmla="*/ 838200 h 1366380"/>
              <a:gd name="connsiteX25" fmla="*/ 443346 w 1447800"/>
              <a:gd name="connsiteY25" fmla="*/ 789709 h 1366380"/>
              <a:gd name="connsiteX26" fmla="*/ 401782 w 1447800"/>
              <a:gd name="connsiteY26" fmla="*/ 775855 h 1366380"/>
              <a:gd name="connsiteX27" fmla="*/ 353291 w 1447800"/>
              <a:gd name="connsiteY27" fmla="*/ 762000 h 1366380"/>
              <a:gd name="connsiteX28" fmla="*/ 270164 w 1447800"/>
              <a:gd name="connsiteY28" fmla="*/ 748146 h 1366380"/>
              <a:gd name="connsiteX29" fmla="*/ 159327 w 1447800"/>
              <a:gd name="connsiteY29" fmla="*/ 727364 h 1366380"/>
              <a:gd name="connsiteX30" fmla="*/ 62346 w 1447800"/>
              <a:gd name="connsiteY30" fmla="*/ 748146 h 1366380"/>
              <a:gd name="connsiteX31" fmla="*/ 41564 w 1447800"/>
              <a:gd name="connsiteY31" fmla="*/ 775855 h 1366380"/>
              <a:gd name="connsiteX32" fmla="*/ 0 w 1447800"/>
              <a:gd name="connsiteY32" fmla="*/ 900546 h 1366380"/>
              <a:gd name="connsiteX33" fmla="*/ 6927 w 1447800"/>
              <a:gd name="connsiteY33" fmla="*/ 1032164 h 1366380"/>
              <a:gd name="connsiteX34" fmla="*/ 34637 w 1447800"/>
              <a:gd name="connsiteY34" fmla="*/ 1087582 h 1366380"/>
              <a:gd name="connsiteX35" fmla="*/ 83127 w 1447800"/>
              <a:gd name="connsiteY35" fmla="*/ 1149928 h 1366380"/>
              <a:gd name="connsiteX36" fmla="*/ 110837 w 1447800"/>
              <a:gd name="connsiteY36" fmla="*/ 1191491 h 1366380"/>
              <a:gd name="connsiteX37" fmla="*/ 152400 w 1447800"/>
              <a:gd name="connsiteY37" fmla="*/ 1246909 h 1366380"/>
              <a:gd name="connsiteX38" fmla="*/ 180109 w 1447800"/>
              <a:gd name="connsiteY38" fmla="*/ 1302328 h 1366380"/>
              <a:gd name="connsiteX39" fmla="*/ 207818 w 1447800"/>
              <a:gd name="connsiteY39" fmla="*/ 1357746 h 1366380"/>
              <a:gd name="connsiteX40" fmla="*/ 180109 w 1447800"/>
              <a:gd name="connsiteY40" fmla="*/ 1350818 h 1366380"/>
              <a:gd name="connsiteX41" fmla="*/ 166255 w 1447800"/>
              <a:gd name="connsiteY41" fmla="*/ 1330037 h 1366380"/>
              <a:gd name="connsiteX42" fmla="*/ 131618 w 1447800"/>
              <a:gd name="connsiteY42" fmla="*/ 1281546 h 1366380"/>
              <a:gd name="connsiteX43" fmla="*/ 110837 w 1447800"/>
              <a:gd name="connsiteY43" fmla="*/ 1274618 h 1366380"/>
              <a:gd name="connsiteX44" fmla="*/ 83127 w 1447800"/>
              <a:gd name="connsiteY44" fmla="*/ 1260764 h 1366380"/>
              <a:gd name="connsiteX45" fmla="*/ 117764 w 1447800"/>
              <a:gd name="connsiteY45" fmla="*/ 1281546 h 1366380"/>
              <a:gd name="connsiteX46" fmla="*/ 159327 w 1447800"/>
              <a:gd name="connsiteY46" fmla="*/ 1288473 h 1366380"/>
              <a:gd name="connsiteX47" fmla="*/ 187037 w 1447800"/>
              <a:gd name="connsiteY47" fmla="*/ 1295400 h 1366380"/>
              <a:gd name="connsiteX48" fmla="*/ 200891 w 1447800"/>
              <a:gd name="connsiteY48" fmla="*/ 1364673 h 1366380"/>
              <a:gd name="connsiteX49" fmla="*/ 214746 w 1447800"/>
              <a:gd name="connsiteY49" fmla="*/ 1336964 h 1366380"/>
              <a:gd name="connsiteX50" fmla="*/ 221673 w 1447800"/>
              <a:gd name="connsiteY50" fmla="*/ 1239982 h 1366380"/>
              <a:gd name="connsiteX51" fmla="*/ 270164 w 1447800"/>
              <a:gd name="connsiteY51" fmla="*/ 1233055 h 136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447800" h="1366380">
                <a:moveTo>
                  <a:pt x="1447800" y="13855"/>
                </a:moveTo>
                <a:cubicBezTo>
                  <a:pt x="1436255" y="9237"/>
                  <a:pt x="1425599" y="0"/>
                  <a:pt x="1413164" y="0"/>
                </a:cubicBezTo>
                <a:cubicBezTo>
                  <a:pt x="1334519" y="0"/>
                  <a:pt x="1255730" y="4558"/>
                  <a:pt x="1177637" y="13855"/>
                </a:cubicBezTo>
                <a:cubicBezTo>
                  <a:pt x="1158046" y="16187"/>
                  <a:pt x="1140179" y="26473"/>
                  <a:pt x="1122218" y="34637"/>
                </a:cubicBezTo>
                <a:cubicBezTo>
                  <a:pt x="1114639" y="38082"/>
                  <a:pt x="1108212" y="43652"/>
                  <a:pt x="1101437" y="48491"/>
                </a:cubicBezTo>
                <a:cubicBezTo>
                  <a:pt x="1067876" y="72463"/>
                  <a:pt x="1061879" y="79429"/>
                  <a:pt x="1025237" y="110837"/>
                </a:cubicBezTo>
                <a:cubicBezTo>
                  <a:pt x="1018310" y="124691"/>
                  <a:pt x="1011799" y="138762"/>
                  <a:pt x="1004455" y="152400"/>
                </a:cubicBezTo>
                <a:cubicBezTo>
                  <a:pt x="995629" y="168791"/>
                  <a:pt x="978921" y="182402"/>
                  <a:pt x="976746" y="200891"/>
                </a:cubicBezTo>
                <a:cubicBezTo>
                  <a:pt x="973995" y="224278"/>
                  <a:pt x="986508" y="246974"/>
                  <a:pt x="990600" y="270164"/>
                </a:cubicBezTo>
                <a:cubicBezTo>
                  <a:pt x="993437" y="286243"/>
                  <a:pt x="995218" y="302491"/>
                  <a:pt x="997527" y="318655"/>
                </a:cubicBezTo>
                <a:cubicBezTo>
                  <a:pt x="989614" y="520435"/>
                  <a:pt x="1080268" y="643972"/>
                  <a:pt x="921327" y="713509"/>
                </a:cubicBezTo>
                <a:cubicBezTo>
                  <a:pt x="906368" y="720053"/>
                  <a:pt x="889000" y="718128"/>
                  <a:pt x="872837" y="720437"/>
                </a:cubicBezTo>
                <a:cubicBezTo>
                  <a:pt x="831273" y="715819"/>
                  <a:pt x="787226" y="721470"/>
                  <a:pt x="748146" y="706582"/>
                </a:cubicBezTo>
                <a:cubicBezTo>
                  <a:pt x="733671" y="701068"/>
                  <a:pt x="734653" y="678686"/>
                  <a:pt x="727364" y="665018"/>
                </a:cubicBezTo>
                <a:cubicBezTo>
                  <a:pt x="663935" y="546090"/>
                  <a:pt x="713687" y="644594"/>
                  <a:pt x="678873" y="574964"/>
                </a:cubicBezTo>
                <a:cubicBezTo>
                  <a:pt x="681182" y="558800"/>
                  <a:pt x="669960" y="530433"/>
                  <a:pt x="685800" y="526473"/>
                </a:cubicBezTo>
                <a:cubicBezTo>
                  <a:pt x="728598" y="515774"/>
                  <a:pt x="775254" y="527354"/>
                  <a:pt x="817418" y="540328"/>
                </a:cubicBezTo>
                <a:cubicBezTo>
                  <a:pt x="898159" y="565171"/>
                  <a:pt x="843960" y="572836"/>
                  <a:pt x="879764" y="602673"/>
                </a:cubicBezTo>
                <a:cubicBezTo>
                  <a:pt x="887697" y="609284"/>
                  <a:pt x="898237" y="611910"/>
                  <a:pt x="907473" y="616528"/>
                </a:cubicBezTo>
                <a:cubicBezTo>
                  <a:pt x="932697" y="692198"/>
                  <a:pt x="924654" y="657265"/>
                  <a:pt x="935182" y="720437"/>
                </a:cubicBezTo>
                <a:cubicBezTo>
                  <a:pt x="928255" y="762001"/>
                  <a:pt x="928320" y="805357"/>
                  <a:pt x="914400" y="845128"/>
                </a:cubicBezTo>
                <a:cubicBezTo>
                  <a:pt x="910989" y="854875"/>
                  <a:pt x="894842" y="852642"/>
                  <a:pt x="886691" y="858982"/>
                </a:cubicBezTo>
                <a:cubicBezTo>
                  <a:pt x="822618" y="908816"/>
                  <a:pt x="886811" y="889273"/>
                  <a:pt x="796637" y="900546"/>
                </a:cubicBezTo>
                <a:lnTo>
                  <a:pt x="678873" y="893618"/>
                </a:lnTo>
                <a:cubicBezTo>
                  <a:pt x="415632" y="812621"/>
                  <a:pt x="803652" y="863843"/>
                  <a:pt x="547255" y="838200"/>
                </a:cubicBezTo>
                <a:cubicBezTo>
                  <a:pt x="508511" y="818828"/>
                  <a:pt x="485842" y="806707"/>
                  <a:pt x="443346" y="789709"/>
                </a:cubicBezTo>
                <a:cubicBezTo>
                  <a:pt x="429786" y="784285"/>
                  <a:pt x="415740" y="780150"/>
                  <a:pt x="401782" y="775855"/>
                </a:cubicBezTo>
                <a:cubicBezTo>
                  <a:pt x="385715" y="770911"/>
                  <a:pt x="369741" y="765463"/>
                  <a:pt x="353291" y="762000"/>
                </a:cubicBezTo>
                <a:cubicBezTo>
                  <a:pt x="325802" y="756213"/>
                  <a:pt x="297653" y="753933"/>
                  <a:pt x="270164" y="748146"/>
                </a:cubicBezTo>
                <a:cubicBezTo>
                  <a:pt x="149684" y="722782"/>
                  <a:pt x="302916" y="743318"/>
                  <a:pt x="159327" y="727364"/>
                </a:cubicBezTo>
                <a:cubicBezTo>
                  <a:pt x="127000" y="734291"/>
                  <a:pt x="92917" y="735558"/>
                  <a:pt x="62346" y="748146"/>
                </a:cubicBezTo>
                <a:cubicBezTo>
                  <a:pt x="51670" y="752542"/>
                  <a:pt x="46727" y="765528"/>
                  <a:pt x="41564" y="775855"/>
                </a:cubicBezTo>
                <a:cubicBezTo>
                  <a:pt x="15479" y="828024"/>
                  <a:pt x="13229" y="847632"/>
                  <a:pt x="0" y="900546"/>
                </a:cubicBezTo>
                <a:cubicBezTo>
                  <a:pt x="2309" y="944419"/>
                  <a:pt x="1478" y="988570"/>
                  <a:pt x="6927" y="1032164"/>
                </a:cubicBezTo>
                <a:cubicBezTo>
                  <a:pt x="9118" y="1049691"/>
                  <a:pt x="23764" y="1073085"/>
                  <a:pt x="34637" y="1087582"/>
                </a:cubicBezTo>
                <a:cubicBezTo>
                  <a:pt x="50433" y="1108644"/>
                  <a:pt x="68523" y="1128022"/>
                  <a:pt x="83127" y="1149928"/>
                </a:cubicBezTo>
                <a:cubicBezTo>
                  <a:pt x="92364" y="1163782"/>
                  <a:pt x="101043" y="1178025"/>
                  <a:pt x="110837" y="1191491"/>
                </a:cubicBezTo>
                <a:cubicBezTo>
                  <a:pt x="124231" y="1209907"/>
                  <a:pt x="141333" y="1226620"/>
                  <a:pt x="152400" y="1246909"/>
                </a:cubicBezTo>
                <a:cubicBezTo>
                  <a:pt x="162290" y="1265041"/>
                  <a:pt x="168652" y="1285144"/>
                  <a:pt x="180109" y="1302328"/>
                </a:cubicBezTo>
                <a:cubicBezTo>
                  <a:pt x="186274" y="1311575"/>
                  <a:pt x="212661" y="1348060"/>
                  <a:pt x="207818" y="1357746"/>
                </a:cubicBezTo>
                <a:cubicBezTo>
                  <a:pt x="203560" y="1366261"/>
                  <a:pt x="189345" y="1353127"/>
                  <a:pt x="180109" y="1350818"/>
                </a:cubicBezTo>
                <a:cubicBezTo>
                  <a:pt x="175491" y="1343891"/>
                  <a:pt x="170386" y="1337265"/>
                  <a:pt x="166255" y="1330037"/>
                </a:cubicBezTo>
                <a:cubicBezTo>
                  <a:pt x="152919" y="1306699"/>
                  <a:pt x="155053" y="1297170"/>
                  <a:pt x="131618" y="1281546"/>
                </a:cubicBezTo>
                <a:cubicBezTo>
                  <a:pt x="125543" y="1277496"/>
                  <a:pt x="117548" y="1277494"/>
                  <a:pt x="110837" y="1274618"/>
                </a:cubicBezTo>
                <a:cubicBezTo>
                  <a:pt x="101345" y="1270550"/>
                  <a:pt x="74272" y="1255451"/>
                  <a:pt x="83127" y="1260764"/>
                </a:cubicBezTo>
                <a:cubicBezTo>
                  <a:pt x="94673" y="1267691"/>
                  <a:pt x="105110" y="1276945"/>
                  <a:pt x="117764" y="1281546"/>
                </a:cubicBezTo>
                <a:cubicBezTo>
                  <a:pt x="130964" y="1286346"/>
                  <a:pt x="145554" y="1285719"/>
                  <a:pt x="159327" y="1288473"/>
                </a:cubicBezTo>
                <a:cubicBezTo>
                  <a:pt x="168663" y="1290340"/>
                  <a:pt x="177800" y="1293091"/>
                  <a:pt x="187037" y="1295400"/>
                </a:cubicBezTo>
                <a:cubicBezTo>
                  <a:pt x="191655" y="1318491"/>
                  <a:pt x="187829" y="1345080"/>
                  <a:pt x="200891" y="1364673"/>
                </a:cubicBezTo>
                <a:cubicBezTo>
                  <a:pt x="206619" y="1373265"/>
                  <a:pt x="213048" y="1347150"/>
                  <a:pt x="214746" y="1336964"/>
                </a:cubicBezTo>
                <a:cubicBezTo>
                  <a:pt x="220074" y="1304995"/>
                  <a:pt x="213322" y="1271297"/>
                  <a:pt x="221673" y="1239982"/>
                </a:cubicBezTo>
                <a:cubicBezTo>
                  <a:pt x="224299" y="1230134"/>
                  <a:pt x="269202" y="1233055"/>
                  <a:pt x="270164" y="123305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48" name="図 47">
            <a:extLst>
              <a:ext uri="{FF2B5EF4-FFF2-40B4-BE49-F238E27FC236}">
                <a16:creationId xmlns:a16="http://schemas.microsoft.com/office/drawing/2014/main" id="{5C15CE48-B283-F4F0-E27D-5E21E06F36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33747" y="3360229"/>
            <a:ext cx="377701" cy="377701"/>
          </a:xfrm>
          <a:prstGeom prst="rect">
            <a:avLst/>
          </a:prstGeom>
        </p:spPr>
      </p:pic>
      <p:pic>
        <p:nvPicPr>
          <p:cNvPr id="49" name="Google Shape;264;p34">
            <a:extLst>
              <a:ext uri="{FF2B5EF4-FFF2-40B4-BE49-F238E27FC236}">
                <a16:creationId xmlns:a16="http://schemas.microsoft.com/office/drawing/2014/main" id="{782A0F01-78F1-8990-39BD-0F770CF6A22E}"/>
              </a:ext>
            </a:extLst>
          </p:cNvPr>
          <p:cNvPicPr preferRelativeResize="0"/>
          <p:nvPr/>
        </p:nvPicPr>
        <p:blipFill rotWithShape="1">
          <a:blip r:embed="rId8">
            <a:alphaModFix/>
          </a:blip>
          <a:srcRect/>
          <a:stretch/>
        </p:blipFill>
        <p:spPr>
          <a:xfrm>
            <a:off x="10743317" y="3139304"/>
            <a:ext cx="486383" cy="486383"/>
          </a:xfrm>
          <a:prstGeom prst="rect">
            <a:avLst/>
          </a:prstGeom>
          <a:noFill/>
          <a:ln>
            <a:noFill/>
          </a:ln>
        </p:spPr>
      </p:pic>
      <p:sp>
        <p:nvSpPr>
          <p:cNvPr id="52" name="円形吹き出し 34">
            <a:extLst>
              <a:ext uri="{FF2B5EF4-FFF2-40B4-BE49-F238E27FC236}">
                <a16:creationId xmlns:a16="http://schemas.microsoft.com/office/drawing/2014/main" id="{BB7E2F8F-0144-7666-1297-698130206407}"/>
              </a:ext>
            </a:extLst>
          </p:cNvPr>
          <p:cNvSpPr/>
          <p:nvPr/>
        </p:nvSpPr>
        <p:spPr>
          <a:xfrm>
            <a:off x="6888890" y="3121955"/>
            <a:ext cx="1556843" cy="801671"/>
          </a:xfrm>
          <a:prstGeom prst="wedgeEllipseCallout">
            <a:avLst>
              <a:gd name="adj1" fmla="val 47012"/>
              <a:gd name="adj2" fmla="val 43022"/>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見つけ</a:t>
            </a:r>
            <a:endParaRPr kumimoji="1"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られない</a:t>
            </a:r>
          </a:p>
        </p:txBody>
      </p:sp>
      <p:sp>
        <p:nvSpPr>
          <p:cNvPr id="53" name="円形吹き出し 34">
            <a:extLst>
              <a:ext uri="{FF2B5EF4-FFF2-40B4-BE49-F238E27FC236}">
                <a16:creationId xmlns:a16="http://schemas.microsoft.com/office/drawing/2014/main" id="{A28F2E69-6EA6-7341-0E06-736384A2D3F8}"/>
              </a:ext>
            </a:extLst>
          </p:cNvPr>
          <p:cNvSpPr/>
          <p:nvPr/>
        </p:nvSpPr>
        <p:spPr>
          <a:xfrm>
            <a:off x="9932854" y="3884662"/>
            <a:ext cx="1889868" cy="630475"/>
          </a:xfrm>
          <a:prstGeom prst="wedgeEllipseCallout">
            <a:avLst>
              <a:gd name="adj1" fmla="val 2467"/>
              <a:gd name="adj2" fmla="val -84432"/>
            </a:avLst>
          </a:prstGeom>
          <a:solidFill>
            <a:srgbClr val="3477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メイリオ" panose="020B0604030504040204" pitchFamily="50" charset="-128"/>
                <a:ea typeface="メイリオ" panose="020B0604030504040204" pitchFamily="50" charset="-128"/>
              </a:rPr>
              <a:t>結局個人メモ</a:t>
            </a:r>
            <a:endParaRPr kumimoji="1"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を貯める</a:t>
            </a:r>
          </a:p>
        </p:txBody>
      </p:sp>
    </p:spTree>
    <p:extLst>
      <p:ext uri="{BB962C8B-B14F-4D97-AF65-F5344CB8AC3E}">
        <p14:creationId xmlns:p14="http://schemas.microsoft.com/office/powerpoint/2010/main" val="977865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idx="12"/>
          </p:nvPr>
        </p:nvSpPr>
        <p:spPr/>
        <p:txBody>
          <a:bodyPr/>
          <a:lstStyle/>
          <a:p>
            <a:fld id="{CB348CB8-A846-49A1-82E0-8AAD89E81CF6}" type="slidenum">
              <a:rPr kumimoji="1" lang="ja-JP" altLang="en-US" smtClean="0">
                <a:latin typeface="メイリオ" panose="020B0604030504040204" pitchFamily="50" charset="-128"/>
                <a:ea typeface="メイリオ" panose="020B0604030504040204" pitchFamily="50" charset="-128"/>
              </a:rPr>
              <a:t>4</a:t>
            </a:fld>
            <a:endParaRPr kumimoji="1" lang="ja-JP" altLang="en-US"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idx="4294967295"/>
          </p:nvPr>
        </p:nvSpPr>
        <p:spPr>
          <a:xfrm>
            <a:off x="164869" y="143147"/>
            <a:ext cx="12192000" cy="500800"/>
          </a:xfrm>
        </p:spPr>
        <p:txBody>
          <a:bodyPr>
            <a:normAutofit/>
          </a:bodyPr>
          <a:lstStyle/>
          <a:p>
            <a:r>
              <a:rPr kumimoji="1" lang="en-US" altLang="ja-JP" sz="2400" b="0" dirty="0">
                <a:latin typeface="メイリオ" panose="020B0604030504040204" pitchFamily="50" charset="-128"/>
                <a:ea typeface="メイリオ" panose="020B0604030504040204" pitchFamily="50" charset="-128"/>
              </a:rPr>
              <a:t>(CRM</a:t>
            </a:r>
            <a:r>
              <a:rPr kumimoji="1" lang="ja-JP" altLang="en-US" sz="2400" b="0" dirty="0">
                <a:latin typeface="メイリオ" panose="020B0604030504040204" pitchFamily="50" charset="-128"/>
                <a:ea typeface="メイリオ" panose="020B0604030504040204" pitchFamily="50" charset="-128"/>
              </a:rPr>
              <a:t>分野</a:t>
            </a:r>
            <a:r>
              <a:rPr kumimoji="1" lang="en-US" altLang="ja-JP" sz="2400" b="0" dirty="0">
                <a:latin typeface="メイリオ" panose="020B0604030504040204" pitchFamily="50" charset="-128"/>
                <a:ea typeface="メイリオ" panose="020B0604030504040204" pitchFamily="50" charset="-128"/>
              </a:rPr>
              <a:t>)</a:t>
            </a:r>
            <a:r>
              <a:rPr kumimoji="1" lang="ja-JP" altLang="en-US" sz="2400" b="0" dirty="0">
                <a:latin typeface="メイリオ" panose="020B0604030504040204" pitchFamily="50" charset="-128"/>
                <a:ea typeface="メイリオ" panose="020B0604030504040204" pitchFamily="50" charset="-128"/>
              </a:rPr>
              <a:t>作業負担が日々増えており軽減が出来ない</a:t>
            </a:r>
          </a:p>
        </p:txBody>
      </p:sp>
      <p:sp>
        <p:nvSpPr>
          <p:cNvPr id="38" name="コンテンツ プレースホルダー 2"/>
          <p:cNvSpPr txBox="1">
            <a:spLocks/>
          </p:cNvSpPr>
          <p:nvPr/>
        </p:nvSpPr>
        <p:spPr>
          <a:xfrm>
            <a:off x="164869" y="6177902"/>
            <a:ext cx="11887200" cy="50080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3200" dirty="0">
                <a:solidFill>
                  <a:srgbClr val="FF6600"/>
                </a:solidFill>
              </a:rPr>
              <a:t>作業負担が増えることで目の前の作業しかできない負のスパイラル</a:t>
            </a:r>
            <a:endParaRPr lang="en-US" altLang="ja-JP" sz="3200" dirty="0">
              <a:solidFill>
                <a:srgbClr val="FF6600"/>
              </a:solidFill>
            </a:endParaRPr>
          </a:p>
        </p:txBody>
      </p:sp>
      <p:sp>
        <p:nvSpPr>
          <p:cNvPr id="11" name="四角形: 角を丸くする 10">
            <a:extLst>
              <a:ext uri="{FF2B5EF4-FFF2-40B4-BE49-F238E27FC236}">
                <a16:creationId xmlns:a16="http://schemas.microsoft.com/office/drawing/2014/main" id="{E1D5BE26-317B-07FB-3210-8164B6B5ACA0}"/>
              </a:ext>
            </a:extLst>
          </p:cNvPr>
          <p:cNvSpPr/>
          <p:nvPr/>
        </p:nvSpPr>
        <p:spPr>
          <a:xfrm>
            <a:off x="532747" y="1027065"/>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8" name="Google Shape;427;p6">
            <a:extLst>
              <a:ext uri="{FF2B5EF4-FFF2-40B4-BE49-F238E27FC236}">
                <a16:creationId xmlns:a16="http://schemas.microsoft.com/office/drawing/2014/main" id="{A76162C7-5D3E-D170-FC2B-612296214849}"/>
              </a:ext>
            </a:extLst>
          </p:cNvPr>
          <p:cNvSpPr txBox="1"/>
          <p:nvPr/>
        </p:nvSpPr>
        <p:spPr>
          <a:xfrm>
            <a:off x="678873" y="950867"/>
            <a:ext cx="4764749" cy="341441"/>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業務負担に関するお悩み</a:t>
            </a:r>
            <a:endParaRPr sz="2200" b="1" dirty="0">
              <a:latin typeface="メイリオ" panose="020B0604030504040204" pitchFamily="50" charset="-128"/>
              <a:ea typeface="メイリオ" panose="020B0604030504040204" pitchFamily="50" charset="-128"/>
            </a:endParaRPr>
          </a:p>
        </p:txBody>
      </p:sp>
      <p:sp>
        <p:nvSpPr>
          <p:cNvPr id="19" name="Google Shape;451;p6">
            <a:extLst>
              <a:ext uri="{FF2B5EF4-FFF2-40B4-BE49-F238E27FC236}">
                <a16:creationId xmlns:a16="http://schemas.microsoft.com/office/drawing/2014/main" id="{79D5C460-659C-D82B-BC12-8FC994AF404D}"/>
              </a:ext>
            </a:extLst>
          </p:cNvPr>
          <p:cNvSpPr txBox="1"/>
          <p:nvPr/>
        </p:nvSpPr>
        <p:spPr>
          <a:xfrm>
            <a:off x="532746" y="1565959"/>
            <a:ext cx="5264973" cy="1794270"/>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・スキルが属人化し、業務が属人化してしまう</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・エスカレーションが有識者に対して多くなり</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有識者（ベテラン）の時間がとられてしまう</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・問い合わせ自体が減らせない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・事後対応の負荷が増えていくだけ</a:t>
            </a:r>
            <a:endParaRPr lang="en-US" altLang="ja-JP" sz="1800" b="1" dirty="0">
              <a:latin typeface="メイリオ" panose="020B0604030504040204" pitchFamily="50" charset="-128"/>
              <a:ea typeface="メイリオ" panose="020B0604030504040204" pitchFamily="50" charset="-128"/>
            </a:endParaRPr>
          </a:p>
          <a:p>
            <a:pPr>
              <a:buSzPts val="1400"/>
            </a:pPr>
            <a:endParaRPr lang="ja-JP" altLang="en-US" sz="1800" b="1" dirty="0">
              <a:latin typeface="メイリオ" panose="020B0604030504040204" pitchFamily="50" charset="-128"/>
              <a:ea typeface="メイリオ" panose="020B0604030504040204" pitchFamily="50" charset="-128"/>
            </a:endParaRPr>
          </a:p>
        </p:txBody>
      </p:sp>
      <p:sp>
        <p:nvSpPr>
          <p:cNvPr id="20" name="四角形: 角を丸くする 19">
            <a:extLst>
              <a:ext uri="{FF2B5EF4-FFF2-40B4-BE49-F238E27FC236}">
                <a16:creationId xmlns:a16="http://schemas.microsoft.com/office/drawing/2014/main" id="{F11DAA07-9D37-02D7-DC06-DAB3204D7C9A}"/>
              </a:ext>
            </a:extLst>
          </p:cNvPr>
          <p:cNvSpPr/>
          <p:nvPr/>
        </p:nvSpPr>
        <p:spPr>
          <a:xfrm>
            <a:off x="532747" y="3672420"/>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2" name="Google Shape;451;p6">
            <a:extLst>
              <a:ext uri="{FF2B5EF4-FFF2-40B4-BE49-F238E27FC236}">
                <a16:creationId xmlns:a16="http://schemas.microsoft.com/office/drawing/2014/main" id="{5BF62975-19B7-9EF8-8406-30410A76BDFD}"/>
              </a:ext>
            </a:extLst>
          </p:cNvPr>
          <p:cNvSpPr txBox="1"/>
          <p:nvPr/>
        </p:nvSpPr>
        <p:spPr>
          <a:xfrm>
            <a:off x="532746" y="3884662"/>
            <a:ext cx="5264973" cy="2230322"/>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・業務が多岐にわたり、担当した人だけが</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取得する知識や技能が多い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（商品数、サービス数、顧客数による難易度）</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・ベテランに対する問い合わせが口頭やメール</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ベースであり、蓄積されない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・最新の解決策が公開されていない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・報告書などに解決までの経緯を書く必要が</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あるが、そのような時間を割けない</a:t>
            </a:r>
          </a:p>
        </p:txBody>
      </p:sp>
      <p:sp>
        <p:nvSpPr>
          <p:cNvPr id="23" name="Google Shape;427;p6">
            <a:extLst>
              <a:ext uri="{FF2B5EF4-FFF2-40B4-BE49-F238E27FC236}">
                <a16:creationId xmlns:a16="http://schemas.microsoft.com/office/drawing/2014/main" id="{1DBD6887-F825-677F-737B-962CC4EE074F}"/>
              </a:ext>
            </a:extLst>
          </p:cNvPr>
          <p:cNvSpPr txBox="1"/>
          <p:nvPr/>
        </p:nvSpPr>
        <p:spPr>
          <a:xfrm>
            <a:off x="678873" y="3495611"/>
            <a:ext cx="4764749"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お悩みの原因</a:t>
            </a:r>
            <a:endParaRPr sz="2200" b="1" dirty="0">
              <a:latin typeface="メイリオ" panose="020B0604030504040204" pitchFamily="50" charset="-128"/>
              <a:ea typeface="メイリオ" panose="020B0604030504040204" pitchFamily="50" charset="-128"/>
            </a:endParaRPr>
          </a:p>
        </p:txBody>
      </p:sp>
      <p:grpSp>
        <p:nvGrpSpPr>
          <p:cNvPr id="5" name="グループ化 4">
            <a:extLst>
              <a:ext uri="{FF2B5EF4-FFF2-40B4-BE49-F238E27FC236}">
                <a16:creationId xmlns:a16="http://schemas.microsoft.com/office/drawing/2014/main" id="{A4BD662D-D3ED-8721-0934-78AE03EEB8CE}"/>
              </a:ext>
            </a:extLst>
          </p:cNvPr>
          <p:cNvGrpSpPr/>
          <p:nvPr/>
        </p:nvGrpSpPr>
        <p:grpSpPr>
          <a:xfrm>
            <a:off x="9552842" y="957330"/>
            <a:ext cx="1929308" cy="1672104"/>
            <a:chOff x="9508955" y="1411815"/>
            <a:chExt cx="1929308" cy="1672104"/>
          </a:xfrm>
        </p:grpSpPr>
        <p:pic>
          <p:nvPicPr>
            <p:cNvPr id="26" name="Google Shape;242;p33">
              <a:extLst>
                <a:ext uri="{FF2B5EF4-FFF2-40B4-BE49-F238E27FC236}">
                  <a16:creationId xmlns:a16="http://schemas.microsoft.com/office/drawing/2014/main" id="{3CBD1EB3-A068-AF7A-933F-AC28E5147F3A}"/>
                </a:ext>
              </a:extLst>
            </p:cNvPr>
            <p:cNvPicPr preferRelativeResize="0"/>
            <p:nvPr/>
          </p:nvPicPr>
          <p:blipFill rotWithShape="1">
            <a:blip r:embed="rId3">
              <a:alphaModFix/>
            </a:blip>
            <a:srcRect/>
            <a:stretch/>
          </p:blipFill>
          <p:spPr>
            <a:xfrm rot="20946359">
              <a:off x="10890842" y="1411815"/>
              <a:ext cx="547421" cy="625016"/>
            </a:xfrm>
            <a:prstGeom prst="rect">
              <a:avLst/>
            </a:prstGeom>
            <a:noFill/>
            <a:ln>
              <a:noFill/>
            </a:ln>
          </p:spPr>
        </p:pic>
        <p:pic>
          <p:nvPicPr>
            <p:cNvPr id="27" name="Google Shape;243;p33">
              <a:extLst>
                <a:ext uri="{FF2B5EF4-FFF2-40B4-BE49-F238E27FC236}">
                  <a16:creationId xmlns:a16="http://schemas.microsoft.com/office/drawing/2014/main" id="{5DB14B2F-E01A-8491-947A-0DBB7F1F3518}"/>
                </a:ext>
              </a:extLst>
            </p:cNvPr>
            <p:cNvPicPr preferRelativeResize="0"/>
            <p:nvPr/>
          </p:nvPicPr>
          <p:blipFill rotWithShape="1">
            <a:blip r:embed="rId4">
              <a:alphaModFix/>
            </a:blip>
            <a:srcRect/>
            <a:stretch/>
          </p:blipFill>
          <p:spPr>
            <a:xfrm>
              <a:off x="9932853" y="1970744"/>
              <a:ext cx="1113176" cy="1113175"/>
            </a:xfrm>
            <a:prstGeom prst="rect">
              <a:avLst/>
            </a:prstGeom>
            <a:noFill/>
            <a:ln>
              <a:noFill/>
            </a:ln>
          </p:spPr>
        </p:pic>
        <p:sp>
          <p:nvSpPr>
            <p:cNvPr id="31" name="Google Shape;249;p33">
              <a:extLst>
                <a:ext uri="{FF2B5EF4-FFF2-40B4-BE49-F238E27FC236}">
                  <a16:creationId xmlns:a16="http://schemas.microsoft.com/office/drawing/2014/main" id="{C2EF59F1-5C3B-3AE9-C73A-E66C8328D9E1}"/>
                </a:ext>
              </a:extLst>
            </p:cNvPr>
            <p:cNvSpPr txBox="1"/>
            <p:nvPr/>
          </p:nvSpPr>
          <p:spPr>
            <a:xfrm>
              <a:off x="9508955" y="1792504"/>
              <a:ext cx="750750" cy="441668"/>
            </a:xfrm>
            <a:prstGeom prst="rect">
              <a:avLst/>
            </a:prstGeom>
            <a:noFill/>
            <a:ln>
              <a:noFill/>
            </a:ln>
          </p:spPr>
          <p:txBody>
            <a:bodyPr spcFirstLastPara="1" wrap="square" lIns="91433" tIns="45700" rIns="91433" bIns="45700" anchor="ctr" anchorCtr="0">
              <a:normAutofit fontScale="8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 sz="3600" b="1" i="0" u="none" strike="noStrike" cap="none" dirty="0">
                  <a:solidFill>
                    <a:srgbClr val="4F4651"/>
                  </a:solidFill>
                  <a:latin typeface="メイリオ" panose="020B0604030504040204" pitchFamily="50" charset="-128"/>
                  <a:ea typeface="メイリオ" panose="020B0604030504040204" pitchFamily="50" charset="-128"/>
                  <a:cs typeface="Meiryo"/>
                  <a:sym typeface="Meiryo"/>
                </a:rPr>
                <a:t>？</a:t>
              </a:r>
              <a:endParaRPr sz="1467" dirty="0">
                <a:latin typeface="メイリオ" panose="020B0604030504040204" pitchFamily="50" charset="-128"/>
                <a:ea typeface="メイリオ" panose="020B0604030504040204" pitchFamily="50" charset="-128"/>
              </a:endParaRPr>
            </a:p>
          </p:txBody>
        </p:sp>
        <p:sp>
          <p:nvSpPr>
            <p:cNvPr id="32" name="Google Shape;250;p33">
              <a:extLst>
                <a:ext uri="{FF2B5EF4-FFF2-40B4-BE49-F238E27FC236}">
                  <a16:creationId xmlns:a16="http://schemas.microsoft.com/office/drawing/2014/main" id="{A163588F-30A0-6030-8F87-8CF3760A7D38}"/>
                </a:ext>
              </a:extLst>
            </p:cNvPr>
            <p:cNvSpPr txBox="1"/>
            <p:nvPr/>
          </p:nvSpPr>
          <p:spPr>
            <a:xfrm>
              <a:off x="9754733" y="1431727"/>
              <a:ext cx="925135" cy="531195"/>
            </a:xfrm>
            <a:prstGeom prst="rect">
              <a:avLst/>
            </a:prstGeom>
            <a:noFill/>
            <a:ln>
              <a:noFill/>
            </a:ln>
          </p:spPr>
          <p:txBody>
            <a:bodyPr spcFirstLastPara="1" wrap="square" lIns="91433" tIns="45700" rIns="91433" bIns="45700" anchor="ctr" anchorCtr="0">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 sz="3600" b="1" i="0" u="none" strike="noStrike" cap="none">
                  <a:solidFill>
                    <a:srgbClr val="4F4651"/>
                  </a:solidFill>
                  <a:latin typeface="メイリオ" panose="020B0604030504040204" pitchFamily="50" charset="-128"/>
                  <a:ea typeface="メイリオ" panose="020B0604030504040204" pitchFamily="50" charset="-128"/>
                  <a:cs typeface="Meiryo"/>
                  <a:sym typeface="Meiryo"/>
                </a:rPr>
                <a:t>？</a:t>
              </a:r>
              <a:endParaRPr sz="1467">
                <a:latin typeface="メイリオ" panose="020B0604030504040204" pitchFamily="50" charset="-128"/>
                <a:ea typeface="メイリオ" panose="020B0604030504040204" pitchFamily="50" charset="-128"/>
              </a:endParaRPr>
            </a:p>
          </p:txBody>
        </p:sp>
      </p:grpSp>
      <p:pic>
        <p:nvPicPr>
          <p:cNvPr id="9" name="図 8">
            <a:extLst>
              <a:ext uri="{FF2B5EF4-FFF2-40B4-BE49-F238E27FC236}">
                <a16:creationId xmlns:a16="http://schemas.microsoft.com/office/drawing/2014/main" id="{39C7699D-0476-90B7-A300-7E0E09BBEC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20643" y="2195949"/>
            <a:ext cx="779992" cy="779992"/>
          </a:xfrm>
          <a:prstGeom prst="rect">
            <a:avLst/>
          </a:prstGeom>
        </p:spPr>
      </p:pic>
      <p:pic>
        <p:nvPicPr>
          <p:cNvPr id="12" name="図 11">
            <a:extLst>
              <a:ext uri="{FF2B5EF4-FFF2-40B4-BE49-F238E27FC236}">
                <a16:creationId xmlns:a16="http://schemas.microsoft.com/office/drawing/2014/main" id="{66CF096B-65BE-936D-02CD-15009F91D3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81095" y="978527"/>
            <a:ext cx="802300" cy="802300"/>
          </a:xfrm>
          <a:prstGeom prst="rect">
            <a:avLst/>
          </a:prstGeom>
        </p:spPr>
      </p:pic>
      <p:pic>
        <p:nvPicPr>
          <p:cNvPr id="13" name="図 12">
            <a:extLst>
              <a:ext uri="{FF2B5EF4-FFF2-40B4-BE49-F238E27FC236}">
                <a16:creationId xmlns:a16="http://schemas.microsoft.com/office/drawing/2014/main" id="{987ABC30-AB4C-EDD3-8543-842085BDD6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56137" y="3620886"/>
            <a:ext cx="1049209" cy="1049209"/>
          </a:xfrm>
          <a:prstGeom prst="rect">
            <a:avLst/>
          </a:prstGeom>
        </p:spPr>
      </p:pic>
      <p:pic>
        <p:nvPicPr>
          <p:cNvPr id="15" name="図 14">
            <a:extLst>
              <a:ext uri="{FF2B5EF4-FFF2-40B4-BE49-F238E27FC236}">
                <a16:creationId xmlns:a16="http://schemas.microsoft.com/office/drawing/2014/main" id="{B43B5B34-B837-DA5D-5E74-BB83416C63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99572" y="3382038"/>
            <a:ext cx="281169" cy="281169"/>
          </a:xfrm>
          <a:prstGeom prst="rect">
            <a:avLst/>
          </a:prstGeom>
        </p:spPr>
      </p:pic>
      <p:pic>
        <p:nvPicPr>
          <p:cNvPr id="16" name="図 15">
            <a:extLst>
              <a:ext uri="{FF2B5EF4-FFF2-40B4-BE49-F238E27FC236}">
                <a16:creationId xmlns:a16="http://schemas.microsoft.com/office/drawing/2014/main" id="{AFCF7356-8A82-88A1-7614-7246AE8AE17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55308" y="3853806"/>
            <a:ext cx="782904" cy="782904"/>
          </a:xfrm>
          <a:prstGeom prst="rect">
            <a:avLst/>
          </a:prstGeom>
        </p:spPr>
      </p:pic>
      <p:pic>
        <p:nvPicPr>
          <p:cNvPr id="17" name="図 16">
            <a:extLst>
              <a:ext uri="{FF2B5EF4-FFF2-40B4-BE49-F238E27FC236}">
                <a16:creationId xmlns:a16="http://schemas.microsoft.com/office/drawing/2014/main" id="{8DC8133A-45AD-770B-D0A0-04C310FA58A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50654" y="3802667"/>
            <a:ext cx="460174" cy="460174"/>
          </a:xfrm>
          <a:prstGeom prst="rect">
            <a:avLst/>
          </a:prstGeom>
        </p:spPr>
      </p:pic>
      <p:sp>
        <p:nvSpPr>
          <p:cNvPr id="21" name="Google Shape;247;p33">
            <a:extLst>
              <a:ext uri="{FF2B5EF4-FFF2-40B4-BE49-F238E27FC236}">
                <a16:creationId xmlns:a16="http://schemas.microsoft.com/office/drawing/2014/main" id="{20232675-D619-76E2-B8F1-053193A6E70F}"/>
              </a:ext>
            </a:extLst>
          </p:cNvPr>
          <p:cNvSpPr/>
          <p:nvPr/>
        </p:nvSpPr>
        <p:spPr>
          <a:xfrm>
            <a:off x="5717691" y="3434981"/>
            <a:ext cx="1532629" cy="723371"/>
          </a:xfrm>
          <a:prstGeom prst="wedgeRoundRectCallout">
            <a:avLst>
              <a:gd name="adj1" fmla="val 46042"/>
              <a:gd name="adj2" fmla="val 82706"/>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新しい製品</a:t>
            </a:r>
            <a:r>
              <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C</a:t>
            </a: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を</a:t>
            </a:r>
            <a:endPar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知りたい</a:t>
            </a: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けど</a:t>
            </a:r>
            <a:endPar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書いてない</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pic>
        <p:nvPicPr>
          <p:cNvPr id="33" name="図 32">
            <a:extLst>
              <a:ext uri="{FF2B5EF4-FFF2-40B4-BE49-F238E27FC236}">
                <a16:creationId xmlns:a16="http://schemas.microsoft.com/office/drawing/2014/main" id="{4891C9AC-57BB-0AF3-E5A0-9637BB8D3AA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47309" y="2168466"/>
            <a:ext cx="779992" cy="779992"/>
          </a:xfrm>
          <a:prstGeom prst="rect">
            <a:avLst/>
          </a:prstGeom>
        </p:spPr>
      </p:pic>
      <p:pic>
        <p:nvPicPr>
          <p:cNvPr id="34" name="図 33">
            <a:extLst>
              <a:ext uri="{FF2B5EF4-FFF2-40B4-BE49-F238E27FC236}">
                <a16:creationId xmlns:a16="http://schemas.microsoft.com/office/drawing/2014/main" id="{D2AE1A6F-9D32-01E4-E9DE-28EEF1AC11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1056" y="941310"/>
            <a:ext cx="802300" cy="802300"/>
          </a:xfrm>
          <a:prstGeom prst="rect">
            <a:avLst/>
          </a:prstGeom>
        </p:spPr>
      </p:pic>
      <p:sp>
        <p:nvSpPr>
          <p:cNvPr id="35" name="テキスト ボックス 34">
            <a:extLst>
              <a:ext uri="{FF2B5EF4-FFF2-40B4-BE49-F238E27FC236}">
                <a16:creationId xmlns:a16="http://schemas.microsoft.com/office/drawing/2014/main" id="{C14A55DE-5140-126C-1629-842DC4305D7B}"/>
              </a:ext>
            </a:extLst>
          </p:cNvPr>
          <p:cNvSpPr txBox="1"/>
          <p:nvPr/>
        </p:nvSpPr>
        <p:spPr>
          <a:xfrm>
            <a:off x="6409490" y="1770193"/>
            <a:ext cx="681610"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製品</a:t>
            </a:r>
            <a:r>
              <a:rPr kumimoji="1" lang="en-US" altLang="ja-JP" b="1" dirty="0">
                <a:solidFill>
                  <a:srgbClr val="3B75B2"/>
                </a:solidFill>
                <a:latin typeface="メイリオ" panose="020B0604030504040204" pitchFamily="50" charset="-128"/>
                <a:ea typeface="メイリオ" panose="020B0604030504040204" pitchFamily="50" charset="-128"/>
              </a:rPr>
              <a:t>A</a:t>
            </a:r>
            <a:endParaRPr kumimoji="1" lang="ja-JP" altLang="en-US" b="1" dirty="0">
              <a:solidFill>
                <a:srgbClr val="3B75B2"/>
              </a:solidFill>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7CA1864E-1161-541E-9810-22BE4F93B115}"/>
              </a:ext>
            </a:extLst>
          </p:cNvPr>
          <p:cNvSpPr txBox="1"/>
          <p:nvPr/>
        </p:nvSpPr>
        <p:spPr>
          <a:xfrm>
            <a:off x="7481095" y="1770193"/>
            <a:ext cx="681610"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製品</a:t>
            </a:r>
            <a:r>
              <a:rPr kumimoji="1" lang="en-US" altLang="ja-JP" b="1" dirty="0">
                <a:solidFill>
                  <a:srgbClr val="3B75B2"/>
                </a:solidFill>
                <a:latin typeface="メイリオ" panose="020B0604030504040204" pitchFamily="50" charset="-128"/>
                <a:ea typeface="メイリオ" panose="020B0604030504040204" pitchFamily="50" charset="-128"/>
              </a:rPr>
              <a:t>B</a:t>
            </a:r>
            <a:endParaRPr kumimoji="1" lang="ja-JP" altLang="en-US" b="1" dirty="0">
              <a:solidFill>
                <a:srgbClr val="3B75B2"/>
              </a:solidFill>
              <a:latin typeface="メイリオ" panose="020B0604030504040204" pitchFamily="50" charset="-128"/>
              <a:ea typeface="メイリオ" panose="020B0604030504040204" pitchFamily="50" charset="-128"/>
            </a:endParaRPr>
          </a:p>
        </p:txBody>
      </p:sp>
      <p:pic>
        <p:nvPicPr>
          <p:cNvPr id="37" name="図 36">
            <a:extLst>
              <a:ext uri="{FF2B5EF4-FFF2-40B4-BE49-F238E27FC236}">
                <a16:creationId xmlns:a16="http://schemas.microsoft.com/office/drawing/2014/main" id="{F4128060-AECD-3063-410B-3CB6CF794A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82470" y="978527"/>
            <a:ext cx="802300" cy="802300"/>
          </a:xfrm>
          <a:prstGeom prst="rect">
            <a:avLst/>
          </a:prstGeom>
        </p:spPr>
      </p:pic>
      <p:sp>
        <p:nvSpPr>
          <p:cNvPr id="39" name="テキスト ボックス 38">
            <a:extLst>
              <a:ext uri="{FF2B5EF4-FFF2-40B4-BE49-F238E27FC236}">
                <a16:creationId xmlns:a16="http://schemas.microsoft.com/office/drawing/2014/main" id="{3278B335-BA84-FB7B-E11C-A19914028C60}"/>
              </a:ext>
            </a:extLst>
          </p:cNvPr>
          <p:cNvSpPr txBox="1"/>
          <p:nvPr/>
        </p:nvSpPr>
        <p:spPr>
          <a:xfrm>
            <a:off x="8482470" y="1770193"/>
            <a:ext cx="681610"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製品</a:t>
            </a:r>
            <a:r>
              <a:rPr kumimoji="1" lang="en-US" altLang="ja-JP" b="1" dirty="0">
                <a:solidFill>
                  <a:srgbClr val="3B75B2"/>
                </a:solidFill>
                <a:latin typeface="メイリオ" panose="020B0604030504040204" pitchFamily="50" charset="-128"/>
                <a:ea typeface="メイリオ" panose="020B0604030504040204" pitchFamily="50" charset="-128"/>
              </a:rPr>
              <a:t>C</a:t>
            </a:r>
            <a:endParaRPr kumimoji="1" lang="ja-JP" altLang="en-US" b="1" dirty="0">
              <a:solidFill>
                <a:srgbClr val="3B75B2"/>
              </a:solidFill>
              <a:latin typeface="メイリオ" panose="020B0604030504040204" pitchFamily="50" charset="-128"/>
              <a:ea typeface="メイリオ" panose="020B0604030504040204" pitchFamily="50" charset="-128"/>
            </a:endParaRPr>
          </a:p>
        </p:txBody>
      </p:sp>
      <p:grpSp>
        <p:nvGrpSpPr>
          <p:cNvPr id="40" name="グループ化 39">
            <a:extLst>
              <a:ext uri="{FF2B5EF4-FFF2-40B4-BE49-F238E27FC236}">
                <a16:creationId xmlns:a16="http://schemas.microsoft.com/office/drawing/2014/main" id="{B66D2894-9EBF-5FF5-7C97-62671538DE82}"/>
              </a:ext>
            </a:extLst>
          </p:cNvPr>
          <p:cNvGrpSpPr/>
          <p:nvPr/>
        </p:nvGrpSpPr>
        <p:grpSpPr>
          <a:xfrm>
            <a:off x="9660210" y="3632734"/>
            <a:ext cx="1929308" cy="1672104"/>
            <a:chOff x="9508955" y="1411815"/>
            <a:chExt cx="1929308" cy="1672104"/>
          </a:xfrm>
        </p:grpSpPr>
        <p:pic>
          <p:nvPicPr>
            <p:cNvPr id="41" name="Google Shape;242;p33">
              <a:extLst>
                <a:ext uri="{FF2B5EF4-FFF2-40B4-BE49-F238E27FC236}">
                  <a16:creationId xmlns:a16="http://schemas.microsoft.com/office/drawing/2014/main" id="{2A515F93-3D9E-6334-41F5-A6B19378F7A1}"/>
                </a:ext>
              </a:extLst>
            </p:cNvPr>
            <p:cNvPicPr preferRelativeResize="0"/>
            <p:nvPr/>
          </p:nvPicPr>
          <p:blipFill rotWithShape="1">
            <a:blip r:embed="rId3">
              <a:alphaModFix/>
            </a:blip>
            <a:srcRect/>
            <a:stretch/>
          </p:blipFill>
          <p:spPr>
            <a:xfrm rot="20946359">
              <a:off x="10890842" y="1411815"/>
              <a:ext cx="547421" cy="625016"/>
            </a:xfrm>
            <a:prstGeom prst="rect">
              <a:avLst/>
            </a:prstGeom>
            <a:noFill/>
            <a:ln>
              <a:noFill/>
            </a:ln>
          </p:spPr>
        </p:pic>
        <p:pic>
          <p:nvPicPr>
            <p:cNvPr id="42" name="Google Shape;243;p33">
              <a:extLst>
                <a:ext uri="{FF2B5EF4-FFF2-40B4-BE49-F238E27FC236}">
                  <a16:creationId xmlns:a16="http://schemas.microsoft.com/office/drawing/2014/main" id="{680FE4B5-94B6-5F6C-3B03-7CF681190415}"/>
                </a:ext>
              </a:extLst>
            </p:cNvPr>
            <p:cNvPicPr preferRelativeResize="0"/>
            <p:nvPr/>
          </p:nvPicPr>
          <p:blipFill rotWithShape="1">
            <a:blip r:embed="rId4">
              <a:alphaModFix/>
            </a:blip>
            <a:srcRect/>
            <a:stretch/>
          </p:blipFill>
          <p:spPr>
            <a:xfrm>
              <a:off x="9932853" y="1970744"/>
              <a:ext cx="1113176" cy="1113175"/>
            </a:xfrm>
            <a:prstGeom prst="rect">
              <a:avLst/>
            </a:prstGeom>
            <a:noFill/>
            <a:ln>
              <a:noFill/>
            </a:ln>
          </p:spPr>
        </p:pic>
        <p:sp>
          <p:nvSpPr>
            <p:cNvPr id="44" name="Google Shape;249;p33">
              <a:extLst>
                <a:ext uri="{FF2B5EF4-FFF2-40B4-BE49-F238E27FC236}">
                  <a16:creationId xmlns:a16="http://schemas.microsoft.com/office/drawing/2014/main" id="{62BB887F-7B74-CAD2-8FF5-4FD8D0BE0661}"/>
                </a:ext>
              </a:extLst>
            </p:cNvPr>
            <p:cNvSpPr txBox="1"/>
            <p:nvPr/>
          </p:nvSpPr>
          <p:spPr>
            <a:xfrm>
              <a:off x="9508955" y="1792504"/>
              <a:ext cx="750750" cy="441668"/>
            </a:xfrm>
            <a:prstGeom prst="rect">
              <a:avLst/>
            </a:prstGeom>
            <a:noFill/>
            <a:ln>
              <a:noFill/>
            </a:ln>
          </p:spPr>
          <p:txBody>
            <a:bodyPr spcFirstLastPara="1" wrap="square" lIns="91433" tIns="45700" rIns="91433" bIns="45700" anchor="ctr" anchorCtr="0">
              <a:normAutofit fontScale="8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 sz="3600" b="1" i="0" u="none" strike="noStrike" cap="none" dirty="0">
                  <a:solidFill>
                    <a:srgbClr val="4F4651"/>
                  </a:solidFill>
                  <a:latin typeface="メイリオ" panose="020B0604030504040204" pitchFamily="50" charset="-128"/>
                  <a:ea typeface="メイリオ" panose="020B0604030504040204" pitchFamily="50" charset="-128"/>
                  <a:cs typeface="Meiryo"/>
                  <a:sym typeface="Meiryo"/>
                </a:rPr>
                <a:t>？</a:t>
              </a:r>
              <a:endParaRPr sz="1467" dirty="0">
                <a:latin typeface="メイリオ" panose="020B0604030504040204" pitchFamily="50" charset="-128"/>
                <a:ea typeface="メイリオ" panose="020B0604030504040204" pitchFamily="50" charset="-128"/>
              </a:endParaRPr>
            </a:p>
          </p:txBody>
        </p:sp>
        <p:sp>
          <p:nvSpPr>
            <p:cNvPr id="45" name="Google Shape;250;p33">
              <a:extLst>
                <a:ext uri="{FF2B5EF4-FFF2-40B4-BE49-F238E27FC236}">
                  <a16:creationId xmlns:a16="http://schemas.microsoft.com/office/drawing/2014/main" id="{0751A5FF-C16A-D0B8-F40E-8327CD7CC3E9}"/>
                </a:ext>
              </a:extLst>
            </p:cNvPr>
            <p:cNvSpPr txBox="1"/>
            <p:nvPr/>
          </p:nvSpPr>
          <p:spPr>
            <a:xfrm>
              <a:off x="9754733" y="1431727"/>
              <a:ext cx="925135" cy="531195"/>
            </a:xfrm>
            <a:prstGeom prst="rect">
              <a:avLst/>
            </a:prstGeom>
            <a:noFill/>
            <a:ln>
              <a:noFill/>
            </a:ln>
          </p:spPr>
          <p:txBody>
            <a:bodyPr spcFirstLastPara="1" wrap="square" lIns="91433" tIns="45700" rIns="91433" bIns="45700" anchor="ctr" anchorCtr="0">
              <a:normAutofit fontScale="92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3477B2"/>
                </a:buClr>
                <a:buSzPts val="1800"/>
                <a:buFont typeface="Arial"/>
                <a:buNone/>
              </a:pPr>
              <a:r>
                <a:rPr lang="ja-JP" altLang="en-US" sz="3600" b="1" i="0" u="none" strike="noStrike" cap="none" dirty="0">
                  <a:solidFill>
                    <a:srgbClr val="4F4651"/>
                  </a:solidFill>
                  <a:latin typeface="メイリオ" panose="020B0604030504040204" pitchFamily="50" charset="-128"/>
                  <a:ea typeface="メイリオ" panose="020B0604030504040204" pitchFamily="50" charset="-128"/>
                  <a:cs typeface="Meiryo"/>
                  <a:sym typeface="Meiryo"/>
                </a:rPr>
                <a:t>！</a:t>
              </a:r>
              <a:endParaRPr sz="1467" dirty="0">
                <a:latin typeface="メイリオ" panose="020B0604030504040204" pitchFamily="50" charset="-128"/>
                <a:ea typeface="メイリオ" panose="020B0604030504040204" pitchFamily="50" charset="-128"/>
              </a:endParaRPr>
            </a:p>
          </p:txBody>
        </p:sp>
      </p:grpSp>
      <p:sp>
        <p:nvSpPr>
          <p:cNvPr id="47" name="テキスト ボックス 46">
            <a:extLst>
              <a:ext uri="{FF2B5EF4-FFF2-40B4-BE49-F238E27FC236}">
                <a16:creationId xmlns:a16="http://schemas.microsoft.com/office/drawing/2014/main" id="{62C59269-8AC2-6BFC-DD45-5EEE6DE5433F}"/>
              </a:ext>
            </a:extLst>
          </p:cNvPr>
          <p:cNvSpPr txBox="1"/>
          <p:nvPr/>
        </p:nvSpPr>
        <p:spPr>
          <a:xfrm>
            <a:off x="6327895" y="3043213"/>
            <a:ext cx="1158507"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〇サービス</a:t>
            </a:r>
          </a:p>
        </p:txBody>
      </p:sp>
      <p:sp>
        <p:nvSpPr>
          <p:cNvPr id="50" name="テキスト ボックス 49">
            <a:extLst>
              <a:ext uri="{FF2B5EF4-FFF2-40B4-BE49-F238E27FC236}">
                <a16:creationId xmlns:a16="http://schemas.microsoft.com/office/drawing/2014/main" id="{E58E9300-BFEC-D3E9-E9CB-78820307E9CA}"/>
              </a:ext>
            </a:extLst>
          </p:cNvPr>
          <p:cNvSpPr txBox="1"/>
          <p:nvPr/>
        </p:nvSpPr>
        <p:spPr>
          <a:xfrm>
            <a:off x="7583451" y="3043213"/>
            <a:ext cx="1158507" cy="307777"/>
          </a:xfrm>
          <a:prstGeom prst="rect">
            <a:avLst/>
          </a:prstGeom>
          <a:noFill/>
        </p:spPr>
        <p:txBody>
          <a:bodyPr wrap="square" rtlCol="0">
            <a:spAutoFit/>
          </a:bodyPr>
          <a:lstStyle/>
          <a:p>
            <a:r>
              <a:rPr kumimoji="1" lang="en-US" altLang="ja-JP" b="1" dirty="0">
                <a:solidFill>
                  <a:srgbClr val="3B75B2"/>
                </a:solidFill>
                <a:latin typeface="メイリオ" panose="020B0604030504040204" pitchFamily="50" charset="-128"/>
                <a:ea typeface="メイリオ" panose="020B0604030504040204" pitchFamily="50" charset="-128"/>
              </a:rPr>
              <a:t>×</a:t>
            </a:r>
            <a:r>
              <a:rPr kumimoji="1" lang="ja-JP" altLang="en-US" b="1" dirty="0">
                <a:solidFill>
                  <a:srgbClr val="3B75B2"/>
                </a:solidFill>
                <a:latin typeface="メイリオ" panose="020B0604030504040204" pitchFamily="50" charset="-128"/>
                <a:ea typeface="メイリオ" panose="020B0604030504040204" pitchFamily="50" charset="-128"/>
              </a:rPr>
              <a:t>サービス</a:t>
            </a:r>
          </a:p>
        </p:txBody>
      </p:sp>
      <p:sp>
        <p:nvSpPr>
          <p:cNvPr id="51" name="テキスト ボックス 50">
            <a:extLst>
              <a:ext uri="{FF2B5EF4-FFF2-40B4-BE49-F238E27FC236}">
                <a16:creationId xmlns:a16="http://schemas.microsoft.com/office/drawing/2014/main" id="{055FB423-5E0C-93F7-1B8A-6CE32FFF5383}"/>
              </a:ext>
            </a:extLst>
          </p:cNvPr>
          <p:cNvSpPr txBox="1"/>
          <p:nvPr/>
        </p:nvSpPr>
        <p:spPr>
          <a:xfrm>
            <a:off x="6981865" y="4674256"/>
            <a:ext cx="1158507"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顧客</a:t>
            </a:r>
            <a:r>
              <a:rPr kumimoji="1" lang="en-US" altLang="ja-JP" b="1" dirty="0">
                <a:solidFill>
                  <a:srgbClr val="3B75B2"/>
                </a:solidFill>
                <a:latin typeface="メイリオ" panose="020B0604030504040204" pitchFamily="50" charset="-128"/>
                <a:ea typeface="メイリオ" panose="020B0604030504040204" pitchFamily="50" charset="-128"/>
              </a:rPr>
              <a:t>A</a:t>
            </a:r>
            <a:r>
              <a:rPr kumimoji="1" lang="ja-JP" altLang="en-US" b="1" dirty="0">
                <a:solidFill>
                  <a:srgbClr val="3B75B2"/>
                </a:solidFill>
                <a:latin typeface="メイリオ" panose="020B0604030504040204" pitchFamily="50" charset="-128"/>
                <a:ea typeface="メイリオ" panose="020B0604030504040204" pitchFamily="50" charset="-128"/>
              </a:rPr>
              <a:t>さん</a:t>
            </a:r>
          </a:p>
        </p:txBody>
      </p:sp>
      <p:sp>
        <p:nvSpPr>
          <p:cNvPr id="54" name="Google Shape;247;p33">
            <a:extLst>
              <a:ext uri="{FF2B5EF4-FFF2-40B4-BE49-F238E27FC236}">
                <a16:creationId xmlns:a16="http://schemas.microsoft.com/office/drawing/2014/main" id="{375E3CA5-C1EE-4671-4B6F-F5CBE93DE4B1}"/>
              </a:ext>
            </a:extLst>
          </p:cNvPr>
          <p:cNvSpPr/>
          <p:nvPr/>
        </p:nvSpPr>
        <p:spPr>
          <a:xfrm>
            <a:off x="10221652" y="5391613"/>
            <a:ext cx="1532629" cy="723371"/>
          </a:xfrm>
          <a:prstGeom prst="wedgeRoundRectCallout">
            <a:avLst>
              <a:gd name="adj1" fmla="val -15325"/>
              <a:gd name="adj2" fmla="val -62964"/>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最近の情報が</a:t>
            </a:r>
            <a:endPar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わからない</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sp>
        <p:nvSpPr>
          <p:cNvPr id="55" name="Google Shape;247;p33">
            <a:extLst>
              <a:ext uri="{FF2B5EF4-FFF2-40B4-BE49-F238E27FC236}">
                <a16:creationId xmlns:a16="http://schemas.microsoft.com/office/drawing/2014/main" id="{E3F6BF44-D3B3-A2F3-D824-C1FF1B8B4574}"/>
              </a:ext>
            </a:extLst>
          </p:cNvPr>
          <p:cNvSpPr/>
          <p:nvPr/>
        </p:nvSpPr>
        <p:spPr>
          <a:xfrm>
            <a:off x="10126624" y="2783613"/>
            <a:ext cx="1830245" cy="723371"/>
          </a:xfrm>
          <a:prstGeom prst="wedgeRoundRectCallout">
            <a:avLst>
              <a:gd name="adj1" fmla="val -15325"/>
              <a:gd name="adj2" fmla="val -62964"/>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製品</a:t>
            </a:r>
            <a:r>
              <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rPr>
              <a:t>A,B</a:t>
            </a: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は知ってる</a:t>
            </a:r>
            <a:endPar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Ｃって何？</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pic>
        <p:nvPicPr>
          <p:cNvPr id="56" name="図 55">
            <a:extLst>
              <a:ext uri="{FF2B5EF4-FFF2-40B4-BE49-F238E27FC236}">
                <a16:creationId xmlns:a16="http://schemas.microsoft.com/office/drawing/2014/main" id="{6EBB8721-B949-3BA7-D4BF-B906F4C632D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56137" y="4847427"/>
            <a:ext cx="1049209" cy="1049209"/>
          </a:xfrm>
          <a:prstGeom prst="rect">
            <a:avLst/>
          </a:prstGeom>
        </p:spPr>
      </p:pic>
      <p:pic>
        <p:nvPicPr>
          <p:cNvPr id="57" name="図 56">
            <a:extLst>
              <a:ext uri="{FF2B5EF4-FFF2-40B4-BE49-F238E27FC236}">
                <a16:creationId xmlns:a16="http://schemas.microsoft.com/office/drawing/2014/main" id="{5D3D9AD5-A0B4-4503-722D-E9DE4E2539A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99572" y="4608579"/>
            <a:ext cx="281169" cy="281169"/>
          </a:xfrm>
          <a:prstGeom prst="rect">
            <a:avLst/>
          </a:prstGeom>
        </p:spPr>
      </p:pic>
      <p:pic>
        <p:nvPicPr>
          <p:cNvPr id="58" name="図 57">
            <a:extLst>
              <a:ext uri="{FF2B5EF4-FFF2-40B4-BE49-F238E27FC236}">
                <a16:creationId xmlns:a16="http://schemas.microsoft.com/office/drawing/2014/main" id="{E60D7E8A-B3F8-1BF6-6209-FD7306CCF18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55308" y="5080347"/>
            <a:ext cx="782904" cy="782904"/>
          </a:xfrm>
          <a:prstGeom prst="rect">
            <a:avLst/>
          </a:prstGeom>
        </p:spPr>
      </p:pic>
      <p:pic>
        <p:nvPicPr>
          <p:cNvPr id="59" name="図 58">
            <a:extLst>
              <a:ext uri="{FF2B5EF4-FFF2-40B4-BE49-F238E27FC236}">
                <a16:creationId xmlns:a16="http://schemas.microsoft.com/office/drawing/2014/main" id="{13472917-1024-0206-AC57-722D53CFDDD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50654" y="5029208"/>
            <a:ext cx="460174" cy="460174"/>
          </a:xfrm>
          <a:prstGeom prst="rect">
            <a:avLst/>
          </a:prstGeom>
        </p:spPr>
      </p:pic>
      <p:sp>
        <p:nvSpPr>
          <p:cNvPr id="60" name="テキスト ボックス 59">
            <a:extLst>
              <a:ext uri="{FF2B5EF4-FFF2-40B4-BE49-F238E27FC236}">
                <a16:creationId xmlns:a16="http://schemas.microsoft.com/office/drawing/2014/main" id="{281A454E-3E36-C9E2-E862-302E7CC0A6FD}"/>
              </a:ext>
            </a:extLst>
          </p:cNvPr>
          <p:cNvSpPr txBox="1"/>
          <p:nvPr/>
        </p:nvSpPr>
        <p:spPr>
          <a:xfrm>
            <a:off x="6981865" y="5897693"/>
            <a:ext cx="1158507"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顧客</a:t>
            </a:r>
            <a:r>
              <a:rPr kumimoji="1" lang="en-US" altLang="ja-JP" b="1" dirty="0">
                <a:solidFill>
                  <a:srgbClr val="3B75B2"/>
                </a:solidFill>
                <a:latin typeface="メイリオ" panose="020B0604030504040204" pitchFamily="50" charset="-128"/>
                <a:ea typeface="メイリオ" panose="020B0604030504040204" pitchFamily="50" charset="-128"/>
              </a:rPr>
              <a:t>B</a:t>
            </a:r>
            <a:r>
              <a:rPr kumimoji="1" lang="ja-JP" altLang="en-US" b="1" dirty="0">
                <a:solidFill>
                  <a:srgbClr val="3B75B2"/>
                </a:solidFill>
                <a:latin typeface="メイリオ" panose="020B0604030504040204" pitchFamily="50" charset="-128"/>
                <a:ea typeface="メイリオ" panose="020B0604030504040204" pitchFamily="50" charset="-128"/>
              </a:rPr>
              <a:t>さん</a:t>
            </a:r>
          </a:p>
        </p:txBody>
      </p:sp>
      <p:sp>
        <p:nvSpPr>
          <p:cNvPr id="61" name="Google Shape;247;p33">
            <a:extLst>
              <a:ext uri="{FF2B5EF4-FFF2-40B4-BE49-F238E27FC236}">
                <a16:creationId xmlns:a16="http://schemas.microsoft.com/office/drawing/2014/main" id="{36A69D6B-603D-B156-33D1-FE7BCF9D28C4}"/>
              </a:ext>
            </a:extLst>
          </p:cNvPr>
          <p:cNvSpPr/>
          <p:nvPr/>
        </p:nvSpPr>
        <p:spPr>
          <a:xfrm>
            <a:off x="5717691" y="4995491"/>
            <a:ext cx="1532629" cy="494245"/>
          </a:xfrm>
          <a:prstGeom prst="wedgeRoundRectCallout">
            <a:avLst>
              <a:gd name="adj1" fmla="val 46042"/>
              <a:gd name="adj2" fmla="val 82706"/>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a:t>
            </a: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サービスって</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改定あったの？</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spTree>
    <p:extLst>
      <p:ext uri="{BB962C8B-B14F-4D97-AF65-F5344CB8AC3E}">
        <p14:creationId xmlns:p14="http://schemas.microsoft.com/office/powerpoint/2010/main" val="1954415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idx="12"/>
          </p:nvPr>
        </p:nvSpPr>
        <p:spPr/>
        <p:txBody>
          <a:bodyPr/>
          <a:lstStyle/>
          <a:p>
            <a:fld id="{CB348CB8-A846-49A1-82E0-8AAD89E81CF6}" type="slidenum">
              <a:rPr kumimoji="1" lang="ja-JP" altLang="en-US" smtClean="0">
                <a:latin typeface="メイリオ" panose="020B0604030504040204" pitchFamily="50" charset="-128"/>
                <a:ea typeface="メイリオ" panose="020B0604030504040204" pitchFamily="50" charset="-128"/>
              </a:rPr>
              <a:t>5</a:t>
            </a:fld>
            <a:endParaRPr kumimoji="1" lang="ja-JP" altLang="en-US"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idx="4294967295"/>
          </p:nvPr>
        </p:nvSpPr>
        <p:spPr>
          <a:xfrm>
            <a:off x="164869" y="143147"/>
            <a:ext cx="12192000" cy="500800"/>
          </a:xfrm>
        </p:spPr>
        <p:txBody>
          <a:bodyPr>
            <a:normAutofit/>
          </a:bodyPr>
          <a:lstStyle/>
          <a:p>
            <a:r>
              <a:rPr kumimoji="1" lang="en-US" altLang="ja-JP" sz="2400" b="0" dirty="0">
                <a:latin typeface="メイリオ" panose="020B0604030504040204" pitchFamily="50" charset="-128"/>
                <a:ea typeface="メイリオ" panose="020B0604030504040204" pitchFamily="50" charset="-128"/>
              </a:rPr>
              <a:t>(CRM</a:t>
            </a:r>
            <a:r>
              <a:rPr kumimoji="1" lang="ja-JP" altLang="en-US" sz="2400" b="0" dirty="0">
                <a:latin typeface="メイリオ" panose="020B0604030504040204" pitchFamily="50" charset="-128"/>
                <a:ea typeface="メイリオ" panose="020B0604030504040204" pitchFamily="50" charset="-128"/>
              </a:rPr>
              <a:t>分野</a:t>
            </a:r>
            <a:r>
              <a:rPr kumimoji="1" lang="en-US" altLang="ja-JP" sz="2400" b="0" dirty="0">
                <a:latin typeface="メイリオ" panose="020B0604030504040204" pitchFamily="50" charset="-128"/>
                <a:ea typeface="メイリオ" panose="020B0604030504040204" pitchFamily="50" charset="-128"/>
              </a:rPr>
              <a:t>)</a:t>
            </a:r>
            <a:r>
              <a:rPr kumimoji="1" lang="ja-JP" altLang="en-US" sz="2400" b="0" dirty="0">
                <a:latin typeface="メイリオ" panose="020B0604030504040204" pitchFamily="50" charset="-128"/>
                <a:ea typeface="メイリオ" panose="020B0604030504040204" pitchFamily="50" charset="-128"/>
              </a:rPr>
              <a:t>新人のオンボーディングに時間がかかる</a:t>
            </a:r>
          </a:p>
        </p:txBody>
      </p:sp>
      <p:sp>
        <p:nvSpPr>
          <p:cNvPr id="38" name="コンテンツ プレースホルダー 2"/>
          <p:cNvSpPr txBox="1">
            <a:spLocks/>
          </p:cNvSpPr>
          <p:nvPr/>
        </p:nvSpPr>
        <p:spPr>
          <a:xfrm>
            <a:off x="164869" y="6177902"/>
            <a:ext cx="11887200" cy="50080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b="1" kern="1200">
                <a:solidFill>
                  <a:srgbClr val="3477B2"/>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3200" dirty="0">
                <a:solidFill>
                  <a:srgbClr val="FF6600"/>
                </a:solidFill>
              </a:rPr>
              <a:t>教える人にも、案件にも依存する教育では知識が穴だらけに</a:t>
            </a:r>
            <a:endParaRPr lang="en-US" altLang="ja-JP" sz="3200" dirty="0">
              <a:solidFill>
                <a:srgbClr val="FF6600"/>
              </a:solidFill>
            </a:endParaRPr>
          </a:p>
        </p:txBody>
      </p:sp>
      <p:sp>
        <p:nvSpPr>
          <p:cNvPr id="11" name="四角形: 角を丸くする 10">
            <a:extLst>
              <a:ext uri="{FF2B5EF4-FFF2-40B4-BE49-F238E27FC236}">
                <a16:creationId xmlns:a16="http://schemas.microsoft.com/office/drawing/2014/main" id="{E1D5BE26-317B-07FB-3210-8164B6B5ACA0}"/>
              </a:ext>
            </a:extLst>
          </p:cNvPr>
          <p:cNvSpPr/>
          <p:nvPr/>
        </p:nvSpPr>
        <p:spPr>
          <a:xfrm>
            <a:off x="532747" y="1027065"/>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8" name="Google Shape;427;p6">
            <a:extLst>
              <a:ext uri="{FF2B5EF4-FFF2-40B4-BE49-F238E27FC236}">
                <a16:creationId xmlns:a16="http://schemas.microsoft.com/office/drawing/2014/main" id="{A76162C7-5D3E-D170-FC2B-612296214849}"/>
              </a:ext>
            </a:extLst>
          </p:cNvPr>
          <p:cNvSpPr txBox="1"/>
          <p:nvPr/>
        </p:nvSpPr>
        <p:spPr>
          <a:xfrm>
            <a:off x="678873" y="950867"/>
            <a:ext cx="4764749" cy="341441"/>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オンボーディングに関するお悩み</a:t>
            </a:r>
            <a:endParaRPr sz="2200" b="1" dirty="0">
              <a:latin typeface="メイリオ" panose="020B0604030504040204" pitchFamily="50" charset="-128"/>
              <a:ea typeface="メイリオ" panose="020B0604030504040204" pitchFamily="50" charset="-128"/>
            </a:endParaRPr>
          </a:p>
        </p:txBody>
      </p:sp>
      <p:sp>
        <p:nvSpPr>
          <p:cNvPr id="19" name="Google Shape;451;p6">
            <a:extLst>
              <a:ext uri="{FF2B5EF4-FFF2-40B4-BE49-F238E27FC236}">
                <a16:creationId xmlns:a16="http://schemas.microsoft.com/office/drawing/2014/main" id="{79D5C460-659C-D82B-BC12-8FC994AF404D}"/>
              </a:ext>
            </a:extLst>
          </p:cNvPr>
          <p:cNvSpPr txBox="1"/>
          <p:nvPr/>
        </p:nvSpPr>
        <p:spPr>
          <a:xfrm>
            <a:off x="532746" y="1387512"/>
            <a:ext cx="5264973" cy="1794270"/>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・業務難易度が高い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・教育時間を軽減できない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・応対が標準化できていない</a:t>
            </a:r>
            <a:endParaRPr lang="en-US" altLang="ja-JP" sz="1800" b="1" dirty="0">
              <a:latin typeface="メイリオ" panose="020B0604030504040204" pitchFamily="50" charset="-128"/>
              <a:ea typeface="メイリオ" panose="020B0604030504040204" pitchFamily="50" charset="-128"/>
            </a:endParaRPr>
          </a:p>
          <a:p>
            <a:pPr>
              <a:buSzPts val="1400"/>
            </a:pP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・新人が情報を見つけられない</a:t>
            </a:r>
          </a:p>
        </p:txBody>
      </p:sp>
      <p:sp>
        <p:nvSpPr>
          <p:cNvPr id="20" name="四角形: 角を丸くする 19">
            <a:extLst>
              <a:ext uri="{FF2B5EF4-FFF2-40B4-BE49-F238E27FC236}">
                <a16:creationId xmlns:a16="http://schemas.microsoft.com/office/drawing/2014/main" id="{F11DAA07-9D37-02D7-DC06-DAB3204D7C9A}"/>
              </a:ext>
            </a:extLst>
          </p:cNvPr>
          <p:cNvSpPr/>
          <p:nvPr/>
        </p:nvSpPr>
        <p:spPr>
          <a:xfrm>
            <a:off x="532747" y="3672420"/>
            <a:ext cx="5019194" cy="24036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2" name="Google Shape;451;p6">
            <a:extLst>
              <a:ext uri="{FF2B5EF4-FFF2-40B4-BE49-F238E27FC236}">
                <a16:creationId xmlns:a16="http://schemas.microsoft.com/office/drawing/2014/main" id="{5BF62975-19B7-9EF8-8406-30410A76BDFD}"/>
              </a:ext>
            </a:extLst>
          </p:cNvPr>
          <p:cNvSpPr txBox="1"/>
          <p:nvPr/>
        </p:nvSpPr>
        <p:spPr>
          <a:xfrm>
            <a:off x="532746" y="3864905"/>
            <a:ext cx="5264973" cy="2230322"/>
          </a:xfrm>
          <a:prstGeom prst="rect">
            <a:avLst/>
          </a:prstGeom>
          <a:noFill/>
          <a:ln>
            <a:noFill/>
          </a:ln>
        </p:spPr>
        <p:txBody>
          <a:bodyPr spcFirstLastPara="1" wrap="square" lIns="91425" tIns="45700" rIns="91425" bIns="45700" anchor="t" anchorCtr="0">
            <a:noAutofit/>
          </a:bodyPr>
          <a:lstStyle/>
          <a:p>
            <a:pPr>
              <a:buSzPts val="1400"/>
            </a:pPr>
            <a:r>
              <a:rPr lang="ja-JP" altLang="en-US" sz="1800" b="1" dirty="0">
                <a:latin typeface="メイリオ" panose="020B0604030504040204" pitchFamily="50" charset="-128"/>
                <a:ea typeface="メイリオ" panose="020B0604030504040204" pitchFamily="50" charset="-128"/>
              </a:rPr>
              <a:t>・覚えることが多岐にわたり、かつ製品知識</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も深くまで覚える必要がある</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・教育のためだけの時間が取れない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OJT</a:t>
            </a:r>
            <a:r>
              <a:rPr lang="ja-JP" altLang="en-US" sz="1800" b="1" dirty="0">
                <a:latin typeface="メイリオ" panose="020B0604030504040204" pitchFamily="50" charset="-128"/>
                <a:ea typeface="メイリオ" panose="020B0604030504040204" pitchFamily="50" charset="-128"/>
              </a:rPr>
              <a:t>でやるしかない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・標準化マニュアルやスクリプトがメンテ</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されていない</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・情報登録したベテランしか情報のありかが</a:t>
            </a:r>
            <a:endParaRPr lang="en-US" altLang="ja-JP" sz="1800" b="1" dirty="0">
              <a:latin typeface="メイリオ" panose="020B0604030504040204" pitchFamily="50" charset="-128"/>
              <a:ea typeface="メイリオ" panose="020B0604030504040204" pitchFamily="50" charset="-128"/>
            </a:endParaRPr>
          </a:p>
          <a:p>
            <a:pPr>
              <a:buSzPts val="1400"/>
            </a:pPr>
            <a:r>
              <a:rPr lang="ja-JP" altLang="en-US" sz="1800" b="1" dirty="0">
                <a:latin typeface="メイリオ" panose="020B0604030504040204" pitchFamily="50" charset="-128"/>
                <a:ea typeface="メイリオ" panose="020B0604030504040204" pitchFamily="50" charset="-128"/>
              </a:rPr>
              <a:t>　わからない</a:t>
            </a:r>
          </a:p>
        </p:txBody>
      </p:sp>
      <p:sp>
        <p:nvSpPr>
          <p:cNvPr id="23" name="Google Shape;427;p6">
            <a:extLst>
              <a:ext uri="{FF2B5EF4-FFF2-40B4-BE49-F238E27FC236}">
                <a16:creationId xmlns:a16="http://schemas.microsoft.com/office/drawing/2014/main" id="{1DBD6887-F825-677F-737B-962CC4EE074F}"/>
              </a:ext>
            </a:extLst>
          </p:cNvPr>
          <p:cNvSpPr txBox="1"/>
          <p:nvPr/>
        </p:nvSpPr>
        <p:spPr>
          <a:xfrm>
            <a:off x="678873" y="3495611"/>
            <a:ext cx="4764749"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お悩みの原因</a:t>
            </a:r>
            <a:endParaRPr sz="2200" b="1" dirty="0">
              <a:latin typeface="メイリオ" panose="020B0604030504040204" pitchFamily="50" charset="-128"/>
              <a:ea typeface="メイリオ" panose="020B0604030504040204" pitchFamily="50" charset="-128"/>
            </a:endParaRPr>
          </a:p>
        </p:txBody>
      </p:sp>
      <p:pic>
        <p:nvPicPr>
          <p:cNvPr id="27" name="Google Shape;243;p33">
            <a:extLst>
              <a:ext uri="{FF2B5EF4-FFF2-40B4-BE49-F238E27FC236}">
                <a16:creationId xmlns:a16="http://schemas.microsoft.com/office/drawing/2014/main" id="{5DB14B2F-E01A-8491-947A-0DBB7F1F3518}"/>
              </a:ext>
            </a:extLst>
          </p:cNvPr>
          <p:cNvPicPr preferRelativeResize="0"/>
          <p:nvPr/>
        </p:nvPicPr>
        <p:blipFill rotWithShape="1">
          <a:blip r:embed="rId3">
            <a:alphaModFix/>
          </a:blip>
          <a:srcRect/>
          <a:stretch/>
        </p:blipFill>
        <p:spPr>
          <a:xfrm>
            <a:off x="6640061" y="2872412"/>
            <a:ext cx="1113176" cy="1113175"/>
          </a:xfrm>
          <a:prstGeom prst="rect">
            <a:avLst/>
          </a:prstGeom>
          <a:noFill/>
          <a:ln>
            <a:noFill/>
          </a:ln>
        </p:spPr>
      </p:pic>
      <p:pic>
        <p:nvPicPr>
          <p:cNvPr id="5" name="図 4">
            <a:extLst>
              <a:ext uri="{FF2B5EF4-FFF2-40B4-BE49-F238E27FC236}">
                <a16:creationId xmlns:a16="http://schemas.microsoft.com/office/drawing/2014/main" id="{9F1B1E8A-381A-739C-B879-6CDEB1C8E2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2343" y="2640544"/>
            <a:ext cx="1345043" cy="1345043"/>
          </a:xfrm>
          <a:prstGeom prst="rect">
            <a:avLst/>
          </a:prstGeom>
        </p:spPr>
      </p:pic>
      <p:pic>
        <p:nvPicPr>
          <p:cNvPr id="6" name="図 5">
            <a:extLst>
              <a:ext uri="{FF2B5EF4-FFF2-40B4-BE49-F238E27FC236}">
                <a16:creationId xmlns:a16="http://schemas.microsoft.com/office/drawing/2014/main" id="{AF39AC06-727F-FF0A-F5EF-786A07AFF1E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45123" y="1705333"/>
            <a:ext cx="835797" cy="835797"/>
          </a:xfrm>
          <a:prstGeom prst="rect">
            <a:avLst/>
          </a:prstGeom>
        </p:spPr>
      </p:pic>
      <p:sp>
        <p:nvSpPr>
          <p:cNvPr id="7" name="Google Shape;247;p33">
            <a:extLst>
              <a:ext uri="{FF2B5EF4-FFF2-40B4-BE49-F238E27FC236}">
                <a16:creationId xmlns:a16="http://schemas.microsoft.com/office/drawing/2014/main" id="{2B3A170D-021D-9C7A-9B58-17AA9E976D53}"/>
              </a:ext>
            </a:extLst>
          </p:cNvPr>
          <p:cNvSpPr/>
          <p:nvPr/>
        </p:nvSpPr>
        <p:spPr>
          <a:xfrm>
            <a:off x="9894757" y="1034808"/>
            <a:ext cx="1532629" cy="723371"/>
          </a:xfrm>
          <a:prstGeom prst="wedgeRoundRectCallout">
            <a:avLst>
              <a:gd name="adj1" fmla="val -3960"/>
              <a:gd name="adj2" fmla="val 95949"/>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案件ベースで</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教える</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cxnSp>
        <p:nvCxnSpPr>
          <p:cNvPr id="8" name="カギ線コネクタ 4">
            <a:extLst>
              <a:ext uri="{FF2B5EF4-FFF2-40B4-BE49-F238E27FC236}">
                <a16:creationId xmlns:a16="http://schemas.microsoft.com/office/drawing/2014/main" id="{1487097D-1746-208F-21A4-43D7F05EAAB9}"/>
              </a:ext>
            </a:extLst>
          </p:cNvPr>
          <p:cNvCxnSpPr>
            <a:cxnSpLocks/>
            <a:stCxn id="5" idx="0"/>
            <a:endCxn id="6" idx="3"/>
          </p:cNvCxnSpPr>
          <p:nvPr/>
        </p:nvCxnSpPr>
        <p:spPr>
          <a:xfrm rot="16200000" flipV="1">
            <a:off x="9809237" y="1694915"/>
            <a:ext cx="517312" cy="1373945"/>
          </a:xfrm>
          <a:prstGeom prst="bentConnector2">
            <a:avLst/>
          </a:prstGeom>
          <a:ln w="79375">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 name="カギ線コネクタ 4">
            <a:extLst>
              <a:ext uri="{FF2B5EF4-FFF2-40B4-BE49-F238E27FC236}">
                <a16:creationId xmlns:a16="http://schemas.microsoft.com/office/drawing/2014/main" id="{C23DB8D1-B041-0F6B-D647-2BD277F0B491}"/>
              </a:ext>
            </a:extLst>
          </p:cNvPr>
          <p:cNvCxnSpPr>
            <a:cxnSpLocks/>
            <a:stCxn id="6" idx="1"/>
            <a:endCxn id="27" idx="0"/>
          </p:cNvCxnSpPr>
          <p:nvPr/>
        </p:nvCxnSpPr>
        <p:spPr>
          <a:xfrm rot="10800000" flipV="1">
            <a:off x="7196649" y="2123232"/>
            <a:ext cx="1348474" cy="749180"/>
          </a:xfrm>
          <a:prstGeom prst="bentConnector2">
            <a:avLst/>
          </a:prstGeom>
          <a:ln w="79375">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5" name="Google Shape;247;p33">
            <a:extLst>
              <a:ext uri="{FF2B5EF4-FFF2-40B4-BE49-F238E27FC236}">
                <a16:creationId xmlns:a16="http://schemas.microsoft.com/office/drawing/2014/main" id="{DE9F0032-D57F-4BA6-6BEB-947FC4768952}"/>
              </a:ext>
            </a:extLst>
          </p:cNvPr>
          <p:cNvSpPr/>
          <p:nvPr/>
        </p:nvSpPr>
        <p:spPr>
          <a:xfrm>
            <a:off x="6096000" y="1129173"/>
            <a:ext cx="1816507" cy="815820"/>
          </a:xfrm>
          <a:prstGeom prst="wedgeRoundRectCallout">
            <a:avLst>
              <a:gd name="adj1" fmla="val -3960"/>
              <a:gd name="adj2" fmla="val 95949"/>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その案件の範囲</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だけを理解する</a:t>
            </a:r>
            <a:endParaRPr lang="en-US" altLang="ja-JP" sz="1200" b="1"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（知識の穴が増える）</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pic>
        <p:nvPicPr>
          <p:cNvPr id="36" name="図 35">
            <a:extLst>
              <a:ext uri="{FF2B5EF4-FFF2-40B4-BE49-F238E27FC236}">
                <a16:creationId xmlns:a16="http://schemas.microsoft.com/office/drawing/2014/main" id="{352B096E-6807-0EC1-7CAA-6291B8A97C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45123" y="4448582"/>
            <a:ext cx="779992" cy="779992"/>
          </a:xfrm>
          <a:prstGeom prst="rect">
            <a:avLst/>
          </a:prstGeom>
        </p:spPr>
      </p:pic>
      <p:cxnSp>
        <p:nvCxnSpPr>
          <p:cNvPr id="37" name="カギ線コネクタ 4">
            <a:extLst>
              <a:ext uri="{FF2B5EF4-FFF2-40B4-BE49-F238E27FC236}">
                <a16:creationId xmlns:a16="http://schemas.microsoft.com/office/drawing/2014/main" id="{034D07C3-5633-5432-C0CE-4E8027AA07A0}"/>
              </a:ext>
            </a:extLst>
          </p:cNvPr>
          <p:cNvCxnSpPr>
            <a:cxnSpLocks/>
            <a:stCxn id="5" idx="2"/>
            <a:endCxn id="36" idx="3"/>
          </p:cNvCxnSpPr>
          <p:nvPr/>
        </p:nvCxnSpPr>
        <p:spPr>
          <a:xfrm rot="5400000">
            <a:off x="9613495" y="3697207"/>
            <a:ext cx="852991" cy="1429750"/>
          </a:xfrm>
          <a:prstGeom prst="bentConnector2">
            <a:avLst/>
          </a:prstGeom>
          <a:ln w="79375">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13B9D0A2-F59D-DFCF-0AD3-988171867AFD}"/>
              </a:ext>
            </a:extLst>
          </p:cNvPr>
          <p:cNvSpPr txBox="1"/>
          <p:nvPr/>
        </p:nvSpPr>
        <p:spPr>
          <a:xfrm>
            <a:off x="8549689" y="2554128"/>
            <a:ext cx="1158507" cy="307777"/>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案件情報</a:t>
            </a:r>
          </a:p>
        </p:txBody>
      </p:sp>
      <p:sp>
        <p:nvSpPr>
          <p:cNvPr id="44" name="テキスト ボックス 43">
            <a:extLst>
              <a:ext uri="{FF2B5EF4-FFF2-40B4-BE49-F238E27FC236}">
                <a16:creationId xmlns:a16="http://schemas.microsoft.com/office/drawing/2014/main" id="{F6F18AD9-AAEE-7064-1D4A-E81977E6790D}"/>
              </a:ext>
            </a:extLst>
          </p:cNvPr>
          <p:cNvSpPr txBox="1"/>
          <p:nvPr/>
        </p:nvSpPr>
        <p:spPr>
          <a:xfrm>
            <a:off x="8098971" y="5288345"/>
            <a:ext cx="1698172" cy="523220"/>
          </a:xfrm>
          <a:prstGeom prst="rect">
            <a:avLst/>
          </a:prstGeom>
          <a:noFill/>
        </p:spPr>
        <p:txBody>
          <a:bodyPr wrap="square" rtlCol="0">
            <a:spAutoFit/>
          </a:bodyPr>
          <a:lstStyle/>
          <a:p>
            <a:r>
              <a:rPr kumimoji="1" lang="ja-JP" altLang="en-US" b="1" dirty="0">
                <a:solidFill>
                  <a:srgbClr val="3B75B2"/>
                </a:solidFill>
                <a:latin typeface="メイリオ" panose="020B0604030504040204" pitchFamily="50" charset="-128"/>
                <a:ea typeface="メイリオ" panose="020B0604030504040204" pitchFamily="50" charset="-128"/>
              </a:rPr>
              <a:t>正規のマニュアル</a:t>
            </a:r>
            <a:endParaRPr kumimoji="1" lang="en-US" altLang="ja-JP" b="1" dirty="0">
              <a:solidFill>
                <a:srgbClr val="3B75B2"/>
              </a:solidFill>
              <a:latin typeface="メイリオ" panose="020B0604030504040204" pitchFamily="50" charset="-128"/>
              <a:ea typeface="メイリオ" panose="020B0604030504040204" pitchFamily="50" charset="-128"/>
            </a:endParaRPr>
          </a:p>
          <a:p>
            <a:r>
              <a:rPr kumimoji="1" lang="ja-JP" altLang="en-US" b="1" dirty="0">
                <a:solidFill>
                  <a:srgbClr val="3B75B2"/>
                </a:solidFill>
                <a:latin typeface="メイリオ" panose="020B0604030504040204" pitchFamily="50" charset="-128"/>
                <a:ea typeface="メイリオ" panose="020B0604030504040204" pitchFamily="50" charset="-128"/>
              </a:rPr>
              <a:t>手順書　など</a:t>
            </a:r>
          </a:p>
        </p:txBody>
      </p:sp>
      <p:cxnSp>
        <p:nvCxnSpPr>
          <p:cNvPr id="45" name="カギ線コネクタ 4">
            <a:extLst>
              <a:ext uri="{FF2B5EF4-FFF2-40B4-BE49-F238E27FC236}">
                <a16:creationId xmlns:a16="http://schemas.microsoft.com/office/drawing/2014/main" id="{93BCF0D8-9D9A-D238-8E20-18FD1DC64BFD}"/>
              </a:ext>
            </a:extLst>
          </p:cNvPr>
          <p:cNvCxnSpPr>
            <a:cxnSpLocks/>
            <a:stCxn id="36" idx="1"/>
            <a:endCxn id="27" idx="2"/>
          </p:cNvCxnSpPr>
          <p:nvPr/>
        </p:nvCxnSpPr>
        <p:spPr>
          <a:xfrm rot="10800000">
            <a:off x="7196649" y="3985588"/>
            <a:ext cx="1348474" cy="852991"/>
          </a:xfrm>
          <a:prstGeom prst="bentConnector2">
            <a:avLst/>
          </a:prstGeom>
          <a:ln w="79375">
            <a:solidFill>
              <a:srgbClr val="3477B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1" name="Google Shape;247;p33">
            <a:extLst>
              <a:ext uri="{FF2B5EF4-FFF2-40B4-BE49-F238E27FC236}">
                <a16:creationId xmlns:a16="http://schemas.microsoft.com/office/drawing/2014/main" id="{820F2F3B-287A-5E5B-2A25-57D26D9E4F37}"/>
              </a:ext>
            </a:extLst>
          </p:cNvPr>
          <p:cNvSpPr/>
          <p:nvPr/>
        </p:nvSpPr>
        <p:spPr>
          <a:xfrm>
            <a:off x="10067893" y="5109268"/>
            <a:ext cx="1532629" cy="723371"/>
          </a:xfrm>
          <a:prstGeom prst="wedgeRoundRectCallout">
            <a:avLst>
              <a:gd name="adj1" fmla="val -35780"/>
              <a:gd name="adj2" fmla="val -79818"/>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メンテナンスの</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時間は取れない</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sp>
        <p:nvSpPr>
          <p:cNvPr id="54" name="Google Shape;247;p33">
            <a:extLst>
              <a:ext uri="{FF2B5EF4-FFF2-40B4-BE49-F238E27FC236}">
                <a16:creationId xmlns:a16="http://schemas.microsoft.com/office/drawing/2014/main" id="{48C22FA2-FCCF-3D1F-9CE1-80A2095DC01C}"/>
              </a:ext>
            </a:extLst>
          </p:cNvPr>
          <p:cNvSpPr/>
          <p:nvPr/>
        </p:nvSpPr>
        <p:spPr>
          <a:xfrm>
            <a:off x="6063572" y="5109268"/>
            <a:ext cx="1532629" cy="723371"/>
          </a:xfrm>
          <a:prstGeom prst="wedgeRoundRectCallout">
            <a:avLst>
              <a:gd name="adj1" fmla="val 27860"/>
              <a:gd name="adj2" fmla="val -79818"/>
              <a:gd name="adj3" fmla="val 16667"/>
            </a:avLst>
          </a:prstGeom>
          <a:solidFill>
            <a:schemeClr val="lt1"/>
          </a:solidFill>
          <a:ln w="25400" cap="flat" cmpd="sng">
            <a:solidFill>
              <a:srgbClr val="3B75B2"/>
            </a:solidFill>
            <a:prstDash val="solid"/>
            <a:round/>
            <a:headEnd type="none" w="sm" len="sm"/>
            <a:tailEnd type="none" w="sm" len="sm"/>
          </a:ln>
        </p:spPr>
        <p:txBody>
          <a:bodyPr spcFirstLastPara="1" wrap="square" lIns="91433" tIns="45700" rIns="91433"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ja-JP" altLang="en-US"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rPr>
              <a:t>どこにあるかもわからない</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a:p>
            <a:pPr marL="0" marR="0" lvl="0" indent="0" algn="ctr" rtl="0">
              <a:lnSpc>
                <a:spcPct val="100000"/>
              </a:lnSpc>
              <a:spcBef>
                <a:spcPts val="0"/>
              </a:spcBef>
              <a:spcAft>
                <a:spcPts val="0"/>
              </a:spcAft>
              <a:buNone/>
            </a:pPr>
            <a:r>
              <a:rPr lang="ja-JP" altLang="en-US" sz="1200" b="1" dirty="0">
                <a:solidFill>
                  <a:srgbClr val="3B75B2"/>
                </a:solidFill>
                <a:latin typeface="メイリオ" panose="020B0604030504040204" pitchFamily="50" charset="-128"/>
                <a:ea typeface="メイリオ" panose="020B0604030504040204" pitchFamily="50" charset="-128"/>
                <a:cs typeface="Meiryo"/>
                <a:sym typeface="Meiryo"/>
              </a:rPr>
              <a:t>あっても古い</a:t>
            </a:r>
            <a:endParaRPr lang="en-US" altLang="ja-JP" sz="1200" b="1" i="0" u="none" strike="noStrike" cap="none" dirty="0">
              <a:solidFill>
                <a:srgbClr val="3B75B2"/>
              </a:solidFill>
              <a:latin typeface="メイリオ" panose="020B0604030504040204" pitchFamily="50" charset="-128"/>
              <a:ea typeface="メイリオ" panose="020B0604030504040204" pitchFamily="50" charset="-128"/>
              <a:cs typeface="Meiryo"/>
              <a:sym typeface="Meiryo"/>
            </a:endParaRPr>
          </a:p>
        </p:txBody>
      </p:sp>
      <p:sp>
        <p:nvSpPr>
          <p:cNvPr id="55" name="十字形 54">
            <a:extLst>
              <a:ext uri="{FF2B5EF4-FFF2-40B4-BE49-F238E27FC236}">
                <a16:creationId xmlns:a16="http://schemas.microsoft.com/office/drawing/2014/main" id="{54EA3461-468D-6CE7-A531-386871C7E142}"/>
              </a:ext>
            </a:extLst>
          </p:cNvPr>
          <p:cNvSpPr/>
          <p:nvPr/>
        </p:nvSpPr>
        <p:spPr>
          <a:xfrm rot="18983752">
            <a:off x="10336966" y="4187651"/>
            <a:ext cx="835797" cy="821260"/>
          </a:xfrm>
          <a:prstGeom prst="plus">
            <a:avLst>
              <a:gd name="adj" fmla="val 427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6" name="十字形 55">
            <a:extLst>
              <a:ext uri="{FF2B5EF4-FFF2-40B4-BE49-F238E27FC236}">
                <a16:creationId xmlns:a16="http://schemas.microsoft.com/office/drawing/2014/main" id="{8478E442-82EA-6105-67D8-0197B035CAA2}"/>
              </a:ext>
            </a:extLst>
          </p:cNvPr>
          <p:cNvSpPr/>
          <p:nvPr/>
        </p:nvSpPr>
        <p:spPr>
          <a:xfrm rot="18983752">
            <a:off x="6749528" y="4187652"/>
            <a:ext cx="835797" cy="821260"/>
          </a:xfrm>
          <a:prstGeom prst="plus">
            <a:avLst>
              <a:gd name="adj" fmla="val 4271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58" name="グラフィックス 57" descr="ばんそうこう 単色塗りつぶし">
            <a:extLst>
              <a:ext uri="{FF2B5EF4-FFF2-40B4-BE49-F238E27FC236}">
                <a16:creationId xmlns:a16="http://schemas.microsoft.com/office/drawing/2014/main" id="{33A35C39-9D2C-C8B4-0F2B-B63BF5B7BD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797159" y="4201227"/>
            <a:ext cx="477375" cy="477375"/>
          </a:xfrm>
          <a:prstGeom prst="rect">
            <a:avLst/>
          </a:prstGeom>
        </p:spPr>
      </p:pic>
      <p:pic>
        <p:nvPicPr>
          <p:cNvPr id="59" name="グラフィックス 58" descr="ばんそうこう 単色塗りつぶし">
            <a:extLst>
              <a:ext uri="{FF2B5EF4-FFF2-40B4-BE49-F238E27FC236}">
                <a16:creationId xmlns:a16="http://schemas.microsoft.com/office/drawing/2014/main" id="{DF053F8A-7B75-A660-458B-A600CFEB64E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35119" y="4412082"/>
            <a:ext cx="477375" cy="477375"/>
          </a:xfrm>
          <a:prstGeom prst="rect">
            <a:avLst/>
          </a:prstGeom>
        </p:spPr>
      </p:pic>
    </p:spTree>
    <p:extLst>
      <p:ext uri="{BB962C8B-B14F-4D97-AF65-F5344CB8AC3E}">
        <p14:creationId xmlns:p14="http://schemas.microsoft.com/office/powerpoint/2010/main" val="2249848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sp>
        <p:nvSpPr>
          <p:cNvPr id="51" name="四角形: 角を丸くする 50">
            <a:extLst>
              <a:ext uri="{FF2B5EF4-FFF2-40B4-BE49-F238E27FC236}">
                <a16:creationId xmlns:a16="http://schemas.microsoft.com/office/drawing/2014/main" id="{D7A0A9F9-8D7A-424F-CBDD-91B903AB0F73}"/>
              </a:ext>
            </a:extLst>
          </p:cNvPr>
          <p:cNvSpPr/>
          <p:nvPr/>
        </p:nvSpPr>
        <p:spPr>
          <a:xfrm>
            <a:off x="72691" y="1225769"/>
            <a:ext cx="3960000" cy="250607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rtl="0" fontAlgn="base">
              <a:spcBef>
                <a:spcPts val="600"/>
              </a:spcBef>
              <a:spcAft>
                <a:spcPts val="0"/>
              </a:spcAft>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重複作業が多い</a:t>
            </a:r>
            <a:endParaRPr lang="ja-JP" altLang="en-US" b="1"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a:spcBef>
                <a:spcPts val="600"/>
              </a:spcBef>
              <a:buSzPts val="1400"/>
              <a:buFont typeface="Wingdings" panose="05000000000000000000" pitchFamily="2" charset="2"/>
              <a:buChar char="Ø"/>
              <a:defRPr/>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時間外労働が多い</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i="0" u="none" strike="noStrike" dirty="0">
                <a:solidFill>
                  <a:srgbClr val="1F1F1F"/>
                </a:solidFill>
                <a:effectLst/>
                <a:latin typeface="メイリオ" panose="020B0604030504040204" pitchFamily="50" charset="-128"/>
                <a:ea typeface="メイリオ" panose="020B0604030504040204" pitchFamily="50" charset="-128"/>
              </a:rPr>
              <a:t>医療従事者によって診断や治療方針が異なる</a:t>
            </a:r>
            <a:endParaRPr lang="ja-JP" altLang="en-US"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リスク管理の知識が共有されていない</a:t>
            </a: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marR="0" lvl="0" indent="-285750" defTabSz="914400" rtl="0" eaLnBrk="1" fontAlgn="auto" latinLnBrk="0" hangingPunct="1">
              <a:lnSpc>
                <a:spcPct val="100000"/>
              </a:lnSpc>
              <a:spcBef>
                <a:spcPts val="600"/>
              </a:spcBef>
              <a:spcAft>
                <a:spcPts val="0"/>
              </a:spcAft>
              <a:buClr>
                <a:srgbClr val="000000"/>
              </a:buClr>
              <a:buSzPts val="1400"/>
              <a:buFont typeface="Wingdings" panose="05000000000000000000" pitchFamily="2" charset="2"/>
              <a:buChar char="Ø"/>
              <a:tabLst/>
              <a:defRPr/>
            </a:pPr>
            <a:endParaRPr kumimoji="0" lang="ja-JP" altLang="en-US"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Arial"/>
              <a:sym typeface="Arial"/>
            </a:endParaRPr>
          </a:p>
        </p:txBody>
      </p:sp>
      <p:sp>
        <p:nvSpPr>
          <p:cNvPr id="188" name="Google Shape;188;p25">
            <a:extLst>
              <a:ext uri="{FF2B5EF4-FFF2-40B4-BE49-F238E27FC236}">
                <a16:creationId xmlns:a16="http://schemas.microsoft.com/office/drawing/2014/main" id="{0E8BC69D-C651-410C-FC2E-BD9689047A56}"/>
              </a:ext>
            </a:extLst>
          </p:cNvPr>
          <p:cNvSpPr txBox="1">
            <a:spLocks noGrp="1"/>
          </p:cNvSpPr>
          <p:nvPr>
            <p:ph type="sldNum" idx="12"/>
          </p:nvPr>
        </p:nvSpPr>
        <p:spPr>
          <a:xfrm>
            <a:off x="9308869" y="6491818"/>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メイリオ" panose="020B0604030504040204" pitchFamily="50" charset="-128"/>
                <a:ea typeface="メイリオ" panose="020B0604030504040204" pitchFamily="50" charset="-128"/>
              </a:rPr>
              <a:t>6</a:t>
            </a:fld>
            <a:endParaRPr>
              <a:latin typeface="メイリオ" panose="020B0604030504040204" pitchFamily="50" charset="-128"/>
              <a:ea typeface="メイリオ" panose="020B0604030504040204" pitchFamily="50" charset="-128"/>
            </a:endParaRPr>
          </a:p>
        </p:txBody>
      </p:sp>
      <p:sp>
        <p:nvSpPr>
          <p:cNvPr id="189" name="Google Shape;189;p25">
            <a:extLst>
              <a:ext uri="{FF2B5EF4-FFF2-40B4-BE49-F238E27FC236}">
                <a16:creationId xmlns:a16="http://schemas.microsoft.com/office/drawing/2014/main" id="{0828609C-9CED-6620-1982-FCFA64487D06}"/>
              </a:ext>
            </a:extLst>
          </p:cNvPr>
          <p:cNvSpPr txBox="1"/>
          <p:nvPr/>
        </p:nvSpPr>
        <p:spPr>
          <a:xfrm>
            <a:off x="250724" y="184375"/>
            <a:ext cx="9482093" cy="5170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2400" b="0" i="0" u="none" strike="noStrike" cap="none" dirty="0">
                <a:solidFill>
                  <a:schemeClr val="dk1"/>
                </a:solidFill>
                <a:latin typeface="メイリオ" panose="020B0604030504040204" pitchFamily="50" charset="-128"/>
                <a:ea typeface="メイリオ" panose="020B0604030504040204" pitchFamily="50" charset="-128"/>
                <a:sym typeface="Arial"/>
              </a:rPr>
              <a:t>ナレッジマネジメントが解決する課題</a:t>
            </a:r>
            <a:endParaRPr lang="en-US" altLang="ja-JP" sz="24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11" name="Google Shape;427;p6">
            <a:extLst>
              <a:ext uri="{FF2B5EF4-FFF2-40B4-BE49-F238E27FC236}">
                <a16:creationId xmlns:a16="http://schemas.microsoft.com/office/drawing/2014/main" id="{C99EF6EC-99BE-C03B-1876-DB543962130C}"/>
              </a:ext>
            </a:extLst>
          </p:cNvPr>
          <p:cNvSpPr txBox="1"/>
          <p:nvPr/>
        </p:nvSpPr>
        <p:spPr>
          <a:xfrm>
            <a:off x="1426288" y="936830"/>
            <a:ext cx="1216015" cy="378796"/>
          </a:xfrm>
          <a:prstGeom prst="rect">
            <a:avLst/>
          </a:prstGeom>
          <a:solidFill>
            <a:schemeClr val="accent5">
              <a:lumMod val="20000"/>
              <a:lumOff val="80000"/>
            </a:schemeClr>
          </a:solidFill>
          <a:ln w="28575" cap="flat" cmpd="sng">
            <a:solidFill>
              <a:srgbClr val="4663AA"/>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医師</a:t>
            </a:r>
            <a:endParaRPr sz="2200" b="1" dirty="0">
              <a:latin typeface="メイリオ" panose="020B0604030504040204" pitchFamily="50" charset="-128"/>
              <a:ea typeface="メイリオ" panose="020B0604030504040204" pitchFamily="50" charset="-128"/>
            </a:endParaRPr>
          </a:p>
        </p:txBody>
      </p:sp>
      <p:sp>
        <p:nvSpPr>
          <p:cNvPr id="6" name="四角形: 角を丸くする 5">
            <a:extLst>
              <a:ext uri="{FF2B5EF4-FFF2-40B4-BE49-F238E27FC236}">
                <a16:creationId xmlns:a16="http://schemas.microsoft.com/office/drawing/2014/main" id="{385AFC63-E93E-A528-520E-D2594AE3E1A0}"/>
              </a:ext>
            </a:extLst>
          </p:cNvPr>
          <p:cNvSpPr/>
          <p:nvPr/>
        </p:nvSpPr>
        <p:spPr>
          <a:xfrm>
            <a:off x="1637244" y="4211168"/>
            <a:ext cx="4422370" cy="256301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fontAlgn="base">
              <a:spcBef>
                <a:spcPts val="600"/>
              </a:spcBef>
              <a:buFont typeface="Wingdings" panose="05000000000000000000" pitchFamily="2" charset="2"/>
              <a:buChar char="Ø"/>
            </a:pP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特定の個人にしか分からないノウハウがある</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新人看護師の教育に時間がかかる</a:t>
            </a:r>
            <a:endParaRPr lang="ja-JP" altLang="en-US" b="0" i="0" u="none" strike="noStrike" dirty="0">
              <a:solidFill>
                <a:srgbClr val="000000"/>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リスク管理の知識が共有されていない</a:t>
            </a: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重複作業が多い</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時間外労働が多い</a:t>
            </a:r>
            <a:endParaRPr lang="ja-JP" altLang="en-US" b="0" i="0" u="none" strike="noStrike" dirty="0">
              <a:solidFill>
                <a:srgbClr val="000000"/>
              </a:solidFill>
              <a:effectLst/>
              <a:latin typeface="メイリオ" panose="020B0604030504040204" pitchFamily="50" charset="-128"/>
              <a:ea typeface="メイリオ" panose="020B0604030504040204" pitchFamily="50" charset="-128"/>
            </a:endParaRPr>
          </a:p>
        </p:txBody>
      </p:sp>
      <p:sp>
        <p:nvSpPr>
          <p:cNvPr id="7" name="Google Shape;427;p6">
            <a:extLst>
              <a:ext uri="{FF2B5EF4-FFF2-40B4-BE49-F238E27FC236}">
                <a16:creationId xmlns:a16="http://schemas.microsoft.com/office/drawing/2014/main" id="{325EC658-8BC5-4C14-F24B-2DCDE82BEB1C}"/>
              </a:ext>
            </a:extLst>
          </p:cNvPr>
          <p:cNvSpPr txBox="1"/>
          <p:nvPr/>
        </p:nvSpPr>
        <p:spPr>
          <a:xfrm>
            <a:off x="3078387" y="3903471"/>
            <a:ext cx="1540084" cy="378796"/>
          </a:xfrm>
          <a:prstGeom prst="rect">
            <a:avLst/>
          </a:prstGeom>
          <a:solidFill>
            <a:schemeClr val="accent5">
              <a:lumMod val="20000"/>
              <a:lumOff val="80000"/>
            </a:schemeClr>
          </a:solidFill>
          <a:ln w="28575" cap="flat" cmpd="sng">
            <a:solidFill>
              <a:srgbClr val="4663AA"/>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看護師</a:t>
            </a:r>
            <a:endParaRPr sz="2200" b="1" dirty="0">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3120E073-BBCC-5576-833F-68874BF1187C}"/>
              </a:ext>
            </a:extLst>
          </p:cNvPr>
          <p:cNvSpPr/>
          <p:nvPr/>
        </p:nvSpPr>
        <p:spPr>
          <a:xfrm>
            <a:off x="8128858" y="1218219"/>
            <a:ext cx="3960000" cy="250607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fontAlgn="base">
              <a:spcBef>
                <a:spcPts val="600"/>
              </a:spcBef>
              <a:buFont typeface="Wingdings" panose="05000000000000000000" pitchFamily="2" charset="2"/>
              <a:buChar char="Ø"/>
            </a:pP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特定の個人にしか分からないノウハウがある</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過去の類似事例からの教訓が共有・活用されていない</a:t>
            </a: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新人の習得に時間がかかる</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fontAlgn="base">
              <a:spcBef>
                <a:spcPts val="600"/>
              </a:spcBef>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ミスやクレームが多い</a:t>
            </a: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p:txBody>
      </p:sp>
      <p:sp>
        <p:nvSpPr>
          <p:cNvPr id="9" name="Google Shape;427;p6">
            <a:extLst>
              <a:ext uri="{FF2B5EF4-FFF2-40B4-BE49-F238E27FC236}">
                <a16:creationId xmlns:a16="http://schemas.microsoft.com/office/drawing/2014/main" id="{A118FE37-775B-425B-E5AB-F8CB8B21B59E}"/>
              </a:ext>
            </a:extLst>
          </p:cNvPr>
          <p:cNvSpPr txBox="1"/>
          <p:nvPr/>
        </p:nvSpPr>
        <p:spPr>
          <a:xfrm>
            <a:off x="9272997" y="944330"/>
            <a:ext cx="1671722" cy="378796"/>
          </a:xfrm>
          <a:prstGeom prst="rect">
            <a:avLst/>
          </a:prstGeom>
          <a:solidFill>
            <a:schemeClr val="accent5">
              <a:lumMod val="20000"/>
              <a:lumOff val="80000"/>
            </a:schemeClr>
          </a:solidFill>
          <a:ln w="28575" cap="flat" cmpd="sng">
            <a:solidFill>
              <a:srgbClr val="4663AA"/>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医療事務</a:t>
            </a:r>
            <a:endParaRPr sz="2200" b="1" dirty="0">
              <a:latin typeface="メイリオ" panose="020B0604030504040204" pitchFamily="50" charset="-128"/>
              <a:ea typeface="メイリオ" panose="020B0604030504040204" pitchFamily="50" charset="-128"/>
            </a:endParaRPr>
          </a:p>
        </p:txBody>
      </p:sp>
      <p:sp>
        <p:nvSpPr>
          <p:cNvPr id="2" name="四角形: 角を丸くする 1">
            <a:extLst>
              <a:ext uri="{FF2B5EF4-FFF2-40B4-BE49-F238E27FC236}">
                <a16:creationId xmlns:a16="http://schemas.microsoft.com/office/drawing/2014/main" id="{C531840A-CC52-EBD1-6C8C-00999B03C4BA}"/>
              </a:ext>
            </a:extLst>
          </p:cNvPr>
          <p:cNvSpPr/>
          <p:nvPr/>
        </p:nvSpPr>
        <p:spPr>
          <a:xfrm>
            <a:off x="4100774" y="1225769"/>
            <a:ext cx="3960000" cy="2506077"/>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rtl="0" fontAlgn="base">
              <a:spcBef>
                <a:spcPts val="600"/>
              </a:spcBef>
              <a:spcAft>
                <a:spcPts val="0"/>
              </a:spcAft>
              <a:buFont typeface="Wingdings" panose="05000000000000000000" pitchFamily="2" charset="2"/>
              <a:buChar char="Ø"/>
            </a:pP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診療点数の計算漏れがあり売上の低下につながる</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i="0" u="none" strike="noStrike" dirty="0">
                <a:solidFill>
                  <a:srgbClr val="1F1F1F"/>
                </a:solidFill>
                <a:effectLst/>
                <a:latin typeface="メイリオ" panose="020B0604030504040204" pitchFamily="50" charset="-128"/>
                <a:ea typeface="メイリオ" panose="020B0604030504040204" pitchFamily="50" charset="-128"/>
              </a:rPr>
              <a:t>医師の働き方改革</a:t>
            </a: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によって、医療現場での</a:t>
            </a:r>
            <a:r>
              <a:rPr lang="en-US" altLang="ja-JP" b="1" i="0" u="none" strike="noStrike" dirty="0">
                <a:solidFill>
                  <a:srgbClr val="1F1F1F"/>
                </a:solidFill>
                <a:effectLst/>
                <a:latin typeface="メイリオ" panose="020B0604030504040204" pitchFamily="50" charset="-128"/>
                <a:ea typeface="メイリオ" panose="020B0604030504040204" pitchFamily="50" charset="-128"/>
              </a:rPr>
              <a:t>DX</a:t>
            </a: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化が推奨されているが具体的になにから始めればいいのか分からない</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0" i="0" u="none" strike="noStrike" dirty="0">
                <a:solidFill>
                  <a:srgbClr val="1F1F1F"/>
                </a:solidFill>
                <a:effectLst/>
                <a:latin typeface="メイリオ" panose="020B0604030504040204" pitchFamily="50" charset="-128"/>
                <a:ea typeface="メイリオ" panose="020B0604030504040204" pitchFamily="50" charset="-128"/>
              </a:rPr>
              <a:t>患者の満足度が低い</a:t>
            </a: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marR="0" lvl="0" indent="-285750" defTabSz="914400" rtl="0" eaLnBrk="1" fontAlgn="auto" latinLnBrk="0" hangingPunct="1">
              <a:lnSpc>
                <a:spcPct val="100000"/>
              </a:lnSpc>
              <a:spcBef>
                <a:spcPts val="600"/>
              </a:spcBef>
              <a:spcAft>
                <a:spcPts val="0"/>
              </a:spcAft>
              <a:buClr>
                <a:srgbClr val="000000"/>
              </a:buClr>
              <a:buSzPts val="1400"/>
              <a:buFont typeface="Wingdings" panose="05000000000000000000" pitchFamily="2" charset="2"/>
              <a:buChar char="Ø"/>
              <a:tabLst/>
              <a:defRPr/>
            </a:pPr>
            <a:endParaRPr kumimoji="0" lang="ja-JP" altLang="en-US"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Arial"/>
              <a:sym typeface="Arial"/>
            </a:endParaRPr>
          </a:p>
        </p:txBody>
      </p:sp>
      <p:sp>
        <p:nvSpPr>
          <p:cNvPr id="3" name="Google Shape;427;p6">
            <a:extLst>
              <a:ext uri="{FF2B5EF4-FFF2-40B4-BE49-F238E27FC236}">
                <a16:creationId xmlns:a16="http://schemas.microsoft.com/office/drawing/2014/main" id="{19F1592F-5762-56DB-970A-ADDC7203881F}"/>
              </a:ext>
            </a:extLst>
          </p:cNvPr>
          <p:cNvSpPr txBox="1"/>
          <p:nvPr/>
        </p:nvSpPr>
        <p:spPr>
          <a:xfrm>
            <a:off x="5451606" y="936829"/>
            <a:ext cx="1216015" cy="378796"/>
          </a:xfrm>
          <a:prstGeom prst="rect">
            <a:avLst/>
          </a:prstGeom>
          <a:solidFill>
            <a:schemeClr val="accent5">
              <a:lumMod val="20000"/>
              <a:lumOff val="80000"/>
            </a:schemeClr>
          </a:solidFill>
          <a:ln w="28575" cap="flat" cmpd="sng">
            <a:solidFill>
              <a:srgbClr val="4663AA"/>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経営層</a:t>
            </a:r>
            <a:endParaRPr sz="2200" b="1" dirty="0">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5C3E5B28-3FE1-930A-F9A5-7CB25DF6BA42}"/>
              </a:ext>
            </a:extLst>
          </p:cNvPr>
          <p:cNvSpPr/>
          <p:nvPr/>
        </p:nvSpPr>
        <p:spPr>
          <a:xfrm>
            <a:off x="6192840" y="4209792"/>
            <a:ext cx="4499076" cy="259446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rtl="0" fontAlgn="base">
              <a:spcBef>
                <a:spcPts val="600"/>
              </a:spcBef>
              <a:spcAft>
                <a:spcPts val="0"/>
              </a:spcAft>
              <a:buFont typeface="Wingdings" panose="05000000000000000000" pitchFamily="2" charset="2"/>
              <a:buChar char="Ø"/>
            </a:pPr>
            <a:endParaRPr lang="en-US" altLang="ja-JP" b="0"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臨床業務と並行して臨床研究を行う時間がない</a:t>
            </a:r>
            <a:endParaRPr lang="en-US" altLang="ja-JP" b="1" i="0" u="none" strike="noStrike" dirty="0">
              <a:solidFill>
                <a:srgbClr val="1F1F1F"/>
              </a:solidFill>
              <a:effectLst/>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dirty="0">
                <a:solidFill>
                  <a:srgbClr val="1F1F1F"/>
                </a:solidFill>
                <a:latin typeface="メイリオ" panose="020B0604030504040204" pitchFamily="50" charset="-128"/>
                <a:ea typeface="メイリオ" panose="020B0604030504040204" pitchFamily="50" charset="-128"/>
              </a:rPr>
              <a:t>人手不足や時間確保困難によって論文発表の数が年々減少してきている</a:t>
            </a:r>
            <a:endParaRPr lang="en-US" altLang="ja-JP" dirty="0">
              <a:solidFill>
                <a:srgbClr val="1F1F1F"/>
              </a:solidFill>
              <a:latin typeface="メイリオ" panose="020B0604030504040204" pitchFamily="50" charset="-128"/>
              <a:ea typeface="メイリオ" panose="020B0604030504040204" pitchFamily="50" charset="-128"/>
            </a:endParaRPr>
          </a:p>
          <a:p>
            <a:pPr marL="285750" indent="-285750" rtl="0" fontAlgn="base">
              <a:spcBef>
                <a:spcPts val="600"/>
              </a:spcBef>
              <a:spcAft>
                <a:spcPts val="0"/>
              </a:spcAft>
              <a:buFont typeface="Wingdings" panose="05000000000000000000" pitchFamily="2" charset="2"/>
              <a:buChar char="Ø"/>
            </a:pPr>
            <a:r>
              <a:rPr lang="ja-JP" altLang="en-US" b="1" i="0" u="none" strike="noStrike" dirty="0">
                <a:solidFill>
                  <a:srgbClr val="1F1F1F"/>
                </a:solidFill>
                <a:effectLst/>
                <a:latin typeface="メイリオ" panose="020B0604030504040204" pitchFamily="50" charset="-128"/>
                <a:ea typeface="メイリオ" panose="020B0604030504040204" pitchFamily="50" charset="-128"/>
              </a:rPr>
              <a:t>複数の臨床データを比較分析する作業に相当な手間がかかる</a:t>
            </a:r>
            <a:endParaRPr lang="ja-JP" altLang="en-US" b="1" i="0" u="none" strike="noStrike" dirty="0">
              <a:solidFill>
                <a:srgbClr val="000000"/>
              </a:solidFill>
              <a:effectLst/>
              <a:latin typeface="メイリオ" panose="020B0604030504040204" pitchFamily="50" charset="-128"/>
              <a:ea typeface="メイリオ" panose="020B0604030504040204" pitchFamily="50" charset="-128"/>
            </a:endParaRPr>
          </a:p>
          <a:p>
            <a:pPr marL="285750" marR="0" lvl="0" indent="-285750" defTabSz="914400" rtl="0" eaLnBrk="1" fontAlgn="auto" latinLnBrk="0" hangingPunct="1">
              <a:lnSpc>
                <a:spcPct val="100000"/>
              </a:lnSpc>
              <a:spcBef>
                <a:spcPts val="600"/>
              </a:spcBef>
              <a:spcAft>
                <a:spcPts val="0"/>
              </a:spcAft>
              <a:buClr>
                <a:srgbClr val="000000"/>
              </a:buClr>
              <a:buSzPts val="1400"/>
              <a:buFont typeface="Wingdings" panose="05000000000000000000" pitchFamily="2" charset="2"/>
              <a:buChar char="Ø"/>
              <a:tabLst/>
              <a:defRPr/>
            </a:pPr>
            <a:endParaRPr kumimoji="0" lang="ja-JP" altLang="en-US"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Arial"/>
              <a:sym typeface="Arial"/>
            </a:endParaRPr>
          </a:p>
        </p:txBody>
      </p:sp>
      <p:sp>
        <p:nvSpPr>
          <p:cNvPr id="12" name="Google Shape;427;p6">
            <a:extLst>
              <a:ext uri="{FF2B5EF4-FFF2-40B4-BE49-F238E27FC236}">
                <a16:creationId xmlns:a16="http://schemas.microsoft.com/office/drawing/2014/main" id="{29F3BC5B-0FCC-A2F2-05B4-63740896FC81}"/>
              </a:ext>
            </a:extLst>
          </p:cNvPr>
          <p:cNvSpPr txBox="1"/>
          <p:nvPr/>
        </p:nvSpPr>
        <p:spPr>
          <a:xfrm>
            <a:off x="7481156" y="3897845"/>
            <a:ext cx="1922444" cy="378796"/>
          </a:xfrm>
          <a:prstGeom prst="rect">
            <a:avLst/>
          </a:prstGeom>
          <a:solidFill>
            <a:schemeClr val="accent5">
              <a:lumMod val="20000"/>
              <a:lumOff val="80000"/>
            </a:schemeClr>
          </a:solidFill>
          <a:ln w="28575" cap="flat" cmpd="sng">
            <a:solidFill>
              <a:srgbClr val="4663AA"/>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200" b="1" dirty="0">
                <a:latin typeface="メイリオ" panose="020B0604030504040204" pitchFamily="50" charset="-128"/>
                <a:ea typeface="メイリオ" panose="020B0604030504040204" pitchFamily="50" charset="-128"/>
              </a:rPr>
              <a:t>臨床研究者</a:t>
            </a:r>
            <a:endParaRPr sz="2200" b="1" dirty="0">
              <a:latin typeface="メイリオ" panose="020B0604030504040204" pitchFamily="50" charset="-128"/>
              <a:ea typeface="メイリオ" panose="020B0604030504040204" pitchFamily="50" charset="-128"/>
            </a:endParaRPr>
          </a:p>
        </p:txBody>
      </p:sp>
      <p:sp>
        <p:nvSpPr>
          <p:cNvPr id="39" name="Google Shape;427;p6">
            <a:extLst>
              <a:ext uri="{FF2B5EF4-FFF2-40B4-BE49-F238E27FC236}">
                <a16:creationId xmlns:a16="http://schemas.microsoft.com/office/drawing/2014/main" id="{0CB5A2E1-7A94-B7FA-D696-AF8207D3BF0A}"/>
              </a:ext>
            </a:extLst>
          </p:cNvPr>
          <p:cNvSpPr txBox="1"/>
          <p:nvPr/>
        </p:nvSpPr>
        <p:spPr>
          <a:xfrm>
            <a:off x="947423" y="1528937"/>
            <a:ext cx="2210536" cy="378796"/>
          </a:xfrm>
          <a:prstGeom prst="rect">
            <a:avLst/>
          </a:prstGeom>
          <a:solidFill>
            <a:schemeClr val="accent6">
              <a:lumMod val="20000"/>
              <a:lumOff val="80000"/>
            </a:schemeClr>
          </a:solidFill>
          <a:ln w="28575" cap="flat" cmpd="sng">
            <a:solidFill>
              <a:schemeClr val="tx1">
                <a:lumMod val="50000"/>
                <a:lumOff val="50000"/>
              </a:schemeClr>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000" b="1" dirty="0">
                <a:latin typeface="メイリオ" panose="020B0604030504040204" pitchFamily="50" charset="-128"/>
                <a:ea typeface="メイリオ" panose="020B0604030504040204" pitchFamily="50" charset="-128"/>
              </a:rPr>
              <a:t>時間外労働</a:t>
            </a:r>
            <a:endParaRPr sz="2000" b="1" dirty="0">
              <a:latin typeface="メイリオ" panose="020B0604030504040204" pitchFamily="50" charset="-128"/>
              <a:ea typeface="メイリオ" panose="020B0604030504040204" pitchFamily="50" charset="-128"/>
            </a:endParaRPr>
          </a:p>
        </p:txBody>
      </p:sp>
      <p:sp>
        <p:nvSpPr>
          <p:cNvPr id="40" name="Google Shape;427;p6">
            <a:extLst>
              <a:ext uri="{FF2B5EF4-FFF2-40B4-BE49-F238E27FC236}">
                <a16:creationId xmlns:a16="http://schemas.microsoft.com/office/drawing/2014/main" id="{8BBE6C31-CE32-56FB-ED56-4E664B483A40}"/>
              </a:ext>
            </a:extLst>
          </p:cNvPr>
          <p:cNvSpPr txBox="1"/>
          <p:nvPr/>
        </p:nvSpPr>
        <p:spPr>
          <a:xfrm>
            <a:off x="4990732" y="1548562"/>
            <a:ext cx="2210536" cy="378796"/>
          </a:xfrm>
          <a:prstGeom prst="rect">
            <a:avLst/>
          </a:prstGeom>
          <a:solidFill>
            <a:schemeClr val="accent6">
              <a:lumMod val="20000"/>
              <a:lumOff val="80000"/>
            </a:schemeClr>
          </a:solidFill>
          <a:ln w="28575" cap="flat" cmpd="sng">
            <a:solidFill>
              <a:schemeClr val="tx1">
                <a:lumMod val="50000"/>
                <a:lumOff val="50000"/>
              </a:schemeClr>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000" b="1" dirty="0">
                <a:latin typeface="メイリオ" panose="020B0604030504040204" pitchFamily="50" charset="-128"/>
                <a:ea typeface="メイリオ" panose="020B0604030504040204" pitchFamily="50" charset="-128"/>
              </a:rPr>
              <a:t>売上低下</a:t>
            </a:r>
            <a:endParaRPr sz="2000" b="1" dirty="0">
              <a:latin typeface="メイリオ" panose="020B0604030504040204" pitchFamily="50" charset="-128"/>
              <a:ea typeface="メイリオ" panose="020B0604030504040204" pitchFamily="50" charset="-128"/>
            </a:endParaRPr>
          </a:p>
        </p:txBody>
      </p:sp>
      <p:sp>
        <p:nvSpPr>
          <p:cNvPr id="41" name="Google Shape;427;p6">
            <a:extLst>
              <a:ext uri="{FF2B5EF4-FFF2-40B4-BE49-F238E27FC236}">
                <a16:creationId xmlns:a16="http://schemas.microsoft.com/office/drawing/2014/main" id="{FD661813-1CD9-7E6E-98C5-D2C01E1C98B1}"/>
              </a:ext>
            </a:extLst>
          </p:cNvPr>
          <p:cNvSpPr txBox="1"/>
          <p:nvPr/>
        </p:nvSpPr>
        <p:spPr>
          <a:xfrm>
            <a:off x="9034041" y="1546290"/>
            <a:ext cx="2210536" cy="378796"/>
          </a:xfrm>
          <a:prstGeom prst="rect">
            <a:avLst/>
          </a:prstGeom>
          <a:solidFill>
            <a:schemeClr val="accent6">
              <a:lumMod val="20000"/>
              <a:lumOff val="80000"/>
            </a:schemeClr>
          </a:solidFill>
          <a:ln w="28575" cap="flat" cmpd="sng">
            <a:solidFill>
              <a:schemeClr val="tx1">
                <a:lumMod val="50000"/>
                <a:lumOff val="50000"/>
              </a:schemeClr>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000" b="1" dirty="0">
                <a:latin typeface="メイリオ" panose="020B0604030504040204" pitchFamily="50" charset="-128"/>
                <a:ea typeface="メイリオ" panose="020B0604030504040204" pitchFamily="50" charset="-128"/>
              </a:rPr>
              <a:t>属人化</a:t>
            </a:r>
            <a:endParaRPr sz="2000" b="1" dirty="0">
              <a:latin typeface="メイリオ" panose="020B0604030504040204" pitchFamily="50" charset="-128"/>
              <a:ea typeface="メイリオ" panose="020B0604030504040204" pitchFamily="50" charset="-128"/>
            </a:endParaRPr>
          </a:p>
        </p:txBody>
      </p:sp>
      <p:sp>
        <p:nvSpPr>
          <p:cNvPr id="42" name="Google Shape;427;p6">
            <a:extLst>
              <a:ext uri="{FF2B5EF4-FFF2-40B4-BE49-F238E27FC236}">
                <a16:creationId xmlns:a16="http://schemas.microsoft.com/office/drawing/2014/main" id="{7DDA4002-AB26-700C-EB99-D1FD663EE960}"/>
              </a:ext>
            </a:extLst>
          </p:cNvPr>
          <p:cNvSpPr txBox="1"/>
          <p:nvPr/>
        </p:nvSpPr>
        <p:spPr>
          <a:xfrm>
            <a:off x="2743161" y="4500107"/>
            <a:ext cx="2210536" cy="378796"/>
          </a:xfrm>
          <a:prstGeom prst="rect">
            <a:avLst/>
          </a:prstGeom>
          <a:solidFill>
            <a:schemeClr val="accent6">
              <a:lumMod val="20000"/>
              <a:lumOff val="80000"/>
            </a:schemeClr>
          </a:solidFill>
          <a:ln w="28575" cap="flat" cmpd="sng">
            <a:solidFill>
              <a:schemeClr val="tx1">
                <a:lumMod val="50000"/>
                <a:lumOff val="50000"/>
              </a:schemeClr>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000" b="1" dirty="0">
                <a:latin typeface="メイリオ" panose="020B0604030504040204" pitchFamily="50" charset="-128"/>
                <a:ea typeface="メイリオ" panose="020B0604030504040204" pitchFamily="50" charset="-128"/>
              </a:rPr>
              <a:t>属人化</a:t>
            </a:r>
            <a:endParaRPr sz="2000" b="1" dirty="0">
              <a:latin typeface="メイリオ" panose="020B0604030504040204" pitchFamily="50" charset="-128"/>
              <a:ea typeface="メイリオ" panose="020B0604030504040204" pitchFamily="50" charset="-128"/>
            </a:endParaRPr>
          </a:p>
        </p:txBody>
      </p:sp>
      <p:sp>
        <p:nvSpPr>
          <p:cNvPr id="43" name="Google Shape;427;p6">
            <a:extLst>
              <a:ext uri="{FF2B5EF4-FFF2-40B4-BE49-F238E27FC236}">
                <a16:creationId xmlns:a16="http://schemas.microsoft.com/office/drawing/2014/main" id="{C78F179F-EB44-F368-42A7-9169706C6859}"/>
              </a:ext>
            </a:extLst>
          </p:cNvPr>
          <p:cNvSpPr txBox="1"/>
          <p:nvPr/>
        </p:nvSpPr>
        <p:spPr>
          <a:xfrm>
            <a:off x="7337110" y="4490791"/>
            <a:ext cx="2210536" cy="378796"/>
          </a:xfrm>
          <a:prstGeom prst="rect">
            <a:avLst/>
          </a:prstGeom>
          <a:solidFill>
            <a:schemeClr val="accent6">
              <a:lumMod val="20000"/>
              <a:lumOff val="80000"/>
            </a:schemeClr>
          </a:solidFill>
          <a:ln w="28575" cap="flat" cmpd="sng">
            <a:solidFill>
              <a:schemeClr val="tx1">
                <a:lumMod val="50000"/>
                <a:lumOff val="50000"/>
              </a:schemeClr>
            </a:solidFill>
            <a:prstDash val="solid"/>
            <a:miter lim="800000"/>
            <a:headEnd type="none" w="sm" len="sm"/>
            <a:tailEnd type="none" w="sm" len="sm"/>
          </a:ln>
        </p:spPr>
        <p:txBody>
          <a:bodyPr spcFirstLastPara="1" wrap="square" lIns="91425" tIns="45700" rIns="91425" bIns="45700" anchor="t" anchorCtr="0">
            <a:noAutofit/>
          </a:bodyPr>
          <a:lstStyle/>
          <a:p>
            <a:pPr algn="ctr"/>
            <a:r>
              <a:rPr lang="ja-JP" altLang="en-US" sz="2000" b="1" dirty="0">
                <a:latin typeface="メイリオ" panose="020B0604030504040204" pitchFamily="50" charset="-128"/>
                <a:ea typeface="メイリオ" panose="020B0604030504040204" pitchFamily="50" charset="-128"/>
              </a:rPr>
              <a:t>人手不足</a:t>
            </a:r>
            <a:endParaRPr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30140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2"/>
          <p:cNvSpPr txBox="1">
            <a:spLocks noGrp="1"/>
          </p:cNvSpPr>
          <p:nvPr>
            <p:ph type="title" idx="4294967295"/>
          </p:nvPr>
        </p:nvSpPr>
        <p:spPr>
          <a:xfrm>
            <a:off x="103254" y="196426"/>
            <a:ext cx="12192000" cy="4701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600"/>
              <a:buFont typeface="Meiryo"/>
              <a:buNone/>
            </a:pPr>
            <a:r>
              <a:rPr lang="ja-JP" altLang="en-US" sz="2400" b="0" dirty="0">
                <a:latin typeface="メイリオ" panose="020B0604030504040204" pitchFamily="50" charset="-128"/>
                <a:ea typeface="メイリオ" panose="020B0604030504040204" pitchFamily="50" charset="-128"/>
                <a:cs typeface="Arial"/>
                <a:sym typeface="Arial"/>
              </a:rPr>
              <a:t>課題解決を行うための</a:t>
            </a:r>
            <a:r>
              <a:rPr lang="en-US" altLang="ja-JP" sz="2400" b="0" dirty="0">
                <a:latin typeface="メイリオ" panose="020B0604030504040204" pitchFamily="50" charset="-128"/>
                <a:ea typeface="メイリオ" panose="020B0604030504040204" pitchFamily="50" charset="-128"/>
                <a:cs typeface="Arial"/>
                <a:sym typeface="Arial"/>
              </a:rPr>
              <a:t>3</a:t>
            </a:r>
            <a:r>
              <a:rPr lang="ja-JP" altLang="en-US" sz="2400" b="0" dirty="0">
                <a:latin typeface="メイリオ" panose="020B0604030504040204" pitchFamily="50" charset="-128"/>
                <a:ea typeface="メイリオ" panose="020B0604030504040204" pitchFamily="50" charset="-128"/>
                <a:cs typeface="Arial"/>
                <a:sym typeface="Arial"/>
              </a:rPr>
              <a:t>つのポイント</a:t>
            </a:r>
            <a:endParaRPr lang="ja-JP" altLang="en-US" sz="2400" dirty="0">
              <a:latin typeface="メイリオ" panose="020B0604030504040204" pitchFamily="50" charset="-128"/>
              <a:ea typeface="メイリオ" panose="020B0604030504040204" pitchFamily="50" charset="-128"/>
            </a:endParaRPr>
          </a:p>
        </p:txBody>
      </p:sp>
      <p:sp>
        <p:nvSpPr>
          <p:cNvPr id="394" name="Google Shape;394;p32"/>
          <p:cNvSpPr txBox="1">
            <a:spLocks noGrp="1"/>
          </p:cNvSpPr>
          <p:nvPr>
            <p:ph type="sldNum" idx="12"/>
          </p:nvPr>
        </p:nvSpPr>
        <p:spPr>
          <a:xfrm>
            <a:off x="9308869" y="6491818"/>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ltLang="ja-JP">
                <a:latin typeface="メイリオ" panose="020B0604030504040204" pitchFamily="50" charset="-128"/>
                <a:ea typeface="メイリオ" panose="020B0604030504040204" pitchFamily="50" charset="-128"/>
              </a:rPr>
              <a:t>7</a:t>
            </a:fld>
            <a:endParaRPr>
              <a:latin typeface="メイリオ" panose="020B0604030504040204" pitchFamily="50" charset="-128"/>
              <a:ea typeface="メイリオ" panose="020B0604030504040204" pitchFamily="50" charset="-128"/>
            </a:endParaRPr>
          </a:p>
        </p:txBody>
      </p:sp>
      <p:graphicFrame>
        <p:nvGraphicFramePr>
          <p:cNvPr id="3" name="図表 2">
            <a:extLst>
              <a:ext uri="{FF2B5EF4-FFF2-40B4-BE49-F238E27FC236}">
                <a16:creationId xmlns:a16="http://schemas.microsoft.com/office/drawing/2014/main" id="{1D1C582D-B0E5-8DE8-7910-08633844A1B0}"/>
              </a:ext>
            </a:extLst>
          </p:cNvPr>
          <p:cNvGraphicFramePr/>
          <p:nvPr/>
        </p:nvGraphicFramePr>
        <p:xfrm>
          <a:off x="1858777" y="93504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4440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7"/>
          <p:cNvSpPr/>
          <p:nvPr/>
        </p:nvSpPr>
        <p:spPr>
          <a:xfrm>
            <a:off x="6405771" y="1214819"/>
            <a:ext cx="5498706" cy="240362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37" name="Google Shape;237;p7"/>
          <p:cNvSpPr/>
          <p:nvPr/>
        </p:nvSpPr>
        <p:spPr>
          <a:xfrm>
            <a:off x="6405771" y="4088196"/>
            <a:ext cx="5498706" cy="240362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38" name="Google Shape;238;p7"/>
          <p:cNvSpPr/>
          <p:nvPr/>
        </p:nvSpPr>
        <p:spPr>
          <a:xfrm>
            <a:off x="532746" y="4049207"/>
            <a:ext cx="5253483" cy="240362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39" name="Google Shape;239;p7"/>
          <p:cNvSpPr/>
          <p:nvPr/>
        </p:nvSpPr>
        <p:spPr>
          <a:xfrm>
            <a:off x="532746" y="1214819"/>
            <a:ext cx="5253483" cy="240362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40" name="Google Shape;240;p7"/>
          <p:cNvSpPr txBox="1">
            <a:spLocks noGrp="1"/>
          </p:cNvSpPr>
          <p:nvPr>
            <p:ph type="sldNum" idx="12"/>
          </p:nvPr>
        </p:nvSpPr>
        <p:spPr>
          <a:xfrm>
            <a:off x="9308869" y="6491818"/>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Meiryo"/>
                <a:ea typeface="Meiryo"/>
                <a:cs typeface="Meiryo"/>
                <a:sym typeface="Meiryo"/>
              </a:rPr>
              <a:t>8</a:t>
            </a:fld>
            <a:endParaRPr>
              <a:latin typeface="Meiryo"/>
              <a:ea typeface="Meiryo"/>
              <a:cs typeface="Meiryo"/>
              <a:sym typeface="Meiryo"/>
            </a:endParaRPr>
          </a:p>
        </p:txBody>
      </p:sp>
      <p:sp>
        <p:nvSpPr>
          <p:cNvPr id="241" name="Google Shape;241;p7"/>
          <p:cNvSpPr txBox="1"/>
          <p:nvPr/>
        </p:nvSpPr>
        <p:spPr>
          <a:xfrm>
            <a:off x="250724" y="184375"/>
            <a:ext cx="9482093" cy="5170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sz="2400" b="0" i="0" u="none" strike="noStrike" cap="none">
                <a:solidFill>
                  <a:schemeClr val="dk1"/>
                </a:solidFill>
                <a:latin typeface="Meiryo"/>
                <a:ea typeface="Meiryo"/>
                <a:cs typeface="Meiryo"/>
                <a:sym typeface="Meiryo"/>
              </a:rPr>
              <a:t>製造業における各部門の問題</a:t>
            </a:r>
            <a:endParaRPr sz="2400" b="0" i="0" u="none" strike="noStrike" cap="none">
              <a:solidFill>
                <a:schemeClr val="dk1"/>
              </a:solidFill>
              <a:latin typeface="Meiryo"/>
              <a:ea typeface="Meiryo"/>
              <a:cs typeface="Meiryo"/>
              <a:sym typeface="Meiryo"/>
            </a:endParaRPr>
          </a:p>
        </p:txBody>
      </p:sp>
      <p:sp>
        <p:nvSpPr>
          <p:cNvPr id="242" name="Google Shape;242;p7"/>
          <p:cNvSpPr txBox="1"/>
          <p:nvPr/>
        </p:nvSpPr>
        <p:spPr>
          <a:xfrm>
            <a:off x="1662803" y="1039060"/>
            <a:ext cx="2971093"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設計部門</a:t>
            </a:r>
            <a:endParaRPr sz="2200" b="1" i="0" u="none" strike="noStrike" cap="none">
              <a:solidFill>
                <a:srgbClr val="000000"/>
              </a:solidFill>
              <a:latin typeface="Meiryo"/>
              <a:ea typeface="Meiryo"/>
              <a:cs typeface="Meiryo"/>
              <a:sym typeface="Meiryo"/>
            </a:endParaRPr>
          </a:p>
        </p:txBody>
      </p:sp>
      <p:sp>
        <p:nvSpPr>
          <p:cNvPr id="243" name="Google Shape;243;p7"/>
          <p:cNvSpPr txBox="1"/>
          <p:nvPr/>
        </p:nvSpPr>
        <p:spPr>
          <a:xfrm>
            <a:off x="6405771" y="1666511"/>
            <a:ext cx="5496723" cy="16532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a:t>
            </a:r>
            <a:r>
              <a:rPr lang="ja-JP" sz="1800" b="1" i="0" u="none" strike="noStrike" cap="none" dirty="0">
                <a:solidFill>
                  <a:srgbClr val="000000"/>
                </a:solidFill>
                <a:latin typeface="Meiryo"/>
                <a:ea typeface="Meiryo"/>
                <a:cs typeface="Meiryo"/>
                <a:sym typeface="Meiryo"/>
              </a:rPr>
              <a:t>過去と同じ検証</a:t>
            </a:r>
            <a:r>
              <a:rPr lang="ja-JP" sz="1800" i="0" u="none" strike="noStrike" cap="none" dirty="0">
                <a:solidFill>
                  <a:srgbClr val="000000"/>
                </a:solidFill>
                <a:latin typeface="Meiryo"/>
                <a:ea typeface="Meiryo"/>
                <a:cs typeface="Meiryo"/>
                <a:sym typeface="Meiryo"/>
              </a:rPr>
              <a:t>を行い、時間をロスする</a:t>
            </a:r>
            <a:endParaRPr dirty="0"/>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a:t>
            </a:r>
            <a:r>
              <a:rPr lang="ja-JP" sz="1800" b="1" i="0" u="none" strike="noStrike" cap="none" dirty="0">
                <a:solidFill>
                  <a:srgbClr val="000000"/>
                </a:solidFill>
                <a:latin typeface="Meiryo"/>
                <a:ea typeface="Meiryo"/>
                <a:cs typeface="Meiryo"/>
                <a:sym typeface="Meiryo"/>
              </a:rPr>
              <a:t>考慮漏れ</a:t>
            </a:r>
            <a:r>
              <a:rPr lang="ja-JP" sz="1800" i="0" u="none" strike="noStrike" cap="none" dirty="0">
                <a:solidFill>
                  <a:srgbClr val="000000"/>
                </a:solidFill>
                <a:latin typeface="Meiryo"/>
                <a:ea typeface="Meiryo"/>
                <a:cs typeface="Meiryo"/>
                <a:sym typeface="Meiryo"/>
              </a:rPr>
              <a:t>で新規の開発アイテムでトラブル発生</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・後工程からの</a:t>
            </a:r>
            <a:r>
              <a:rPr lang="ja-JP" sz="1800" b="1" i="0" u="none" strike="noStrike" cap="none" dirty="0">
                <a:solidFill>
                  <a:srgbClr val="000000"/>
                </a:solidFill>
                <a:latin typeface="Meiryo"/>
                <a:ea typeface="Meiryo"/>
                <a:cs typeface="Meiryo"/>
                <a:sym typeface="Meiryo"/>
              </a:rPr>
              <a:t>フィードバック</a:t>
            </a:r>
            <a:r>
              <a:rPr lang="ja-JP" sz="1800" i="0" u="none" strike="noStrike" cap="none" dirty="0">
                <a:solidFill>
                  <a:srgbClr val="000000"/>
                </a:solidFill>
                <a:latin typeface="Meiryo"/>
                <a:ea typeface="Meiryo"/>
                <a:cs typeface="Meiryo"/>
                <a:sym typeface="Meiryo"/>
              </a:rPr>
              <a:t>を行えていない</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p:txBody>
      </p:sp>
      <p:sp>
        <p:nvSpPr>
          <p:cNvPr id="244" name="Google Shape;244;p7"/>
          <p:cNvSpPr txBox="1"/>
          <p:nvPr/>
        </p:nvSpPr>
        <p:spPr>
          <a:xfrm>
            <a:off x="7997887" y="3794200"/>
            <a:ext cx="244387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品質保証部門</a:t>
            </a:r>
            <a:endParaRPr sz="2200" b="1" i="0" u="none" strike="noStrike" cap="none">
              <a:solidFill>
                <a:srgbClr val="000000"/>
              </a:solidFill>
              <a:latin typeface="Meiryo"/>
              <a:ea typeface="Meiryo"/>
              <a:cs typeface="Meiryo"/>
              <a:sym typeface="Meiryo"/>
            </a:endParaRPr>
          </a:p>
        </p:txBody>
      </p:sp>
      <p:sp>
        <p:nvSpPr>
          <p:cNvPr id="245" name="Google Shape;245;p7"/>
          <p:cNvSpPr txBox="1"/>
          <p:nvPr/>
        </p:nvSpPr>
        <p:spPr>
          <a:xfrm>
            <a:off x="1662803" y="3794200"/>
            <a:ext cx="2971092"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2200" b="1" i="0" u="none" strike="noStrike" cap="none" dirty="0">
                <a:solidFill>
                  <a:srgbClr val="000000"/>
                </a:solidFill>
                <a:latin typeface="Meiryo"/>
                <a:ea typeface="Meiryo"/>
                <a:cs typeface="Meiryo"/>
                <a:sym typeface="Meiryo"/>
              </a:rPr>
              <a:t>生産・製造部門</a:t>
            </a:r>
            <a:endParaRPr sz="2200" b="1" i="0" u="none" strike="noStrike" cap="none" dirty="0">
              <a:solidFill>
                <a:srgbClr val="000000"/>
              </a:solidFill>
              <a:latin typeface="Meiryo"/>
              <a:ea typeface="Meiryo"/>
              <a:cs typeface="Meiryo"/>
              <a:sym typeface="Meiryo"/>
            </a:endParaRPr>
          </a:p>
        </p:txBody>
      </p:sp>
      <p:sp>
        <p:nvSpPr>
          <p:cNvPr id="246" name="Google Shape;246;p7"/>
          <p:cNvSpPr txBox="1"/>
          <p:nvPr/>
        </p:nvSpPr>
        <p:spPr>
          <a:xfrm>
            <a:off x="532746" y="4486852"/>
            <a:ext cx="525348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・作業や判断が</a:t>
            </a:r>
            <a:r>
              <a:rPr lang="ja-JP" sz="1800" b="1" i="0" u="none" strike="noStrike" cap="none" dirty="0">
                <a:solidFill>
                  <a:srgbClr val="000000"/>
                </a:solidFill>
                <a:latin typeface="Meiryo"/>
                <a:ea typeface="Meiryo"/>
                <a:cs typeface="Meiryo"/>
                <a:sym typeface="Meiryo"/>
              </a:rPr>
              <a:t>特定メンバーしかできない</a:t>
            </a:r>
            <a:endParaRPr sz="1800" b="1"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a:t>
            </a:r>
            <a:r>
              <a:rPr lang="ja-JP" sz="1800" b="1" i="0" u="none" strike="noStrike" cap="none" dirty="0">
                <a:solidFill>
                  <a:srgbClr val="000000"/>
                </a:solidFill>
                <a:latin typeface="Meiryo"/>
                <a:ea typeface="Meiryo"/>
                <a:cs typeface="Meiryo"/>
                <a:sym typeface="Meiryo"/>
              </a:rPr>
              <a:t>同じトラブル</a:t>
            </a:r>
            <a:r>
              <a:rPr lang="ja-JP" sz="1800" i="0" u="none" strike="noStrike" cap="none" dirty="0">
                <a:solidFill>
                  <a:srgbClr val="000000"/>
                </a:solidFill>
                <a:latin typeface="Meiryo"/>
                <a:ea typeface="Meiryo"/>
                <a:cs typeface="Meiryo"/>
                <a:sym typeface="Meiryo"/>
              </a:rPr>
              <a:t>が発生してしまう</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・作業の</a:t>
            </a:r>
            <a:r>
              <a:rPr lang="ja-JP" sz="1800" b="1" i="0" u="none" strike="noStrike" cap="none" dirty="0">
                <a:solidFill>
                  <a:srgbClr val="000000"/>
                </a:solidFill>
                <a:latin typeface="Meiryo"/>
                <a:ea typeface="Meiryo"/>
                <a:cs typeface="Meiryo"/>
                <a:sym typeface="Meiryo"/>
              </a:rPr>
              <a:t>標準化</a:t>
            </a:r>
            <a:r>
              <a:rPr lang="ja-JP" sz="1800" i="0" u="none" strike="noStrike" cap="none" dirty="0">
                <a:solidFill>
                  <a:srgbClr val="000000"/>
                </a:solidFill>
                <a:latin typeface="Meiryo"/>
                <a:ea typeface="Meiryo"/>
                <a:cs typeface="Meiryo"/>
                <a:sym typeface="Meiryo"/>
              </a:rPr>
              <a:t>を行えていない</a:t>
            </a:r>
            <a:endParaRPr dirty="0"/>
          </a:p>
        </p:txBody>
      </p:sp>
      <p:sp>
        <p:nvSpPr>
          <p:cNvPr id="247" name="Google Shape;247;p7"/>
          <p:cNvSpPr txBox="1"/>
          <p:nvPr/>
        </p:nvSpPr>
        <p:spPr>
          <a:xfrm>
            <a:off x="6403788" y="4492952"/>
            <a:ext cx="5498706" cy="16532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・同じクレームが</a:t>
            </a:r>
            <a:r>
              <a:rPr lang="ja-JP" sz="1800" b="1" i="0" u="none" strike="noStrike" cap="none" dirty="0">
                <a:solidFill>
                  <a:srgbClr val="000000"/>
                </a:solidFill>
                <a:latin typeface="Meiryo"/>
                <a:ea typeface="Meiryo"/>
                <a:cs typeface="Meiryo"/>
                <a:sym typeface="Meiryo"/>
              </a:rPr>
              <a:t>繰り返し発生</a:t>
            </a:r>
            <a:r>
              <a:rPr lang="ja-JP" sz="1800" i="0" u="none" strike="noStrike" cap="none" dirty="0">
                <a:solidFill>
                  <a:srgbClr val="000000"/>
                </a:solidFill>
                <a:latin typeface="Meiryo"/>
                <a:ea typeface="Meiryo"/>
                <a:cs typeface="Meiryo"/>
                <a:sym typeface="Meiryo"/>
              </a:rPr>
              <a:t>している</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・過去トラを</a:t>
            </a:r>
            <a:r>
              <a:rPr lang="ja-JP" sz="1800" b="1" i="0" u="none" strike="noStrike" cap="none" dirty="0">
                <a:solidFill>
                  <a:srgbClr val="000000"/>
                </a:solidFill>
                <a:latin typeface="Meiryo"/>
                <a:ea typeface="Meiryo"/>
                <a:cs typeface="Meiryo"/>
                <a:sym typeface="Meiryo"/>
              </a:rPr>
              <a:t>製品の改善</a:t>
            </a:r>
            <a:r>
              <a:rPr lang="ja-JP" sz="1800" i="0" u="none" strike="noStrike" cap="none" dirty="0">
                <a:solidFill>
                  <a:srgbClr val="000000"/>
                </a:solidFill>
                <a:latin typeface="Meiryo"/>
                <a:ea typeface="Meiryo"/>
                <a:cs typeface="Meiryo"/>
                <a:sym typeface="Meiryo"/>
              </a:rPr>
              <a:t>に活用できていない</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・他部門に過去トラやクレームを</a:t>
            </a:r>
            <a:r>
              <a:rPr lang="ja-JP" sz="1800" b="1" i="0" u="none" strike="noStrike" cap="none" dirty="0">
                <a:solidFill>
                  <a:srgbClr val="000000"/>
                </a:solidFill>
                <a:latin typeface="Meiryo"/>
                <a:ea typeface="Meiryo"/>
                <a:cs typeface="Meiryo"/>
                <a:sym typeface="Meiryo"/>
              </a:rPr>
              <a:t>共有</a:t>
            </a:r>
            <a:r>
              <a:rPr lang="ja-JP" sz="1800" i="0" u="none" strike="noStrike" cap="none" dirty="0">
                <a:solidFill>
                  <a:srgbClr val="000000"/>
                </a:solidFill>
                <a:latin typeface="Meiryo"/>
                <a:ea typeface="Meiryo"/>
                <a:cs typeface="Meiryo"/>
                <a:sym typeface="Meiryo"/>
              </a:rPr>
              <a:t>できていない</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p:txBody>
      </p:sp>
      <p:sp>
        <p:nvSpPr>
          <p:cNvPr id="248" name="Google Shape;248;p7"/>
          <p:cNvSpPr txBox="1"/>
          <p:nvPr/>
        </p:nvSpPr>
        <p:spPr>
          <a:xfrm>
            <a:off x="7997887" y="1039060"/>
            <a:ext cx="244387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開発部門</a:t>
            </a:r>
            <a:endParaRPr sz="2200" b="1" i="0" u="none" strike="noStrike" cap="none">
              <a:solidFill>
                <a:srgbClr val="000000"/>
              </a:solidFill>
              <a:latin typeface="Meiryo"/>
              <a:ea typeface="Meiryo"/>
              <a:cs typeface="Meiryo"/>
              <a:sym typeface="Meiryo"/>
            </a:endParaRPr>
          </a:p>
        </p:txBody>
      </p:sp>
      <p:sp>
        <p:nvSpPr>
          <p:cNvPr id="249" name="Google Shape;249;p7"/>
          <p:cNvSpPr txBox="1"/>
          <p:nvPr/>
        </p:nvSpPr>
        <p:spPr>
          <a:xfrm>
            <a:off x="532746" y="1747797"/>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・設計ミスによる</a:t>
            </a:r>
            <a:r>
              <a:rPr lang="ja-JP" sz="1800" b="1" i="0" u="none" strike="noStrike" cap="none" dirty="0">
                <a:solidFill>
                  <a:srgbClr val="000000"/>
                </a:solidFill>
                <a:latin typeface="Meiryo"/>
                <a:ea typeface="Meiryo"/>
                <a:cs typeface="Meiryo"/>
                <a:sym typeface="Meiryo"/>
              </a:rPr>
              <a:t>手戻り</a:t>
            </a:r>
            <a:r>
              <a:rPr lang="ja-JP" sz="1800" i="0" u="none" strike="noStrike" cap="none" dirty="0">
                <a:solidFill>
                  <a:srgbClr val="000000"/>
                </a:solidFill>
                <a:latin typeface="Meiryo"/>
                <a:ea typeface="Meiryo"/>
                <a:cs typeface="Meiryo"/>
                <a:sym typeface="Meiryo"/>
              </a:rPr>
              <a:t>が発生している</a:t>
            </a: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・デザインレビューの</a:t>
            </a:r>
            <a:r>
              <a:rPr lang="ja-JP" sz="1800" b="1" i="0" u="none" strike="noStrike" cap="none" dirty="0">
                <a:solidFill>
                  <a:srgbClr val="000000"/>
                </a:solidFill>
                <a:latin typeface="Meiryo"/>
                <a:ea typeface="Meiryo"/>
                <a:cs typeface="Meiryo"/>
                <a:sym typeface="Meiryo"/>
              </a:rPr>
              <a:t>記録</a:t>
            </a:r>
            <a:r>
              <a:rPr lang="ja-JP" sz="1800" i="0" u="none" strike="noStrike" cap="none" dirty="0">
                <a:solidFill>
                  <a:srgbClr val="000000"/>
                </a:solidFill>
                <a:latin typeface="Meiryo"/>
                <a:ea typeface="Meiryo"/>
                <a:cs typeface="Meiryo"/>
                <a:sym typeface="Meiryo"/>
              </a:rPr>
              <a:t>が残っていない</a:t>
            </a:r>
            <a:endParaRPr dirty="0"/>
          </a:p>
          <a:p>
            <a:pPr marL="0" marR="0" lvl="0" indent="0" algn="l" rtl="0">
              <a:lnSpc>
                <a:spcPct val="100000"/>
              </a:lnSpc>
              <a:spcBef>
                <a:spcPts val="0"/>
              </a:spcBef>
              <a:spcAft>
                <a:spcPts val="0"/>
              </a:spcAft>
              <a:buNone/>
            </a:pPr>
            <a:endParaRPr sz="1800" i="0" u="none" strike="noStrike" cap="none" dirty="0">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i="0" u="none" strike="noStrike" cap="none" dirty="0">
                <a:solidFill>
                  <a:srgbClr val="000000"/>
                </a:solidFill>
                <a:latin typeface="Meiryo"/>
                <a:ea typeface="Meiryo"/>
                <a:cs typeface="Meiryo"/>
                <a:sym typeface="Meiryo"/>
              </a:rPr>
              <a:t>・</a:t>
            </a:r>
            <a:r>
              <a:rPr lang="ja-JP" sz="1800" b="1" i="0" u="none" strike="noStrike" cap="none" dirty="0">
                <a:solidFill>
                  <a:srgbClr val="000000"/>
                </a:solidFill>
                <a:latin typeface="Meiryo"/>
                <a:ea typeface="Meiryo"/>
                <a:cs typeface="Meiryo"/>
                <a:sym typeface="Meiryo"/>
              </a:rPr>
              <a:t>品質のばらつき</a:t>
            </a:r>
            <a:r>
              <a:rPr lang="ja-JP" sz="1800" i="0" u="none" strike="noStrike" cap="none" dirty="0">
                <a:solidFill>
                  <a:srgbClr val="000000"/>
                </a:solidFill>
                <a:latin typeface="Meiryo"/>
                <a:ea typeface="Meiryo"/>
                <a:cs typeface="Meiryo"/>
                <a:sym typeface="Meiryo"/>
              </a:rPr>
              <a:t>がある</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8"/>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latin typeface="Meiryo"/>
                <a:ea typeface="Meiryo"/>
                <a:cs typeface="Meiryo"/>
                <a:sym typeface="Meiryo"/>
              </a:rPr>
              <a:t>9</a:t>
            </a:fld>
            <a:endParaRPr>
              <a:latin typeface="Meiryo"/>
              <a:ea typeface="Meiryo"/>
              <a:cs typeface="Meiryo"/>
              <a:sym typeface="Meiryo"/>
            </a:endParaRPr>
          </a:p>
        </p:txBody>
      </p:sp>
      <p:sp>
        <p:nvSpPr>
          <p:cNvPr id="256" name="Google Shape;256;p8"/>
          <p:cNvSpPr txBox="1">
            <a:spLocks noGrp="1"/>
          </p:cNvSpPr>
          <p:nvPr>
            <p:ph type="title" idx="4294967295"/>
          </p:nvPr>
        </p:nvSpPr>
        <p:spPr>
          <a:xfrm>
            <a:off x="164869" y="143147"/>
            <a:ext cx="12192000" cy="5008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3600"/>
              <a:buFont typeface="Meiryo"/>
              <a:buNone/>
            </a:pPr>
            <a:r>
              <a:rPr lang="ja-JP" sz="2400" b="0">
                <a:latin typeface="Meiryo"/>
                <a:ea typeface="Meiryo"/>
                <a:cs typeface="Meiryo"/>
                <a:sym typeface="Meiryo"/>
              </a:rPr>
              <a:t>【設計部門】ナレッジベースによる問題解決</a:t>
            </a:r>
            <a:endParaRPr/>
          </a:p>
        </p:txBody>
      </p:sp>
      <p:sp>
        <p:nvSpPr>
          <p:cNvPr id="257" name="Google Shape;257;p8"/>
          <p:cNvSpPr txBox="1"/>
          <p:nvPr/>
        </p:nvSpPr>
        <p:spPr>
          <a:xfrm>
            <a:off x="164869" y="6177902"/>
            <a:ext cx="11887200" cy="500801"/>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000000"/>
              </a:buClr>
              <a:buSzPts val="2400"/>
              <a:buFont typeface="Arial"/>
              <a:buNone/>
            </a:pPr>
            <a:r>
              <a:rPr lang="ja-JP" sz="2400" b="1" i="0" u="none" strike="noStrike" cap="none">
                <a:solidFill>
                  <a:srgbClr val="FF6600"/>
                </a:solidFill>
                <a:latin typeface="Meiryo"/>
                <a:ea typeface="Meiryo"/>
                <a:cs typeface="Meiryo"/>
                <a:sym typeface="Meiryo"/>
              </a:rPr>
              <a:t>過去のトラブルや設計図を活用することで設計ミスの低減や納期短縮が可能</a:t>
            </a:r>
            <a:endParaRPr sz="2400" b="1" i="0" u="none" strike="noStrike" cap="none">
              <a:solidFill>
                <a:srgbClr val="FF6600"/>
              </a:solidFill>
              <a:latin typeface="Meiryo"/>
              <a:ea typeface="Meiryo"/>
              <a:cs typeface="Meiryo"/>
              <a:sym typeface="Meiryo"/>
            </a:endParaRPr>
          </a:p>
        </p:txBody>
      </p:sp>
      <p:sp>
        <p:nvSpPr>
          <p:cNvPr id="258" name="Google Shape;258;p8"/>
          <p:cNvSpPr/>
          <p:nvPr/>
        </p:nvSpPr>
        <p:spPr>
          <a:xfrm>
            <a:off x="6503241" y="1295412"/>
            <a:ext cx="5019194" cy="4704250"/>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59" name="Google Shape;259;p8"/>
          <p:cNvSpPr txBox="1"/>
          <p:nvPr/>
        </p:nvSpPr>
        <p:spPr>
          <a:xfrm>
            <a:off x="6503240" y="1570572"/>
            <a:ext cx="5264973" cy="223032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・設計時に、過去トラや設計図を</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検索して参照できるようにしたり、</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AIにトラブルの原因を列挙させることで、</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設計の考慮漏れが発生しづらくなる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・デザインレビューの指摘や対応内容を</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ナレッジベース上に残すことで、設計に</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反映したかのチェックを行えるようになり、</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他の担当者が参照した時に繰り返し</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同じ指摘がされないようにできる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・過去の完成した設計図を参照できるように</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行い、流用設計をさせることで、一定の</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品質の設計図を作成でき、設計期間の短縮も</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行える</a:t>
            </a:r>
            <a:endParaRPr/>
          </a:p>
        </p:txBody>
      </p:sp>
      <p:sp>
        <p:nvSpPr>
          <p:cNvPr id="260" name="Google Shape;260;p8"/>
          <p:cNvSpPr txBox="1"/>
          <p:nvPr/>
        </p:nvSpPr>
        <p:spPr>
          <a:xfrm>
            <a:off x="7299832" y="1118603"/>
            <a:ext cx="3557707" cy="341441"/>
          </a:xfrm>
          <a:prstGeom prst="rect">
            <a:avLst/>
          </a:prstGeom>
          <a:solidFill>
            <a:srgbClr val="FFFF00"/>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期待される効果</a:t>
            </a:r>
            <a:endParaRPr sz="2200" b="1" i="0" u="none" strike="noStrike" cap="none">
              <a:solidFill>
                <a:srgbClr val="000000"/>
              </a:solidFill>
              <a:latin typeface="Meiryo"/>
              <a:ea typeface="Meiryo"/>
              <a:cs typeface="Meiryo"/>
              <a:sym typeface="Meiryo"/>
            </a:endParaRPr>
          </a:p>
        </p:txBody>
      </p:sp>
      <p:sp>
        <p:nvSpPr>
          <p:cNvPr id="261" name="Google Shape;261;p8"/>
          <p:cNvSpPr/>
          <p:nvPr/>
        </p:nvSpPr>
        <p:spPr>
          <a:xfrm>
            <a:off x="310870" y="1296086"/>
            <a:ext cx="5253483" cy="225189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62" name="Google Shape;262;p8"/>
          <p:cNvSpPr txBox="1"/>
          <p:nvPr/>
        </p:nvSpPr>
        <p:spPr>
          <a:xfrm>
            <a:off x="1440927" y="1120327"/>
            <a:ext cx="2971093"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問題</a:t>
            </a:r>
            <a:endParaRPr sz="2200" b="1" i="0" u="none" strike="noStrike" cap="none">
              <a:solidFill>
                <a:srgbClr val="000000"/>
              </a:solidFill>
              <a:latin typeface="Meiryo"/>
              <a:ea typeface="Meiryo"/>
              <a:cs typeface="Meiryo"/>
              <a:sym typeface="Meiryo"/>
            </a:endParaRPr>
          </a:p>
        </p:txBody>
      </p:sp>
      <p:sp>
        <p:nvSpPr>
          <p:cNvPr id="263" name="Google Shape;263;p8"/>
          <p:cNvSpPr txBox="1"/>
          <p:nvPr/>
        </p:nvSpPr>
        <p:spPr>
          <a:xfrm>
            <a:off x="310870" y="1812979"/>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・設計ミスによる手戻りが発生している</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・デザインレビューの記録が残っていない</a:t>
            </a:r>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・品質のばらつきがある</a:t>
            </a:r>
            <a:endParaRPr/>
          </a:p>
        </p:txBody>
      </p:sp>
      <p:sp>
        <p:nvSpPr>
          <p:cNvPr id="264" name="Google Shape;264;p8"/>
          <p:cNvSpPr/>
          <p:nvPr/>
        </p:nvSpPr>
        <p:spPr>
          <a:xfrm>
            <a:off x="310870" y="3824873"/>
            <a:ext cx="5253483" cy="2251892"/>
          </a:xfrm>
          <a:prstGeom prst="roundRect">
            <a:avLst>
              <a:gd name="adj" fmla="val 16667"/>
            </a:avLst>
          </a:prstGeom>
          <a:noFill/>
          <a:ln w="25400" cap="flat" cmpd="sng">
            <a:solidFill>
              <a:srgbClr val="1F2B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Meiryo"/>
              <a:ea typeface="Meiryo"/>
              <a:cs typeface="Meiryo"/>
              <a:sym typeface="Meiryo"/>
            </a:endParaRPr>
          </a:p>
        </p:txBody>
      </p:sp>
      <p:sp>
        <p:nvSpPr>
          <p:cNvPr id="265" name="Google Shape;265;p8"/>
          <p:cNvSpPr txBox="1"/>
          <p:nvPr/>
        </p:nvSpPr>
        <p:spPr>
          <a:xfrm>
            <a:off x="991240" y="3649114"/>
            <a:ext cx="3926541" cy="517200"/>
          </a:xfrm>
          <a:prstGeom prst="rect">
            <a:avLst/>
          </a:prstGeom>
          <a:solidFill>
            <a:srgbClr val="D5F4F4"/>
          </a:solidFill>
          <a:ln w="9525" cap="flat" cmpd="sng">
            <a:solidFill>
              <a:srgbClr val="83E0E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ja-JP" sz="2200" b="1" i="0" u="none" strike="noStrike" cap="none">
                <a:solidFill>
                  <a:srgbClr val="000000"/>
                </a:solidFill>
                <a:latin typeface="Meiryo"/>
                <a:ea typeface="Meiryo"/>
                <a:cs typeface="Meiryo"/>
                <a:sym typeface="Meiryo"/>
              </a:rPr>
              <a:t>ナレッジ活用ポイント</a:t>
            </a:r>
            <a:endParaRPr sz="2200" b="1" i="0" u="none" strike="noStrike" cap="none">
              <a:solidFill>
                <a:srgbClr val="000000"/>
              </a:solidFill>
              <a:latin typeface="Meiryo"/>
              <a:ea typeface="Meiryo"/>
              <a:cs typeface="Meiryo"/>
              <a:sym typeface="Meiryo"/>
            </a:endParaRPr>
          </a:p>
        </p:txBody>
      </p:sp>
      <p:sp>
        <p:nvSpPr>
          <p:cNvPr id="266" name="Google Shape;266;p8"/>
          <p:cNvSpPr txBox="1"/>
          <p:nvPr/>
        </p:nvSpPr>
        <p:spPr>
          <a:xfrm>
            <a:off x="310870" y="4289512"/>
            <a:ext cx="5264973" cy="149704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・過去トラや図面、デザインレビューの指摘や</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　対応内容を分類して登録</a:t>
            </a: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・上記の情報をAIに参照させる</a:t>
            </a:r>
            <a:endParaRPr/>
          </a:p>
          <a:p>
            <a:pPr marL="0" marR="0" lvl="0" indent="0" algn="l" rtl="0">
              <a:lnSpc>
                <a:spcPct val="100000"/>
              </a:lnSpc>
              <a:spcBef>
                <a:spcPts val="0"/>
              </a:spcBef>
              <a:spcAft>
                <a:spcPts val="0"/>
              </a:spcAft>
              <a:buNone/>
            </a:pPr>
            <a:endParaRPr sz="18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None/>
            </a:pPr>
            <a:r>
              <a:rPr lang="ja-JP" sz="1800" b="1" i="0" u="none" strike="noStrike" cap="none">
                <a:solidFill>
                  <a:srgbClr val="000000"/>
                </a:solidFill>
                <a:latin typeface="Meiryo"/>
                <a:ea typeface="Meiryo"/>
                <a:cs typeface="Meiryo"/>
                <a:sym typeface="Meiryo"/>
              </a:rPr>
              <a:t>・設計時に上記の情報を参照できるようにする</a:t>
            </a:r>
            <a:endParaRPr/>
          </a:p>
        </p:txBody>
      </p:sp>
    </p:spTree>
  </p:cSld>
  <p:clrMapOvr>
    <a:masterClrMapping/>
  </p:clrMapOvr>
</p:sld>
</file>

<file path=ppt/theme/theme1.xml><?xml version="1.0" encoding="utf-8"?>
<a:theme xmlns:a="http://schemas.openxmlformats.org/drawingml/2006/main" name="1_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暖かみのある青">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2407</TotalTime>
  <Words>2781</Words>
  <Application>Microsoft Office PowerPoint</Application>
  <PresentationFormat>ワイド画面</PresentationFormat>
  <Paragraphs>790</Paragraphs>
  <Slides>12</Slides>
  <Notes>12</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12</vt:i4>
      </vt:variant>
    </vt:vector>
  </HeadingPairs>
  <TitlesOfParts>
    <vt:vector size="22" baseType="lpstr">
      <vt:lpstr>Google Sans</vt:lpstr>
      <vt:lpstr>メイリオ</vt:lpstr>
      <vt:lpstr>メイリオ</vt:lpstr>
      <vt:lpstr>游ゴシック</vt:lpstr>
      <vt:lpstr>游ゴシック Light</vt:lpstr>
      <vt:lpstr>Arial</vt:lpstr>
      <vt:lpstr>Wingdings</vt:lpstr>
      <vt:lpstr>1_Office テーマ</vt:lpstr>
      <vt:lpstr>2_Office テーマ</vt:lpstr>
      <vt:lpstr>Office テーマ</vt:lpstr>
      <vt:lpstr>PowerPoint プレゼンテーション</vt:lpstr>
      <vt:lpstr>PowerPoint プレゼンテーション</vt:lpstr>
      <vt:lpstr>(CRM分野)顧客満足度を中々上げることが出来ない</vt:lpstr>
      <vt:lpstr>(CRM分野)作業負担が日々増えており軽減が出来ない</vt:lpstr>
      <vt:lpstr>(CRM分野)新人のオンボーディングに時間がかかる</vt:lpstr>
      <vt:lpstr>PowerPoint プレゼンテーション</vt:lpstr>
      <vt:lpstr>課題解決を行うための3つのポイント</vt:lpstr>
      <vt:lpstr>PowerPoint プレゼンテーション</vt:lpstr>
      <vt:lpstr>【設計部門】ナレッジベースによる問題解決</vt:lpstr>
      <vt:lpstr>【開発部門】ナレッジベースによる問題解決</vt:lpstr>
      <vt:lpstr>【生産・製造部門】ナレッジベースによる問題解決</vt:lpstr>
      <vt:lpstr>【品質保証部門】ナレッジベースによる問題解決</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ナレッジ×AIで業務革新 〜SolutionDeskで実現するナレッジマネジメントとAIの融合〜</dc:title>
  <dc:creator>木田</dc:creator>
  <cp:lastModifiedBy>藤原 俊行</cp:lastModifiedBy>
  <cp:revision>161</cp:revision>
  <dcterms:modified xsi:type="dcterms:W3CDTF">2024-12-12T07:38:43Z</dcterms:modified>
</cp:coreProperties>
</file>