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5" r:id="rId1"/>
    <p:sldMasterId id="2147483666" r:id="rId2"/>
    <p:sldMasterId id="2147483672" r:id="rId3"/>
  </p:sldMasterIdLst>
  <p:notesMasterIdLst>
    <p:notesMasterId r:id="rId30"/>
  </p:notesMasterIdLst>
  <p:sldIdLst>
    <p:sldId id="1353" r:id="rId4"/>
    <p:sldId id="1344" r:id="rId5"/>
    <p:sldId id="280" r:id="rId6"/>
    <p:sldId id="1088" r:id="rId7"/>
    <p:sldId id="1104" r:id="rId8"/>
    <p:sldId id="1091" r:id="rId9"/>
    <p:sldId id="1100" r:id="rId10"/>
    <p:sldId id="1103" r:id="rId11"/>
    <p:sldId id="1105" r:id="rId12"/>
    <p:sldId id="1099" r:id="rId13"/>
    <p:sldId id="275" r:id="rId14"/>
    <p:sldId id="268" r:id="rId15"/>
    <p:sldId id="1347" r:id="rId16"/>
    <p:sldId id="1092" r:id="rId17"/>
    <p:sldId id="1102" r:id="rId18"/>
    <p:sldId id="1101" r:id="rId19"/>
    <p:sldId id="1348" r:id="rId20"/>
    <p:sldId id="1349" r:id="rId21"/>
    <p:sldId id="1350" r:id="rId22"/>
    <p:sldId id="1351" r:id="rId23"/>
    <p:sldId id="1089" r:id="rId24"/>
    <p:sldId id="1093" r:id="rId25"/>
    <p:sldId id="1094" r:id="rId26"/>
    <p:sldId id="1098" r:id="rId27"/>
    <p:sldId id="1090" r:id="rId28"/>
    <p:sldId id="1096" r:id="rId29"/>
  </p:sldIdLst>
  <p:sldSz cx="12192000" cy="6858000"/>
  <p:notesSz cx="6802438" cy="993457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EAF8DC7-692D-134E-7DA3-5E179928A9AF}" name="原田 美沙" initials="美原" userId="S::harada@accelatech.onmicrosoft.com::8a574ba6-1684-4aa0-a6e4-19546e4a6f1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進藤達也" initials="" lastIdx="8" clrIdx="0"/>
  <p:cmAuthor id="7" name="萩原純一" initials="" lastIdx="7" clrIdx="7"/>
  <p:cmAuthor id="1" name="田中敦子" initials="" lastIdx="4" clrIdx="1"/>
  <p:cmAuthor id="2" name="田中直樹" initials="" lastIdx="15" clrIdx="2"/>
  <p:cmAuthor id="3" name="太宰かおる" initials="" lastIdx="3" clrIdx="3"/>
  <p:cmAuthor id="4" name="庄子るみ子" initials="" lastIdx="6" clrIdx="4"/>
  <p:cmAuthor id="5" name="緑川真紀子" initials="" lastIdx="3" clrIdx="5"/>
  <p:cmAuthor id="6" name="舛屋麻美" initials=""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65FF"/>
    <a:srgbClr val="E0EBF6"/>
    <a:srgbClr val="3B75B2"/>
    <a:srgbClr val="FF9900"/>
    <a:srgbClr val="E9F0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116" autoAdjust="0"/>
    <p:restoredTop sz="59134" autoAdjust="0"/>
  </p:normalViewPr>
  <p:slideViewPr>
    <p:cSldViewPr snapToGrid="0">
      <p:cViewPr varScale="1">
        <p:scale>
          <a:sx n="65" d="100"/>
          <a:sy n="65" d="100"/>
        </p:scale>
        <p:origin x="1656" y="72"/>
      </p:cViewPr>
      <p:guideLst/>
    </p:cSldViewPr>
  </p:slideViewPr>
  <p:notesTextViewPr>
    <p:cViewPr>
      <p:scale>
        <a:sx n="1" d="1"/>
        <a:sy n="1" d="1"/>
      </p:scale>
      <p:origin x="0" y="0"/>
    </p:cViewPr>
  </p:notesTextViewPr>
  <p:notesViewPr>
    <p:cSldViewPr snapToGrid="0">
      <p:cViewPr varScale="1">
        <p:scale>
          <a:sx n="67" d="100"/>
          <a:sy n="67" d="100"/>
        </p:scale>
        <p:origin x="2840" y="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microsoft.com/office/2018/10/relationships/authors" Target="author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7723" cy="49845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53141" y="0"/>
            <a:ext cx="2947723" cy="498454"/>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9436123"/>
            <a:ext cx="2947723" cy="498453"/>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ja-JP"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altLang="ja-JP" sz="1200" b="0" i="0" u="none" strike="noStrike" cap="none" smtClean="0">
                <a:solidFill>
                  <a:schemeClr val="dk1"/>
                </a:solidFill>
                <a:latin typeface="Arial"/>
                <a:ea typeface="Arial"/>
                <a:cs typeface="Arial"/>
                <a:sym typeface="Arial"/>
              </a:rPr>
              <a:t>1</a:t>
            </a:fld>
            <a:endParaRPr lang="ja-JP" alt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6511956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t>こちらは</a:t>
            </a:r>
            <a:r>
              <a:rPr kumimoji="1" lang="en-US" altLang="ja-JP" dirty="0"/>
              <a:t>N</a:t>
            </a:r>
            <a:r>
              <a:rPr kumimoji="1" lang="ja-JP" altLang="en-US" dirty="0"/>
              <a:t>様の事例です。　</a:t>
            </a:r>
            <a:endParaRPr kumimoji="1" lang="en-US" altLang="ja-JP" dirty="0"/>
          </a:p>
          <a:p>
            <a:r>
              <a:rPr kumimoji="1" lang="ja-JP" altLang="en-US" dirty="0"/>
              <a:t>こちらのお客様は、医療機器メーカーで、お客様からのお問合せ対応業務において、ナレッジベースを導入いただきました。</a:t>
            </a:r>
          </a:p>
          <a:p>
            <a:endParaRPr kumimoji="1" lang="ja-JP" altLang="en-US" dirty="0"/>
          </a:p>
          <a:p>
            <a:r>
              <a:rPr kumimoji="1" lang="ja-JP" altLang="en-US" dirty="0"/>
              <a:t>業務の流れは図の通りです。</a:t>
            </a:r>
          </a:p>
          <a:p>
            <a:r>
              <a:rPr kumimoji="1" lang="ja-JP" altLang="en-US" dirty="0"/>
              <a:t>お客様からの製品に関するお問合せを、コールセンターとヘルプデスクが回答します。</a:t>
            </a:r>
          </a:p>
          <a:p>
            <a:r>
              <a:rPr kumimoji="1" lang="ja-JP" altLang="en-US" dirty="0"/>
              <a:t>回答する際には質問に関する</a:t>
            </a:r>
            <a:r>
              <a:rPr kumimoji="1" lang="en-US" altLang="ja-JP" dirty="0"/>
              <a:t>FAQ</a:t>
            </a:r>
            <a:r>
              <a:rPr kumimoji="1" lang="ja-JP" altLang="en-US" dirty="0"/>
              <a:t>やマニュアルをデータベースから検索します。</a:t>
            </a:r>
            <a:endParaRPr kumimoji="1" lang="en-US" altLang="ja-JP" dirty="0"/>
          </a:p>
          <a:p>
            <a:r>
              <a:rPr kumimoji="1" lang="ja-JP" altLang="en-US" dirty="0"/>
              <a:t>また、管理者が業務で使用する資料の更新を行っています。</a:t>
            </a:r>
          </a:p>
          <a:p>
            <a:endParaRPr kumimoji="1" lang="ja-JP" altLang="en-US" dirty="0"/>
          </a:p>
          <a:p>
            <a:r>
              <a:rPr kumimoji="1" lang="ja-JP" altLang="en-US" dirty="0"/>
              <a:t>★ここでの業務上の課題は次の</a:t>
            </a:r>
            <a:r>
              <a:rPr kumimoji="1" lang="en-US" altLang="ja-JP" dirty="0"/>
              <a:t>3</a:t>
            </a:r>
            <a:r>
              <a:rPr kumimoji="1" lang="ja-JP" altLang="en-US" dirty="0"/>
              <a:t>つがありました。</a:t>
            </a:r>
          </a:p>
          <a:p>
            <a:endParaRPr kumimoji="1" lang="ja-JP" altLang="en-US" dirty="0"/>
          </a:p>
          <a:p>
            <a:r>
              <a:rPr kumimoji="1" lang="en-US" altLang="ja-JP" dirty="0"/>
              <a:t>1</a:t>
            </a:r>
            <a:r>
              <a:rPr kumimoji="1" lang="ja-JP" altLang="en-US" dirty="0"/>
              <a:t>つめは、溜まった情報を探すことができず応対時間が縮まらない点。</a:t>
            </a:r>
          </a:p>
          <a:p>
            <a:r>
              <a:rPr kumimoji="1" lang="en-US" altLang="ja-JP" dirty="0"/>
              <a:t>2</a:t>
            </a:r>
            <a:r>
              <a:rPr kumimoji="1" lang="ja-JP" altLang="en-US" dirty="0"/>
              <a:t>つめは、</a:t>
            </a:r>
            <a:r>
              <a:rPr kumimoji="1" lang="en-US" altLang="ja-JP" dirty="0"/>
              <a:t>FAQ</a:t>
            </a:r>
            <a:r>
              <a:rPr kumimoji="1" lang="ja-JP" altLang="en-US" dirty="0"/>
              <a:t>の管理・活用ができず、個人の知識に頼っている点。</a:t>
            </a:r>
          </a:p>
          <a:p>
            <a:pPr lvl="0" fontAlgn="auto">
              <a:spcBef>
                <a:spcPts val="0"/>
              </a:spcBef>
              <a:spcAft>
                <a:spcPts val="0"/>
              </a:spcAft>
              <a:defRPr/>
            </a:pPr>
            <a:r>
              <a:rPr kumimoji="1" lang="en-US" altLang="ja-JP" dirty="0"/>
              <a:t>3</a:t>
            </a:r>
            <a:r>
              <a:rPr kumimoji="1" lang="ja-JP" altLang="en-US" dirty="0"/>
              <a:t>つめに、応対履歴に蓄積した情報を有効活用できていない点です。</a:t>
            </a:r>
          </a:p>
          <a:p>
            <a:endParaRPr kumimoji="1" lang="en-US" altLang="ja-JP" dirty="0"/>
          </a:p>
          <a:p>
            <a:r>
              <a:rPr kumimoji="1" lang="ja-JP" altLang="en-US" dirty="0"/>
              <a:t>データベースにナレッジが蓄積していたものの、欲しい情報が探しだすことが難しく、業務で活用し辛いことが課題となっていました。</a:t>
            </a:r>
            <a:endParaRPr kumimoji="1" lang="en-US" altLang="ja-JP" dirty="0"/>
          </a:p>
          <a:p>
            <a:endParaRPr kumimoji="1" lang="ja-JP" altLang="en-US" dirty="0"/>
          </a:p>
          <a:p>
            <a:r>
              <a:rPr kumimoji="1" lang="ja-JP" altLang="en-US" dirty="0"/>
              <a:t>★このような状況に対し、</a:t>
            </a:r>
            <a:r>
              <a:rPr kumimoji="1" lang="en-US" altLang="ja-JP" dirty="0"/>
              <a:t>FAQ</a:t>
            </a:r>
            <a:r>
              <a:rPr kumimoji="1" lang="ja-JP" altLang="en-US" dirty="0"/>
              <a:t>や製品マニュアルをナレッジベースで一元管理し、それらを参照しながら回答ができるようにしました。</a:t>
            </a:r>
          </a:p>
          <a:p>
            <a:endParaRPr kumimoji="1" lang="ja-JP" altLang="en-US"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★ここでのポイントは次の</a:t>
            </a: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つが挙げられます。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endParaRPr kumimoji="1" lang="ja-JP" altLang="en-US" dirty="0"/>
          </a:p>
          <a:p>
            <a:r>
              <a:rPr kumimoji="1" lang="ja-JP" altLang="en-US" dirty="0"/>
              <a:t>まず、キーワードやタグを充実化させることにより、検索性が向上し応対時間の短縮ができたことです。</a:t>
            </a:r>
          </a:p>
          <a:p>
            <a:r>
              <a:rPr kumimoji="1" lang="ja-JP" altLang="en-US" dirty="0"/>
              <a:t>あらかじめ、</a:t>
            </a:r>
            <a:r>
              <a:rPr kumimoji="1" lang="en-US" altLang="ja-JP" dirty="0"/>
              <a:t>FAQ</a:t>
            </a:r>
            <a:r>
              <a:rPr kumimoji="1" lang="ja-JP" altLang="en-US" dirty="0"/>
              <a:t>や製品マニュアルを製品名や問合せ種別で分類しておくことで、お客様の問合せ内容に沿って、すぐに検索できるようにしました。</a:t>
            </a:r>
            <a:endParaRPr kumimoji="1" lang="en-US" altLang="ja-JP" dirty="0"/>
          </a:p>
          <a:p>
            <a:r>
              <a:rPr kumimoji="1" lang="ja-JP" altLang="en-US" dirty="0"/>
              <a:t>そうすることで、オペレータの知識が無い製品について問合せが来ても、すぐに検索して参照しながら回答できるようになりました。</a:t>
            </a:r>
            <a:endParaRPr kumimoji="1" lang="en-US" altLang="ja-JP" dirty="0"/>
          </a:p>
          <a:p>
            <a:endParaRPr kumimoji="1" lang="ja-JP" altLang="en-US" dirty="0"/>
          </a:p>
          <a:p>
            <a:r>
              <a:rPr kumimoji="1" lang="ja-JP" altLang="en-US" dirty="0"/>
              <a:t>次に、ベテランの担当者がナレッジを投稿し、共有することで属人性排除に繋がったことです。</a:t>
            </a:r>
            <a:endParaRPr kumimoji="1" lang="en-US" altLang="ja-JP" dirty="0"/>
          </a:p>
          <a:p>
            <a:r>
              <a:rPr kumimoji="1" lang="ja-JP" altLang="en-US" dirty="0"/>
              <a:t>業務に慣れたベテランのスキルをナレッジとして共有し、誰でも参照できるようすることで、新人のスキルアップや一次回答率が向上が可能になりました。</a:t>
            </a:r>
            <a:endParaRPr kumimoji="1" lang="en-US" altLang="ja-JP" dirty="0"/>
          </a:p>
          <a:p>
            <a:endParaRPr kumimoji="1" lang="en-US" altLang="ja-JP" dirty="0"/>
          </a:p>
          <a:p>
            <a:r>
              <a:rPr kumimoji="1" lang="ja-JP" altLang="en-US" dirty="0"/>
              <a:t>最後に、</a:t>
            </a:r>
            <a:r>
              <a:rPr kumimoji="1" lang="en-US" altLang="ja-JP" dirty="0"/>
              <a:t>CRM</a:t>
            </a:r>
            <a:r>
              <a:rPr kumimoji="1" lang="ja-JP" altLang="en-US" dirty="0"/>
              <a:t>システムのリンクを関連するナレッジに記入し投稿することで紐づけができるようになり、類似の問合せに回答しやすくなった点です。</a:t>
            </a:r>
            <a:endParaRPr kumimoji="1" lang="en-US" altLang="ja-JP" dirty="0"/>
          </a:p>
          <a:p>
            <a:r>
              <a:rPr kumimoji="1" lang="ja-JP" altLang="en-US" dirty="0"/>
              <a:t>ナレッジから過去の応対履歴にアクセスができるようになることで、過去事例を参考にしながら回答ができるようになりました。</a:t>
            </a:r>
          </a:p>
          <a:p>
            <a:endParaRPr kumimoji="1" lang="ja-JP" altLang="en-US" dirty="0"/>
          </a:p>
          <a:p>
            <a:r>
              <a:rPr kumimoji="1" lang="ja-JP" altLang="en-US" dirty="0"/>
              <a:t>以上が、こちらのお客様の導入事例です。</a:t>
            </a:r>
          </a:p>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9CE59A-34EF-4ACF-B288-5D5071CEEA04}"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4992691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r>
              <a:rPr lang="ja-JP" altLang="en-US" b="0" i="0" dirty="0">
                <a:solidFill>
                  <a:srgbClr val="070707"/>
                </a:solidFill>
                <a:effectLst/>
                <a:latin typeface="Zen Kaku Gothic New"/>
              </a:rPr>
              <a:t>こちらはテープ剤メーカー様の事例についての説明です。</a:t>
            </a:r>
          </a:p>
          <a:p>
            <a:pPr algn="l"/>
            <a:r>
              <a:rPr lang="ja-JP" altLang="en-US" b="0" i="0" dirty="0">
                <a:solidFill>
                  <a:srgbClr val="070707"/>
                </a:solidFill>
                <a:effectLst/>
                <a:latin typeface="Zen Kaku Gothic New"/>
              </a:rPr>
              <a:t>このお客様相談室では、製品に関するお問い合わせ対応を行っており、その業務に関して課題がありました。まずはその課題について触れてみたいと思います。</a:t>
            </a:r>
          </a:p>
          <a:p>
            <a:r>
              <a:rPr lang="ja-JP" altLang="en-US" b="0" i="0" dirty="0">
                <a:solidFill>
                  <a:srgbClr val="070707"/>
                </a:solidFill>
                <a:effectLst/>
                <a:latin typeface="Zen Kaku Gothic New"/>
              </a:rPr>
              <a:t>まず、</a:t>
            </a:r>
            <a:r>
              <a:rPr kumimoji="1" lang="ja-JP" altLang="en-US" dirty="0"/>
              <a:t>ここでの業務上の課題は次の</a:t>
            </a:r>
            <a:r>
              <a:rPr kumimoji="1" lang="en-US" altLang="ja-JP" dirty="0"/>
              <a:t>3</a:t>
            </a:r>
            <a:r>
              <a:rPr kumimoji="1" lang="ja-JP" altLang="en-US" dirty="0"/>
              <a:t>つがありました。</a:t>
            </a:r>
          </a:p>
          <a:p>
            <a:pPr algn="l"/>
            <a:r>
              <a:rPr lang="en-US" altLang="ja-JP" b="0" i="0" dirty="0">
                <a:solidFill>
                  <a:srgbClr val="070707"/>
                </a:solidFill>
                <a:effectLst/>
                <a:latin typeface="Zen Kaku Gothic New"/>
              </a:rPr>
              <a:t>1</a:t>
            </a:r>
            <a:r>
              <a:rPr lang="ja-JP" altLang="en-US" b="0" i="0" dirty="0">
                <a:solidFill>
                  <a:srgbClr val="070707"/>
                </a:solidFill>
                <a:effectLst/>
                <a:latin typeface="Zen Kaku Gothic New"/>
              </a:rPr>
              <a:t>つ目は、個人のノウハウを</a:t>
            </a:r>
            <a:r>
              <a:rPr lang="en-US" altLang="ja-JP" b="0" i="0" dirty="0">
                <a:solidFill>
                  <a:srgbClr val="070707"/>
                </a:solidFill>
                <a:effectLst/>
                <a:latin typeface="Zen Kaku Gothic New"/>
              </a:rPr>
              <a:t>Excel</a:t>
            </a:r>
            <a:r>
              <a:rPr lang="ja-JP" altLang="en-US" b="0" i="0" dirty="0">
                <a:solidFill>
                  <a:srgbClr val="070707"/>
                </a:solidFill>
                <a:effectLst/>
                <a:latin typeface="Zen Kaku Gothic New"/>
              </a:rPr>
              <a:t>で管理しているものの、大量の情報の中から必要な回答を見つけることが困難であるため、時間がかかっていました。 </a:t>
            </a:r>
            <a:r>
              <a:rPr lang="en-US" altLang="ja-JP" b="0" i="0" dirty="0">
                <a:solidFill>
                  <a:srgbClr val="070707"/>
                </a:solidFill>
                <a:effectLst/>
                <a:latin typeface="Zen Kaku Gothic New"/>
              </a:rPr>
              <a:t>2</a:t>
            </a:r>
            <a:r>
              <a:rPr lang="ja-JP" altLang="en-US" b="0" i="0" dirty="0">
                <a:solidFill>
                  <a:srgbClr val="070707"/>
                </a:solidFill>
                <a:effectLst/>
                <a:latin typeface="Zen Kaku Gothic New"/>
              </a:rPr>
              <a:t>つ目は、製品のカタログや実物を確認しないと対応できないケースが多く、特に在宅</a:t>
            </a:r>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勤務時には出社しているメンバーに確認を依頼する必要がある点です。 </a:t>
            </a:r>
            <a:r>
              <a:rPr lang="en-US" altLang="ja-JP" b="0" i="0" dirty="0">
                <a:solidFill>
                  <a:srgbClr val="070707"/>
                </a:solidFill>
                <a:effectLst/>
                <a:latin typeface="Zen Kaku Gothic New"/>
              </a:rPr>
              <a:t>3</a:t>
            </a:r>
            <a:r>
              <a:rPr lang="ja-JP" altLang="en-US" b="0" i="0" dirty="0">
                <a:solidFill>
                  <a:srgbClr val="070707"/>
                </a:solidFill>
                <a:effectLst/>
                <a:latin typeface="Zen Kaku Gothic New"/>
              </a:rPr>
              <a:t>つ目は、オンラインでの情報公開がうまく活用できておらず、お客様に適切な製品情報を直接届けることが難しかった点です。</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こうした状況に対し、</a:t>
            </a:r>
            <a:r>
              <a:rPr lang="en-US" altLang="ja-JP" b="0" i="0" dirty="0" err="1">
                <a:solidFill>
                  <a:srgbClr val="070707"/>
                </a:solidFill>
                <a:effectLst/>
                <a:latin typeface="Zen Kaku Gothic New"/>
              </a:rPr>
              <a:t>SolutionDesk</a:t>
            </a:r>
            <a:r>
              <a:rPr lang="ja-JP" altLang="en-US" b="0" i="0" dirty="0">
                <a:solidFill>
                  <a:srgbClr val="070707"/>
                </a:solidFill>
                <a:effectLst/>
                <a:latin typeface="Zen Kaku Gothic New"/>
              </a:rPr>
              <a:t>を活用し解決をしました。</a:t>
            </a:r>
            <a:endParaRPr lang="en-US" altLang="ja-JP" b="0" i="0" dirty="0">
              <a:solidFill>
                <a:srgbClr val="070707"/>
              </a:solidFill>
              <a:effectLst/>
              <a:latin typeface="Zen Kaku Gothic New"/>
            </a:endParaRPr>
          </a:p>
          <a:p>
            <a:pPr algn="l"/>
            <a:endParaRPr lang="ja-JP" altLang="en-US" b="0" i="0" dirty="0">
              <a:solidFill>
                <a:srgbClr val="070707"/>
              </a:solidFill>
              <a:effectLst/>
              <a:latin typeface="Zen Kaku Gothic New"/>
            </a:endParaRPr>
          </a:p>
          <a:p>
            <a:pPr algn="l"/>
            <a:r>
              <a:rPr lang="en-US" altLang="ja-JP" b="0" i="0" dirty="0" err="1">
                <a:solidFill>
                  <a:srgbClr val="070707"/>
                </a:solidFill>
                <a:effectLst/>
                <a:latin typeface="Zen Kaku Gothic New"/>
              </a:rPr>
              <a:t>SolutionDesk</a:t>
            </a:r>
            <a:r>
              <a:rPr lang="ja-JP" altLang="en-US" b="0" i="0" dirty="0">
                <a:solidFill>
                  <a:srgbClr val="070707"/>
                </a:solidFill>
                <a:effectLst/>
                <a:latin typeface="Zen Kaku Gothic New"/>
              </a:rPr>
              <a:t>の導入による解決のポイントは以下の通りです。</a:t>
            </a:r>
            <a:endParaRPr lang="en-US" altLang="ja-JP" b="0" i="0" dirty="0">
              <a:solidFill>
                <a:srgbClr val="070707"/>
              </a:solidFill>
              <a:effectLst/>
              <a:latin typeface="Zen Kaku Gothic New"/>
            </a:endParaRPr>
          </a:p>
          <a:p>
            <a:pPr algn="l"/>
            <a:endParaRPr lang="ja-JP" altLang="en-US" b="0" i="0" dirty="0">
              <a:solidFill>
                <a:srgbClr val="070707"/>
              </a:solidFill>
              <a:effectLst/>
              <a:latin typeface="Zen Kaku Gothic New"/>
            </a:endParaRPr>
          </a:p>
          <a:p>
            <a:pPr algn="l">
              <a:buFont typeface="+mj-lt"/>
              <a:buAutoNum type="arabicPeriod"/>
            </a:pPr>
            <a:r>
              <a:rPr lang="ja-JP" altLang="en-US" b="0" i="0" dirty="0">
                <a:solidFill>
                  <a:srgbClr val="070707"/>
                </a:solidFill>
                <a:effectLst/>
                <a:latin typeface="Zen Kaku Gothic New"/>
              </a:rPr>
              <a:t>ナレッジベースの導入により、製品カタログや対応履歴、ノウハウ集など、必要な情報を集約し、特定の製品名などで簡単に必要な情報にアクセスできるようになりました。</a:t>
            </a:r>
          </a:p>
          <a:p>
            <a:pPr algn="l">
              <a:buFont typeface="+mj-lt"/>
              <a:buAutoNum type="arabicPeriod"/>
            </a:pPr>
            <a:r>
              <a:rPr lang="ja-JP" altLang="en-US" b="0" i="0" dirty="0">
                <a:solidFill>
                  <a:srgbClr val="070707"/>
                </a:solidFill>
                <a:effectLst/>
                <a:latin typeface="Zen Kaku Gothic New"/>
              </a:rPr>
              <a:t>在宅勤務でも、ナレッジベースを通じて</a:t>
            </a:r>
            <a:r>
              <a:rPr lang="en-US" altLang="ja-JP" b="0" i="0" dirty="0">
                <a:solidFill>
                  <a:srgbClr val="070707"/>
                </a:solidFill>
                <a:effectLst/>
                <a:latin typeface="Zen Kaku Gothic New"/>
              </a:rPr>
              <a:t>360</a:t>
            </a:r>
            <a:r>
              <a:rPr lang="ja-JP" altLang="en-US" b="0" i="0" dirty="0">
                <a:solidFill>
                  <a:srgbClr val="070707"/>
                </a:solidFill>
                <a:effectLst/>
                <a:latin typeface="Zen Kaku Gothic New"/>
              </a:rPr>
              <a:t>度回転、拡大できる製品画像にアクセスでき、出社時と同様の品質でお客様対応ができるようになりました。</a:t>
            </a:r>
          </a:p>
          <a:p>
            <a:pPr algn="l">
              <a:buFont typeface="+mj-lt"/>
              <a:buAutoNum type="arabicPeriod"/>
            </a:pPr>
            <a:r>
              <a:rPr lang="en-US" altLang="ja-JP" b="0" i="0" dirty="0">
                <a:solidFill>
                  <a:srgbClr val="070707"/>
                </a:solidFill>
                <a:effectLst/>
                <a:latin typeface="Zen Kaku Gothic New"/>
              </a:rPr>
              <a:t>FAQ</a:t>
            </a:r>
            <a:r>
              <a:rPr lang="ja-JP" altLang="en-US" b="0" i="0" dirty="0">
                <a:solidFill>
                  <a:srgbClr val="070707"/>
                </a:solidFill>
                <a:effectLst/>
                <a:latin typeface="Zen Kaku Gothic New"/>
              </a:rPr>
              <a:t>としてナレッジの一部を公開し、ナレッジロボでお客様を誘導することで、お客様が自ら解決策にアクセスできるようサポートしました。</a:t>
            </a:r>
          </a:p>
          <a:p>
            <a:pPr algn="l"/>
            <a:r>
              <a:rPr lang="ja-JP" altLang="en-US" b="0" i="0" dirty="0">
                <a:solidFill>
                  <a:srgbClr val="070707"/>
                </a:solidFill>
                <a:effectLst/>
                <a:latin typeface="Zen Kaku Gothic New"/>
              </a:rPr>
              <a:t>これらの施策により、情報への素早いアクセスが可能になり、各職員が一貫した対応を行いやすくなり、業務効率が上がりました。また、お客様が問題を自己解決できるようサポートすることで、問い合わせ件数も削減されました。</a:t>
            </a:r>
          </a:p>
          <a:p>
            <a:pPr algn="l"/>
            <a:r>
              <a:rPr lang="ja-JP" altLang="en-US" b="0" i="0" dirty="0">
                <a:solidFill>
                  <a:srgbClr val="070707"/>
                </a:solidFill>
                <a:effectLst/>
                <a:latin typeface="Zen Kaku Gothic New"/>
              </a:rPr>
              <a:t>以上がこちらのテープ剤メーカー様での</a:t>
            </a:r>
            <a:r>
              <a:rPr lang="en-US" altLang="ja-JP" b="0" i="0" dirty="0" err="1">
                <a:solidFill>
                  <a:srgbClr val="070707"/>
                </a:solidFill>
                <a:effectLst/>
                <a:latin typeface="Zen Kaku Gothic New"/>
              </a:rPr>
              <a:t>SolutionDesk</a:t>
            </a:r>
            <a:r>
              <a:rPr lang="ja-JP" altLang="en-US" b="0" i="0" dirty="0">
                <a:solidFill>
                  <a:srgbClr val="070707"/>
                </a:solidFill>
                <a:effectLst/>
                <a:latin typeface="Zen Kaku Gothic New"/>
              </a:rPr>
              <a:t>導入事例となります。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3E4FDF58-0241-40FD-8A3F-B3A146584D27}" type="slidenum">
              <a:rPr kumimoji="1" lang="ja-JP" altLang="en-US" smtClean="0"/>
              <a:t>11</a:t>
            </a:fld>
            <a:endParaRPr kumimoji="1" lang="ja-JP" altLang="en-US"/>
          </a:p>
        </p:txBody>
      </p:sp>
    </p:spTree>
    <p:extLst>
      <p:ext uri="{BB962C8B-B14F-4D97-AF65-F5344CB8AC3E}">
        <p14:creationId xmlns:p14="http://schemas.microsoft.com/office/powerpoint/2010/main" val="3453208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r>
              <a:rPr lang="ja-JP" altLang="en-US" b="0" i="0" dirty="0">
                <a:solidFill>
                  <a:srgbClr val="070707"/>
                </a:solidFill>
                <a:effectLst/>
                <a:latin typeface="Zen Kaku Gothic New"/>
              </a:rPr>
              <a:t>こちらは物流会社の</a:t>
            </a:r>
            <a:r>
              <a:rPr lang="en-US" altLang="ja-JP" b="0" i="0" dirty="0">
                <a:solidFill>
                  <a:srgbClr val="070707"/>
                </a:solidFill>
                <a:effectLst/>
                <a:latin typeface="Zen Kaku Gothic New"/>
              </a:rPr>
              <a:t>IT</a:t>
            </a:r>
            <a:r>
              <a:rPr lang="ja-JP" altLang="en-US" b="0" i="0" dirty="0">
                <a:solidFill>
                  <a:srgbClr val="070707"/>
                </a:solidFill>
                <a:effectLst/>
                <a:latin typeface="Zen Kaku Gothic New"/>
              </a:rPr>
              <a:t>ヘルプデスク部門での事例です。</a:t>
            </a:r>
            <a:br>
              <a:rPr lang="en-US" altLang="ja-JP" b="0" i="0" dirty="0">
                <a:solidFill>
                  <a:srgbClr val="070707"/>
                </a:solidFill>
                <a:effectLst/>
                <a:latin typeface="Zen Kaku Gothic New"/>
              </a:rPr>
            </a:br>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この会社では、社内ユーザーから</a:t>
            </a:r>
            <a:r>
              <a:rPr lang="en-US" altLang="ja-JP" b="0" i="0" dirty="0">
                <a:solidFill>
                  <a:srgbClr val="070707"/>
                </a:solidFill>
                <a:effectLst/>
                <a:latin typeface="Zen Kaku Gothic New"/>
              </a:rPr>
              <a:t>IT</a:t>
            </a:r>
            <a:r>
              <a:rPr lang="ja-JP" altLang="en-US" b="0" i="0" dirty="0">
                <a:solidFill>
                  <a:srgbClr val="070707"/>
                </a:solidFill>
                <a:effectLst/>
                <a:latin typeface="Zen Kaku Gothic New"/>
              </a:rPr>
              <a:t>に関する問い合わせを受け付ける業務を行い、その対応を効率化するために様々な施策を行いました。</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業務の流れは以下の通りです。</a:t>
            </a:r>
          </a:p>
          <a:p>
            <a:pPr algn="l"/>
            <a:r>
              <a:rPr lang="ja-JP" altLang="en-US" b="0" i="0" dirty="0">
                <a:solidFill>
                  <a:srgbClr val="070707"/>
                </a:solidFill>
                <a:effectLst/>
                <a:latin typeface="Zen Kaku Gothic New"/>
              </a:rPr>
              <a:t>最初に、社内ユーザーからの問い合わせを電話やメールで受け付けます。オペレーターが問い合わせに対して回答が難しい場合、スーパーバイザー（</a:t>
            </a:r>
            <a:r>
              <a:rPr lang="en-US" altLang="ja-JP" b="0" i="0" dirty="0">
                <a:solidFill>
                  <a:srgbClr val="070707"/>
                </a:solidFill>
                <a:effectLst/>
                <a:latin typeface="Zen Kaku Gothic New"/>
              </a:rPr>
              <a:t>SV</a:t>
            </a:r>
            <a:r>
              <a:rPr lang="ja-JP" altLang="en-US" b="0" i="0" dirty="0">
                <a:solidFill>
                  <a:srgbClr val="070707"/>
                </a:solidFill>
                <a:effectLst/>
                <a:latin typeface="Zen Kaku Gothic New"/>
              </a:rPr>
              <a:t>）へエスカレーションします。この一連の流れにおい</a:t>
            </a:r>
            <a:endParaRPr lang="en-US" altLang="ja-JP" b="0" i="0" dirty="0">
              <a:solidFill>
                <a:srgbClr val="070707"/>
              </a:solidFill>
              <a:effectLst/>
              <a:latin typeface="Zen Kaku Gothic New"/>
            </a:endParaRPr>
          </a:p>
          <a:p>
            <a:pPr algn="l"/>
            <a:r>
              <a:rPr lang="en-US" altLang="ja-JP" b="0" i="0" dirty="0">
                <a:solidFill>
                  <a:srgbClr val="070707"/>
                </a:solidFill>
                <a:effectLst/>
                <a:latin typeface="Zen Kaku Gothic New"/>
              </a:rPr>
              <a:t>FAQ</a:t>
            </a:r>
            <a:r>
              <a:rPr lang="ja-JP" altLang="en-US" b="0" i="0" dirty="0">
                <a:solidFill>
                  <a:srgbClr val="070707"/>
                </a:solidFill>
                <a:effectLst/>
                <a:latin typeface="Zen Kaku Gothic New"/>
              </a:rPr>
              <a:t>の公開と</a:t>
            </a:r>
            <a:r>
              <a:rPr lang="en-US" altLang="ja-JP" b="0" i="0" dirty="0">
                <a:solidFill>
                  <a:srgbClr val="070707"/>
                </a:solidFill>
                <a:effectLst/>
                <a:latin typeface="Zen Kaku Gothic New"/>
              </a:rPr>
              <a:t>AI</a:t>
            </a:r>
            <a:r>
              <a:rPr lang="ja-JP" altLang="en-US" b="0" i="0" dirty="0">
                <a:solidFill>
                  <a:srgbClr val="070707"/>
                </a:solidFill>
                <a:effectLst/>
                <a:latin typeface="Zen Kaku Gothic New"/>
              </a:rPr>
              <a:t>を活用したナレッジの利用が鍵となっています。</a:t>
            </a:r>
          </a:p>
          <a:p>
            <a:pPr algn="l"/>
            <a:br>
              <a:rPr lang="en-US" altLang="ja-JP" b="0" i="0" dirty="0">
                <a:solidFill>
                  <a:srgbClr val="070707"/>
                </a:solidFill>
                <a:effectLst/>
                <a:latin typeface="Zen Kaku Gothic New"/>
              </a:rPr>
            </a:br>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この業務における課題は主に以下の</a:t>
            </a:r>
            <a:r>
              <a:rPr lang="en-US" altLang="ja-JP" b="0" i="0" dirty="0">
                <a:solidFill>
                  <a:srgbClr val="070707"/>
                </a:solidFill>
                <a:effectLst/>
                <a:latin typeface="Zen Kaku Gothic New"/>
              </a:rPr>
              <a:t>2</a:t>
            </a:r>
            <a:r>
              <a:rPr lang="ja-JP" altLang="en-US" b="0" i="0" dirty="0">
                <a:solidFill>
                  <a:srgbClr val="070707"/>
                </a:solidFill>
                <a:effectLst/>
                <a:latin typeface="Zen Kaku Gothic New"/>
              </a:rPr>
              <a:t>点に集約されます。</a:t>
            </a:r>
          </a:p>
          <a:p>
            <a:pPr algn="l"/>
            <a:r>
              <a:rPr lang="ja-JP" altLang="en-US" b="0" i="0" dirty="0">
                <a:solidFill>
                  <a:srgbClr val="070707"/>
                </a:solidFill>
                <a:effectLst/>
                <a:latin typeface="Zen Kaku Gothic New"/>
              </a:rPr>
              <a:t>一つ目は、</a:t>
            </a:r>
            <a:r>
              <a:rPr lang="en-US" altLang="ja-JP" b="0" i="0" dirty="0">
                <a:solidFill>
                  <a:srgbClr val="070707"/>
                </a:solidFill>
                <a:effectLst/>
                <a:latin typeface="Zen Kaku Gothic New"/>
              </a:rPr>
              <a:t>OS</a:t>
            </a:r>
            <a:r>
              <a:rPr lang="ja-JP" altLang="en-US" b="0" i="0" dirty="0">
                <a:solidFill>
                  <a:srgbClr val="070707"/>
                </a:solidFill>
                <a:effectLst/>
                <a:latin typeface="Zen Kaku Gothic New"/>
              </a:rPr>
              <a:t>のバージョンアップや新ツールの導入時に同様の問い合わせが多発し、対応に時間がかかる点です。 二つ目は、新人オペレーターにとって回答が難しい内容が多いために、エスカレーションや回</a:t>
            </a:r>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答のチェックが頻発する点です。</a:t>
            </a:r>
          </a:p>
          <a:p>
            <a:pPr algn="l"/>
            <a:br>
              <a:rPr lang="en-US" altLang="ja-JP" b="0" i="0" dirty="0">
                <a:solidFill>
                  <a:srgbClr val="070707"/>
                </a:solidFill>
                <a:effectLst/>
                <a:latin typeface="Zen Kaku Gothic New"/>
              </a:rPr>
            </a:br>
            <a:endParaRPr lang="en-US" altLang="ja-JP" b="0" i="0" dirty="0">
              <a:solidFill>
                <a:srgbClr val="070707"/>
              </a:solidFill>
              <a:effectLst/>
              <a:latin typeface="Zen Kaku Gothic New"/>
            </a:endParaRPr>
          </a:p>
          <a:p>
            <a:pPr algn="l"/>
            <a:r>
              <a:rPr lang="en-US" altLang="ja-JP" b="0" i="0" dirty="0" err="1">
                <a:solidFill>
                  <a:srgbClr val="070707"/>
                </a:solidFill>
                <a:effectLst/>
                <a:latin typeface="Zen Kaku Gothic New"/>
              </a:rPr>
              <a:t>SolutionDesk</a:t>
            </a:r>
            <a:r>
              <a:rPr lang="ja-JP" altLang="en-US" b="0" i="0" dirty="0">
                <a:solidFill>
                  <a:srgbClr val="070707"/>
                </a:solidFill>
                <a:effectLst/>
                <a:latin typeface="Zen Kaku Gothic New"/>
              </a:rPr>
              <a:t>導入による解決ポイントは以下の通りです。</a:t>
            </a:r>
            <a:endParaRPr lang="en-US" altLang="ja-JP" b="0" i="0" dirty="0">
              <a:solidFill>
                <a:srgbClr val="070707"/>
              </a:solidFill>
              <a:effectLst/>
              <a:latin typeface="Zen Kaku Gothic New"/>
            </a:endParaRPr>
          </a:p>
          <a:p>
            <a:pPr algn="l"/>
            <a:endParaRPr lang="ja-JP" altLang="en-US" b="0" i="0" dirty="0">
              <a:solidFill>
                <a:srgbClr val="070707"/>
              </a:solidFill>
              <a:effectLst/>
              <a:latin typeface="Zen Kaku Gothic New"/>
            </a:endParaRPr>
          </a:p>
          <a:p>
            <a:pPr algn="l"/>
            <a:r>
              <a:rPr lang="ja-JP" altLang="en-US" b="0" i="0" dirty="0">
                <a:solidFill>
                  <a:srgbClr val="070707"/>
                </a:solidFill>
                <a:effectLst/>
                <a:latin typeface="Zen Kaku Gothic New"/>
              </a:rPr>
              <a:t>解決策として、各</a:t>
            </a:r>
            <a:r>
              <a:rPr lang="en-US" altLang="ja-JP" b="0" i="0" dirty="0">
                <a:solidFill>
                  <a:srgbClr val="070707"/>
                </a:solidFill>
                <a:effectLst/>
                <a:latin typeface="Zen Kaku Gothic New"/>
              </a:rPr>
              <a:t>IT</a:t>
            </a:r>
            <a:r>
              <a:rPr lang="ja-JP" altLang="en-US" b="0" i="0" dirty="0">
                <a:solidFill>
                  <a:srgbClr val="070707"/>
                </a:solidFill>
                <a:effectLst/>
                <a:latin typeface="Zen Kaku Gothic New"/>
              </a:rPr>
              <a:t>ツールのマニュアルやアップデート情報等の資料を一元管理し、</a:t>
            </a:r>
            <a:r>
              <a:rPr lang="en-US" altLang="ja-JP" b="0" i="0" dirty="0">
                <a:solidFill>
                  <a:srgbClr val="070707"/>
                </a:solidFill>
                <a:effectLst/>
                <a:latin typeface="Zen Kaku Gothic New"/>
              </a:rPr>
              <a:t>AI</a:t>
            </a:r>
            <a:r>
              <a:rPr lang="ja-JP" altLang="en-US" b="0" i="0" dirty="0">
                <a:solidFill>
                  <a:srgbClr val="070707"/>
                </a:solidFill>
                <a:effectLst/>
                <a:latin typeface="Zen Kaku Gothic New"/>
              </a:rPr>
              <a:t>を用いて問い合わせの回答を作成するナレッジベースを構築しました。オペレーターは入力された問い合わせに対し、自</a:t>
            </a:r>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動生成された回答をもとに、素早く正確な対応が可能になりました。さらに、よくある質問を社内</a:t>
            </a:r>
            <a:r>
              <a:rPr lang="en-US" altLang="ja-JP" b="0" i="0" dirty="0">
                <a:solidFill>
                  <a:srgbClr val="070707"/>
                </a:solidFill>
                <a:effectLst/>
                <a:latin typeface="Zen Kaku Gothic New"/>
              </a:rPr>
              <a:t>FAQ</a:t>
            </a:r>
            <a:r>
              <a:rPr lang="ja-JP" altLang="en-US" b="0" i="0" dirty="0">
                <a:solidFill>
                  <a:srgbClr val="070707"/>
                </a:solidFill>
                <a:effectLst/>
                <a:latin typeface="Zen Kaku Gothic New"/>
              </a:rPr>
              <a:t>サイトに簡単に公開することで、社内ユーザーが自己解決を図れるようになり、問い合わせ件数の削減に</a:t>
            </a:r>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繋がっています。</a:t>
            </a:r>
          </a:p>
          <a:p>
            <a:pPr algn="l"/>
            <a:r>
              <a:rPr lang="ja-JP" altLang="en-US" b="0" i="0" dirty="0">
                <a:solidFill>
                  <a:srgbClr val="070707"/>
                </a:solidFill>
                <a:effectLst/>
                <a:latin typeface="Zen Kaku Gothic New"/>
              </a:rPr>
              <a:t>ナレッジロボが、社員からの質問を聞き出し、最適な解決策へと誘導することで、社員の疑問解消に役立てています。この全体の流れを通して、オペレーターの負担が軽減され、自社のヘルプデスク部門はよ</a:t>
            </a:r>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り効率的に機能することが可能になりました。</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以上が、物流会社のヘルプデスク部門におけるナレッジと</a:t>
            </a:r>
            <a:r>
              <a:rPr lang="en-US" altLang="ja-JP" b="0" i="0" dirty="0">
                <a:solidFill>
                  <a:srgbClr val="070707"/>
                </a:solidFill>
                <a:effectLst/>
                <a:latin typeface="Zen Kaku Gothic New"/>
              </a:rPr>
              <a:t>AI</a:t>
            </a:r>
            <a:r>
              <a:rPr lang="ja-JP" altLang="en-US" b="0" i="0" dirty="0">
                <a:solidFill>
                  <a:srgbClr val="070707"/>
                </a:solidFill>
                <a:effectLst/>
                <a:latin typeface="Zen Kaku Gothic New"/>
              </a:rPr>
              <a:t>活用の事例です。</a:t>
            </a:r>
          </a:p>
          <a:p>
            <a:endParaRPr kumimoji="1" lang="ja-JP" altLang="en-US" dirty="0"/>
          </a:p>
        </p:txBody>
      </p:sp>
      <p:sp>
        <p:nvSpPr>
          <p:cNvPr id="4" name="スライド番号プレースホルダー 3"/>
          <p:cNvSpPr>
            <a:spLocks noGrp="1"/>
          </p:cNvSpPr>
          <p:nvPr>
            <p:ph type="sldNum" sz="quarter" idx="10"/>
          </p:nvPr>
        </p:nvSpPr>
        <p:spPr/>
        <p:txBody>
          <a:bodyPr/>
          <a:lstStyle/>
          <a:p>
            <a:fld id="{1810F717-6B86-4874-B934-A4325A296116}" type="slidenum">
              <a:rPr kumimoji="1" lang="ja-JP" altLang="en-US" smtClean="0"/>
              <a:t>12</a:t>
            </a:fld>
            <a:endParaRPr kumimoji="1" lang="ja-JP" altLang="en-US"/>
          </a:p>
        </p:txBody>
      </p:sp>
    </p:spTree>
    <p:extLst>
      <p:ext uri="{BB962C8B-B14F-4D97-AF65-F5344CB8AC3E}">
        <p14:creationId xmlns:p14="http://schemas.microsoft.com/office/powerpoint/2010/main" val="31189557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r>
              <a:rPr lang="ja-JP" altLang="en-US" b="0" i="0" dirty="0">
                <a:solidFill>
                  <a:srgbClr val="070707"/>
                </a:solidFill>
                <a:effectLst/>
                <a:latin typeface="Zen Kaku Gothic New"/>
              </a:rPr>
              <a:t>こちらは住宅メーカーの事例についてのご紹介です。</a:t>
            </a:r>
            <a:endParaRPr lang="en-US" altLang="ja-JP" b="0" i="0" dirty="0">
              <a:solidFill>
                <a:srgbClr val="070707"/>
              </a:solidFill>
              <a:effectLst/>
              <a:latin typeface="Zen Kaku Gothic New"/>
            </a:endParaRPr>
          </a:p>
          <a:p>
            <a:pPr algn="l"/>
            <a:endParaRPr lang="ja-JP" altLang="en-US" b="0" i="0" dirty="0">
              <a:solidFill>
                <a:srgbClr val="070707"/>
              </a:solidFill>
              <a:effectLst/>
              <a:latin typeface="Zen Kaku Gothic New"/>
            </a:endParaRPr>
          </a:p>
          <a:p>
            <a:pPr algn="l"/>
            <a:r>
              <a:rPr lang="ja-JP" altLang="en-US" b="0" i="0" dirty="0">
                <a:solidFill>
                  <a:srgbClr val="070707"/>
                </a:solidFill>
                <a:effectLst/>
                <a:latin typeface="Zen Kaku Gothic New"/>
              </a:rPr>
              <a:t>この住宅メーカーでは、全国各地の拠点から人事や総務関連の問い合わせが寄せられており、その対応を電話とメールで行っていました。</a:t>
            </a:r>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メールで受け付けた問い合わせについては、内容に応じて担当者が割り当てられ、回答していましたが、業務上いくつかの課題がありました。</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ここでの業務上の課題を</a:t>
            </a:r>
            <a:r>
              <a:rPr lang="en-US" altLang="ja-JP" b="0" i="0" dirty="0">
                <a:solidFill>
                  <a:srgbClr val="070707"/>
                </a:solidFill>
                <a:effectLst/>
                <a:latin typeface="Zen Kaku Gothic New"/>
              </a:rPr>
              <a:t>3</a:t>
            </a:r>
            <a:r>
              <a:rPr lang="ja-JP" altLang="en-US" b="0" i="0" dirty="0">
                <a:solidFill>
                  <a:srgbClr val="070707"/>
                </a:solidFill>
                <a:effectLst/>
                <a:latin typeface="Zen Kaku Gothic New"/>
              </a:rPr>
              <a:t>つ挙げます。</a:t>
            </a:r>
          </a:p>
          <a:p>
            <a:pPr algn="l"/>
            <a:r>
              <a:rPr lang="ja-JP" altLang="en-US" b="0" i="0" dirty="0">
                <a:solidFill>
                  <a:srgbClr val="070707"/>
                </a:solidFill>
                <a:effectLst/>
                <a:latin typeface="Zen Kaku Gothic New"/>
              </a:rPr>
              <a:t>まず第一に、問い合わせが電話とメールで受け付けられていますが、メールだと対応の進捗が明確にわからないと不安を感じる社員が多く、依然として電話での問い合わせが多い点があります。</a:t>
            </a:r>
          </a:p>
          <a:p>
            <a:pPr algn="l"/>
            <a:r>
              <a:rPr lang="ja-JP" altLang="en-US" b="0" i="0" dirty="0">
                <a:solidFill>
                  <a:srgbClr val="070707"/>
                </a:solidFill>
                <a:effectLst/>
                <a:latin typeface="Zen Kaku Gothic New"/>
              </a:rPr>
              <a:t>第二に、メールで受けた問い合わせが複数の分野に跨る場合、各分野の担当者間で対応が重複したり、連携がスムーズにいかないことがあるという点です。これにより、対応が遅れる場合も出てきました。</a:t>
            </a:r>
          </a:p>
          <a:p>
            <a:pPr algn="l"/>
            <a:r>
              <a:rPr lang="ja-JP" altLang="en-US" b="0" i="0" dirty="0">
                <a:solidFill>
                  <a:srgbClr val="070707"/>
                </a:solidFill>
                <a:effectLst/>
                <a:latin typeface="Zen Kaku Gothic New"/>
              </a:rPr>
              <a:t>第三には、管理者がメールを通じて、各案件に誰が対応しているのか、対応が滞っていないかを把握するのが難しいという点です。</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このような状況に対する解決策として採用されたのが</a:t>
            </a:r>
            <a:r>
              <a:rPr lang="en-US" altLang="ja-JP" b="0" i="0" dirty="0">
                <a:solidFill>
                  <a:srgbClr val="070707"/>
                </a:solidFill>
                <a:effectLst/>
                <a:latin typeface="Zen Kaku Gothic New"/>
              </a:rPr>
              <a:t>『</a:t>
            </a:r>
            <a:r>
              <a:rPr lang="en-US" altLang="ja-JP" b="0" i="0" dirty="0" err="1">
                <a:solidFill>
                  <a:srgbClr val="070707"/>
                </a:solidFill>
                <a:effectLst/>
                <a:latin typeface="Zen Kaku Gothic New"/>
              </a:rPr>
              <a:t>SolutionDesk</a:t>
            </a:r>
            <a:r>
              <a:rPr lang="en-US" altLang="ja-JP" b="0" i="0" dirty="0">
                <a:solidFill>
                  <a:srgbClr val="070707"/>
                </a:solidFill>
                <a:effectLst/>
                <a:latin typeface="Zen Kaku Gothic New"/>
              </a:rPr>
              <a:t>』</a:t>
            </a:r>
            <a:r>
              <a:rPr lang="ja-JP" altLang="en-US" b="0" i="0" dirty="0">
                <a:solidFill>
                  <a:srgbClr val="070707"/>
                </a:solidFill>
                <a:effectLst/>
                <a:latin typeface="Zen Kaku Gothic New"/>
              </a:rPr>
              <a:t>です。</a:t>
            </a:r>
          </a:p>
          <a:p>
            <a:pPr algn="l"/>
            <a:r>
              <a:rPr lang="en-US" altLang="ja-JP" b="0" i="0" dirty="0" err="1">
                <a:solidFill>
                  <a:srgbClr val="070707"/>
                </a:solidFill>
                <a:effectLst/>
                <a:latin typeface="Zen Kaku Gothic New"/>
              </a:rPr>
              <a:t>SolutionDesk</a:t>
            </a:r>
            <a:r>
              <a:rPr lang="ja-JP" altLang="en-US" b="0" i="0" dirty="0">
                <a:solidFill>
                  <a:srgbClr val="070707"/>
                </a:solidFill>
                <a:effectLst/>
                <a:latin typeface="Zen Kaku Gothic New"/>
              </a:rPr>
              <a:t>の導入による解決ポイントを</a:t>
            </a:r>
            <a:r>
              <a:rPr lang="en-US" altLang="ja-JP" b="0" i="0" dirty="0">
                <a:solidFill>
                  <a:srgbClr val="070707"/>
                </a:solidFill>
                <a:effectLst/>
                <a:latin typeface="Zen Kaku Gothic New"/>
              </a:rPr>
              <a:t>3</a:t>
            </a:r>
            <a:r>
              <a:rPr lang="ja-JP" altLang="en-US" b="0" i="0" dirty="0">
                <a:solidFill>
                  <a:srgbClr val="070707"/>
                </a:solidFill>
                <a:effectLst/>
                <a:latin typeface="Zen Kaku Gothic New"/>
              </a:rPr>
              <a:t>つ挙げます。</a:t>
            </a:r>
            <a:endParaRPr lang="en-US" altLang="ja-JP" b="0" i="0" dirty="0">
              <a:solidFill>
                <a:srgbClr val="070707"/>
              </a:solidFill>
              <a:effectLst/>
              <a:latin typeface="Zen Kaku Gothic New"/>
            </a:endParaRPr>
          </a:p>
          <a:p>
            <a:pPr algn="l"/>
            <a:endParaRPr lang="ja-JP" altLang="en-US" b="0" i="0" dirty="0">
              <a:solidFill>
                <a:srgbClr val="070707"/>
              </a:solidFill>
              <a:effectLst/>
              <a:latin typeface="Zen Kaku Gothic New"/>
            </a:endParaRPr>
          </a:p>
          <a:p>
            <a:pPr algn="l"/>
            <a:r>
              <a:rPr lang="ja-JP" altLang="en-US" b="0" i="0" dirty="0">
                <a:solidFill>
                  <a:srgbClr val="070707"/>
                </a:solidFill>
                <a:effectLst/>
                <a:latin typeface="Zen Kaku Gothic New"/>
              </a:rPr>
              <a:t>まず、</a:t>
            </a:r>
            <a:r>
              <a:rPr lang="en-US" altLang="ja-JP" b="0" i="0" dirty="0" err="1">
                <a:solidFill>
                  <a:srgbClr val="070707"/>
                </a:solidFill>
                <a:effectLst/>
                <a:latin typeface="Zen Kaku Gothic New"/>
              </a:rPr>
              <a:t>SolutionDesk</a:t>
            </a:r>
            <a:r>
              <a:rPr lang="ja-JP" altLang="en-US" b="0" i="0" dirty="0">
                <a:solidFill>
                  <a:srgbClr val="070707"/>
                </a:solidFill>
                <a:effectLst/>
                <a:latin typeface="Zen Kaku Gothic New"/>
              </a:rPr>
              <a:t>で問い合わせ受付を一元化し、対応状況が可視化されるようになりました。それによって、社員はメールで簡単に進捗を確認でき、電話での問い合わせが減少しました。</a:t>
            </a:r>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次に、担当外の専門的な問い合わせは別の担当者にチケットを発行してエスカレーションされ、回答内容はナレッジとして蓄積されることで、次回からは自己解決が可能になりました。これによって、スムーズな</a:t>
            </a:r>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対応が可能となり、問い合わせの重複対応も減少しました。</a:t>
            </a:r>
          </a:p>
          <a:p>
            <a:pPr algn="l"/>
            <a:r>
              <a:rPr lang="ja-JP" altLang="en-US" b="0" i="0" dirty="0">
                <a:solidFill>
                  <a:srgbClr val="070707"/>
                </a:solidFill>
                <a:effectLst/>
                <a:latin typeface="Zen Kaku Gothic New"/>
              </a:rPr>
              <a:t>最後に、管理者は</a:t>
            </a:r>
            <a:r>
              <a:rPr lang="en-US" altLang="ja-JP" b="0" i="0" dirty="0" err="1">
                <a:solidFill>
                  <a:srgbClr val="070707"/>
                </a:solidFill>
                <a:effectLst/>
                <a:latin typeface="Zen Kaku Gothic New"/>
              </a:rPr>
              <a:t>SolutionDesk</a:t>
            </a:r>
            <a:r>
              <a:rPr lang="ja-JP" altLang="en-US" b="0" i="0" dirty="0">
                <a:solidFill>
                  <a:srgbClr val="070707"/>
                </a:solidFill>
                <a:effectLst/>
                <a:latin typeface="Zen Kaku Gothic New"/>
              </a:rPr>
              <a:t>を利用して全件の対応状況を一覧で確認できるようになったため、対応漏れや遅れを未然に防ぐことができました。</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以上が、こちらの住宅メーカーにおける</a:t>
            </a:r>
            <a:r>
              <a:rPr lang="en-US" altLang="ja-JP" b="0" i="0" dirty="0" err="1">
                <a:solidFill>
                  <a:srgbClr val="070707"/>
                </a:solidFill>
                <a:effectLst/>
                <a:latin typeface="Zen Kaku Gothic New"/>
              </a:rPr>
              <a:t>SolutionDesk</a:t>
            </a:r>
            <a:r>
              <a:rPr lang="ja-JP" altLang="en-US" b="0" i="0" dirty="0">
                <a:solidFill>
                  <a:srgbClr val="070707"/>
                </a:solidFill>
                <a:effectLst/>
                <a:latin typeface="Zen Kaku Gothic New"/>
              </a:rPr>
              <a:t>の導入事例です。</a:t>
            </a:r>
          </a:p>
          <a:p>
            <a:endParaRPr kumimoji="1" lang="ja-JP" altLang="en-US" dirty="0"/>
          </a:p>
        </p:txBody>
      </p:sp>
      <p:sp>
        <p:nvSpPr>
          <p:cNvPr id="4" name="スライド番号プレースホルダー 3"/>
          <p:cNvSpPr>
            <a:spLocks noGrp="1"/>
          </p:cNvSpPr>
          <p:nvPr>
            <p:ph type="sldNum" sz="quarter" idx="10"/>
          </p:nvPr>
        </p:nvSpPr>
        <p:spPr/>
        <p:txBody>
          <a:bodyPr/>
          <a:lstStyle/>
          <a:p>
            <a:fld id="{3E4FDF58-0241-40FD-8A3F-B3A146584D27}" type="slidenum">
              <a:rPr kumimoji="1" lang="ja-JP" altLang="en-US" smtClean="0"/>
              <a:t>13</a:t>
            </a:fld>
            <a:endParaRPr kumimoji="1" lang="ja-JP" altLang="en-US"/>
          </a:p>
        </p:txBody>
      </p:sp>
    </p:spTree>
    <p:extLst>
      <p:ext uri="{BB962C8B-B14F-4D97-AF65-F5344CB8AC3E}">
        <p14:creationId xmlns:p14="http://schemas.microsoft.com/office/powerpoint/2010/main" val="32297327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こちらは</a:t>
            </a:r>
            <a:r>
              <a:rPr kumimoji="1" lang="en-US" altLang="ja-JP" dirty="0"/>
              <a:t>S</a:t>
            </a:r>
            <a:r>
              <a:rPr kumimoji="1" lang="ja-JP" altLang="en-US" dirty="0"/>
              <a:t>社様の事例です。　</a:t>
            </a:r>
            <a:endParaRPr kumimoji="1" lang="en-US" altLang="ja-JP" dirty="0"/>
          </a:p>
          <a:p>
            <a:r>
              <a:rPr kumimoji="1" lang="ja-JP" altLang="en-US" dirty="0"/>
              <a:t>こちらのお客様では、小売店のショーケースや自動販売機など、</a:t>
            </a:r>
            <a:r>
              <a:rPr kumimoji="1" lang="en-US" altLang="ja-JP" dirty="0" err="1"/>
              <a:t>BtoB</a:t>
            </a:r>
            <a:r>
              <a:rPr kumimoji="1" lang="ja-JP" altLang="en-US" dirty="0"/>
              <a:t>製品の保守窓口・メンテナンス対応業務において、ナレッジベースを導入いただきました。</a:t>
            </a:r>
            <a:endParaRPr kumimoji="1" lang="en-US" altLang="ja-JP" dirty="0"/>
          </a:p>
          <a:p>
            <a:endParaRPr kumimoji="1" lang="en-US" altLang="ja-JP" dirty="0"/>
          </a:p>
          <a:p>
            <a:r>
              <a:rPr kumimoji="1" lang="ja-JP" altLang="en-US" dirty="0"/>
              <a:t>業務の流れは図の通りです。</a:t>
            </a:r>
            <a:endParaRPr kumimoji="1" lang="en-US" altLang="ja-JP" dirty="0"/>
          </a:p>
          <a:p>
            <a:r>
              <a:rPr kumimoji="1" lang="ja-JP" altLang="en-US" dirty="0"/>
              <a:t>まず、お客様から受付センターに対し、機器についての問合せがされます。</a:t>
            </a:r>
            <a:endParaRPr kumimoji="1" lang="en-US" altLang="ja-JP" dirty="0"/>
          </a:p>
          <a:p>
            <a:r>
              <a:rPr kumimoji="1" lang="ja-JP" altLang="en-US" dirty="0"/>
              <a:t>電話口で解決できればそれで問題ありませんが、現地対応が必要な場合は、</a:t>
            </a:r>
            <a:endParaRPr kumimoji="1" lang="en-US" altLang="ja-JP" dirty="0"/>
          </a:p>
          <a:p>
            <a:r>
              <a:rPr kumimoji="1" lang="ja-JP" altLang="en-US" dirty="0"/>
              <a:t>全国のサービス拠点を介して、協力会社のサービスマンに訪問対応・修理が指示されます。</a:t>
            </a:r>
            <a:endParaRPr kumimoji="1" lang="en-US" altLang="ja-JP" dirty="0"/>
          </a:p>
          <a:p>
            <a:r>
              <a:rPr kumimoji="1" lang="ja-JP" altLang="en-US" dirty="0"/>
              <a:t>この一連のやり取りの中で、受付センターやサービスマンは</a:t>
            </a:r>
            <a:r>
              <a:rPr kumimoji="1" lang="en-US" altLang="ja-JP" dirty="0"/>
              <a:t>CRM</a:t>
            </a:r>
            <a:r>
              <a:rPr kumimoji="1" lang="ja-JP" altLang="en-US" dirty="0"/>
              <a:t>システムに顧客情報や応対履歴を登録します。</a:t>
            </a:r>
            <a:endParaRPr kumimoji="1" lang="en-US" altLang="ja-JP" dirty="0"/>
          </a:p>
          <a:p>
            <a:endParaRPr kumimoji="1" lang="en-US" altLang="ja-JP" dirty="0"/>
          </a:p>
          <a:p>
            <a:r>
              <a:rPr kumimoji="1" lang="ja-JP" altLang="en-US" dirty="0"/>
              <a:t>★ここでの業務上の課題は次の</a:t>
            </a:r>
            <a:r>
              <a:rPr kumimoji="1" lang="en-US" altLang="ja-JP" dirty="0"/>
              <a:t>4</a:t>
            </a:r>
            <a:r>
              <a:rPr kumimoji="1" lang="ja-JP" altLang="en-US" dirty="0"/>
              <a:t>つがありました。</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1</a:t>
            </a:r>
            <a:r>
              <a:rPr kumimoji="1" lang="ja-JP" altLang="en-US" dirty="0"/>
              <a:t>つは、社内の情報や文書形式が管理者の違いでバラバラに管理されていた点。</a:t>
            </a:r>
            <a:endParaRPr kumimoji="1" lang="en-US" altLang="ja-JP" sz="1200" dirty="0">
              <a:solidFill>
                <a:schemeClr val="tx1"/>
              </a:solidFill>
              <a:latin typeface="+mn-lt"/>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solidFill>
                  <a:schemeClr val="tx1"/>
                </a:solidFill>
                <a:latin typeface="+mn-lt"/>
                <a:ea typeface="+mn-ea"/>
              </a:rPr>
              <a:t>1</a:t>
            </a:r>
            <a:r>
              <a:rPr kumimoji="1" lang="ja-JP" altLang="en-US" sz="1200" dirty="0">
                <a:solidFill>
                  <a:schemeClr val="tx1"/>
                </a:solidFill>
                <a:latin typeface="+mn-lt"/>
                <a:ea typeface="+mn-ea"/>
              </a:rPr>
              <a:t>つは、情報の検索が個々人に依存し、日々の業務で使いこなせなかった点。</a:t>
            </a:r>
            <a:endParaRPr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solidFill>
                  <a:srgbClr val="3477B2"/>
                </a:solidFill>
                <a:latin typeface="メイリオ" panose="020B0604030504040204" pitchFamily="50" charset="-128"/>
                <a:ea typeface="メイリオ" panose="020B0604030504040204" pitchFamily="50" charset="-128"/>
              </a:rPr>
              <a:t>1</a:t>
            </a:r>
            <a:r>
              <a:rPr kumimoji="1" lang="ja-JP" altLang="en-US" sz="1200" dirty="0">
                <a:solidFill>
                  <a:srgbClr val="3477B2"/>
                </a:solidFill>
                <a:latin typeface="メイリオ" panose="020B0604030504040204" pitchFamily="50" charset="-128"/>
                <a:ea typeface="メイリオ" panose="020B0604030504040204" pitchFamily="50" charset="-128"/>
              </a:rPr>
              <a:t>つは、各部門でどんな情報に需要があるか分からず、改善がしづらかった点です。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最後に、せっかく溜まっているお客様の声を、製品の開発や改善に全く生かせていなかった点です。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受付センターやサポート拠点の担当者ごと、部署ごとにルールがバラバラで、</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せっかく個々に蓄積してきたドキュメントやノウハウが再利用できず、まずはそのルール統一が</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大きな課題となっていました。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★このような状況に対し、マニュアル、機器のエラーコード表、事例集などをナレッジベースに集約しました。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また、ポイントとして、</a:t>
            </a:r>
            <a:r>
              <a:rPr kumimoji="1" lang="en-US" altLang="ja-JP" sz="1200" dirty="0">
                <a:solidFill>
                  <a:srgbClr val="3477B2"/>
                </a:solidFill>
                <a:latin typeface="メイリオ" panose="020B0604030504040204" pitchFamily="50" charset="-128"/>
                <a:ea typeface="メイリオ" panose="020B0604030504040204" pitchFamily="50" charset="-128"/>
              </a:rPr>
              <a:t>CRM</a:t>
            </a:r>
            <a:r>
              <a:rPr kumimoji="1" lang="ja-JP" altLang="en-US" sz="1200" dirty="0">
                <a:solidFill>
                  <a:srgbClr val="3477B2"/>
                </a:solidFill>
                <a:latin typeface="メイリオ" panose="020B0604030504040204" pitchFamily="50" charset="-128"/>
                <a:ea typeface="メイリオ" panose="020B0604030504040204" pitchFamily="50" charset="-128"/>
              </a:rPr>
              <a:t>システムの応対履歴を、定期的にナレッジベースに一括取り込みするようにしました。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★ここでのポイントは次の</a:t>
            </a:r>
            <a:r>
              <a:rPr kumimoji="1" lang="en-US" altLang="ja-JP" sz="1200" dirty="0">
                <a:solidFill>
                  <a:srgbClr val="3477B2"/>
                </a:solidFill>
                <a:latin typeface="メイリオ" panose="020B0604030504040204" pitchFamily="50" charset="-128"/>
                <a:ea typeface="メイリオ" panose="020B0604030504040204" pitchFamily="50" charset="-128"/>
              </a:rPr>
              <a:t>4</a:t>
            </a:r>
            <a:r>
              <a:rPr kumimoji="1" lang="ja-JP" altLang="en-US" sz="1200" dirty="0">
                <a:solidFill>
                  <a:srgbClr val="3477B2"/>
                </a:solidFill>
                <a:latin typeface="メイリオ" panose="020B0604030504040204" pitchFamily="50" charset="-128"/>
                <a:ea typeface="メイリオ" panose="020B0604030504040204" pitchFamily="50" charset="-128"/>
              </a:rPr>
              <a:t>つが挙げられます。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まず、業務や役割に応じた画面を構築し、活躍しやすい形でナレッジを展開しました。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受付センターだけでも「メンテナンス受付」「お客様サービス受付」と分かれており、</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更にサポート拠点やサービスマンも利用するとなると、それぞれが必要な情報にアクセスしやすい環境が大切です。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サービスマンならマニュアルとエラーコードを第一に表示するなど、それぞれの使い勝手の良さを重要視し、導入を進めました。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次に、過去の対応履歴を蓄積し、次の対応時に事前に参照して活用しました。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solidFill>
                  <a:srgbClr val="3477B2"/>
                </a:solidFill>
                <a:latin typeface="メイリオ" panose="020B0604030504040204" pitchFamily="50" charset="-128"/>
                <a:ea typeface="メイリオ" panose="020B0604030504040204" pitchFamily="50" charset="-128"/>
              </a:rPr>
              <a:t>CRM</a:t>
            </a:r>
            <a:r>
              <a:rPr kumimoji="1" lang="ja-JP" altLang="en-US" sz="1200" dirty="0">
                <a:solidFill>
                  <a:srgbClr val="3477B2"/>
                </a:solidFill>
                <a:latin typeface="メイリオ" panose="020B0604030504040204" pitchFamily="50" charset="-128"/>
                <a:ea typeface="メイリオ" panose="020B0604030504040204" pitchFamily="50" charset="-128"/>
              </a:rPr>
              <a:t>システムから一括で取り込んだ応対履歴は、タグによる分類がされた状態でナレッジベースに投稿がされます。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すると、受付センターでは「過去に似たような問い合わせがなかったか？」をまず応対履歴の中から確認し、</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類似のものはその場で対応できるようにしました。</a:t>
            </a:r>
            <a:r>
              <a:rPr kumimoji="1" lang="en-US" altLang="ja-JP" sz="1200" dirty="0">
                <a:solidFill>
                  <a:srgbClr val="3477B2"/>
                </a:solidFill>
                <a:latin typeface="メイリオ" panose="020B0604030504040204" pitchFamily="50" charset="-128"/>
                <a:ea typeface="メイリオ" panose="020B0604030504040204" pitchFamily="50" charset="-128"/>
              </a:rPr>
              <a:t>FAQ</a:t>
            </a:r>
            <a:r>
              <a:rPr kumimoji="1" lang="ja-JP" altLang="en-US" sz="1200" dirty="0">
                <a:solidFill>
                  <a:srgbClr val="3477B2"/>
                </a:solidFill>
                <a:latin typeface="メイリオ" panose="020B0604030504040204" pitchFamily="50" charset="-128"/>
                <a:ea typeface="メイリオ" panose="020B0604030504040204" pitchFamily="50" charset="-128"/>
              </a:rPr>
              <a:t>を作らずとも、</a:t>
            </a:r>
            <a:r>
              <a:rPr kumimoji="1" lang="en-US" altLang="ja-JP" sz="1200" dirty="0">
                <a:solidFill>
                  <a:srgbClr val="3477B2"/>
                </a:solidFill>
                <a:latin typeface="メイリオ" panose="020B0604030504040204" pitchFamily="50" charset="-128"/>
                <a:ea typeface="メイリオ" panose="020B0604030504040204" pitchFamily="50" charset="-128"/>
              </a:rPr>
              <a:t>FAQ</a:t>
            </a:r>
            <a:r>
              <a:rPr kumimoji="1" lang="ja-JP" altLang="en-US" sz="1200" dirty="0">
                <a:solidFill>
                  <a:srgbClr val="3477B2"/>
                </a:solidFill>
                <a:latin typeface="メイリオ" panose="020B0604030504040204" pitchFamily="50" charset="-128"/>
                <a:ea typeface="メイリオ" panose="020B0604030504040204" pitchFamily="50" charset="-128"/>
              </a:rPr>
              <a:t>に近い状態で応対履歴を活用することができます。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この「まずは確認する」というフェーズを業務に組み込むことで、不要な対応の数を削減しました。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更に、利用ログやフィードバックを元に現場の需要を把握し、改善に繋げました。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頻繁にされる問合せや、不具合の起きやすい機器や部品などがあれば、それに応じて特定のマニュアルや事例にアクセスが集中します。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これを元にナレッジを追加したり、製品改善のフィードバックをすることで、まさに「ナレッジの動脈と静脈」の流れを実現しました。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最後に、対応履歴などを分析することで、どのようなことに需要があるのか・改善のポイントは何か、など、</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製品改善のヒントを抽出することで、製品事業部門が製品を改善する際の参考とすることができるようになりました。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今までのように、サポートセンター内のみで情報を利用するのみであると、このような情報は宝の持ち腐れとなっているところでした。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以上が、こちらのお客様の導入事例です。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9CE59A-34EF-4ACF-B288-5D5071CEEA04}"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5011726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こちらは</a:t>
            </a:r>
            <a:r>
              <a:rPr kumimoji="1" lang="en-US" altLang="ja-JP" dirty="0"/>
              <a:t>S</a:t>
            </a:r>
            <a:r>
              <a:rPr kumimoji="1" lang="ja-JP" altLang="en-US" dirty="0"/>
              <a:t>社様の事例です。　</a:t>
            </a:r>
            <a:endParaRPr kumimoji="1" lang="en-US" altLang="ja-JP" dirty="0"/>
          </a:p>
          <a:p>
            <a:r>
              <a:rPr kumimoji="1" lang="ja-JP" altLang="en-US" dirty="0"/>
              <a:t>こちらのお客様は、船舶用無線機器類の定期検査支援、定期整備、消耗品部品交換手配・不具合発生時のオンコールサポート業務において、ナレッジベースを導入いただきました。</a:t>
            </a:r>
            <a:endParaRPr kumimoji="1" lang="en-US" altLang="ja-JP" dirty="0"/>
          </a:p>
          <a:p>
            <a:endParaRPr kumimoji="1" lang="en-US" altLang="ja-JP" dirty="0"/>
          </a:p>
          <a:p>
            <a:r>
              <a:rPr kumimoji="1" lang="ja-JP" altLang="en-US" dirty="0"/>
              <a:t>業務の流れは図の通りです。</a:t>
            </a:r>
            <a:endParaRPr kumimoji="1" lang="en-US" altLang="ja-JP" dirty="0"/>
          </a:p>
          <a:p>
            <a:r>
              <a:rPr kumimoji="1" lang="ja-JP" altLang="en-US" dirty="0"/>
              <a:t>電飾部の担当者が船舶管理業者からの不具合連絡を受けます。</a:t>
            </a:r>
            <a:endParaRPr kumimoji="1" lang="en-US" altLang="ja-JP" dirty="0"/>
          </a:p>
          <a:p>
            <a:r>
              <a:rPr kumimoji="1" lang="ja-JP" altLang="en-US" dirty="0"/>
              <a:t>過去の対応履歴を照合し、対象の機器メーカーに対処方法の確認・調整をします。</a:t>
            </a:r>
            <a:endParaRPr kumimoji="1" lang="en-US" altLang="ja-JP" dirty="0"/>
          </a:p>
          <a:p>
            <a:r>
              <a:rPr kumimoji="1" lang="ja-JP" altLang="en-US" dirty="0"/>
              <a:t>その後、船舶管理会社へ調整結果を連絡します。</a:t>
            </a:r>
            <a:endParaRPr kumimoji="1" lang="en-US" altLang="ja-JP" dirty="0"/>
          </a:p>
          <a:p>
            <a:r>
              <a:rPr kumimoji="1" lang="ja-JP" altLang="en-US" dirty="0"/>
              <a:t>対象の機器メーカーから本船へ技師が派遣されます。</a:t>
            </a:r>
            <a:endParaRPr kumimoji="1" lang="en-US" altLang="ja-JP" dirty="0"/>
          </a:p>
          <a:p>
            <a:r>
              <a:rPr kumimoji="1" lang="ja-JP" altLang="en-US" dirty="0"/>
              <a:t>修理が完了すると機器メーカーから報告書が発行され、船舶管理会社からは注文書が発行されます。</a:t>
            </a:r>
            <a:endParaRPr kumimoji="1" lang="en-US" altLang="ja-JP" dirty="0"/>
          </a:p>
          <a:p>
            <a:r>
              <a:rPr kumimoji="1" lang="ja-JP" altLang="en-US" dirty="0"/>
              <a:t>対応が完了すると販売管理システムに受注情報の登録を行い、対象メーカーに発注をします。</a:t>
            </a:r>
            <a:endParaRPr kumimoji="1" lang="en-US" altLang="ja-JP" dirty="0"/>
          </a:p>
          <a:p>
            <a:endParaRPr kumimoji="1" lang="en-US" altLang="ja-JP" dirty="0"/>
          </a:p>
          <a:p>
            <a:r>
              <a:rPr kumimoji="1" lang="ja-JP" altLang="en-US" dirty="0"/>
              <a:t>★ここでの業務上の課題は次の</a:t>
            </a:r>
            <a:r>
              <a:rPr kumimoji="1" lang="en-US" altLang="ja-JP" dirty="0"/>
              <a:t>3</a:t>
            </a:r>
            <a:r>
              <a:rPr kumimoji="1" lang="ja-JP" altLang="en-US" dirty="0"/>
              <a:t>つがありました。</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1</a:t>
            </a:r>
            <a:r>
              <a:rPr kumimoji="1" lang="ja-JP" altLang="en-US" dirty="0"/>
              <a:t>つめは、履歴情報をメールや紙で管理しているため、必要な情報が探し出せない</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tx1"/>
                </a:solidFill>
                <a:latin typeface="Arial" charset="0"/>
                <a:ea typeface="ＭＳ Ｐ明朝" pitchFamily="18" charset="-128"/>
                <a:cs typeface="+mn-cs"/>
              </a:rPr>
              <a:t>2</a:t>
            </a:r>
            <a:r>
              <a:rPr kumimoji="1" lang="ja-JP" altLang="en-US" sz="1200" kern="1200" dirty="0">
                <a:solidFill>
                  <a:schemeClr val="tx1"/>
                </a:solidFill>
                <a:latin typeface="Arial" charset="0"/>
                <a:ea typeface="ＭＳ Ｐ明朝" pitchFamily="18" charset="-128"/>
                <a:cs typeface="+mn-cs"/>
              </a:rPr>
              <a:t>つめは、機器ごとの必要作業が標準文書化されていないため、技術が属人化している点。</a:t>
            </a:r>
            <a:endParaRPr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つめは、過去の契約情報の管理が煩雑になっており、回答の遅延、見積もり精度の低下が発生している点。</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業務に必要な情報が管理されておらず、情報を探し出すことが難しく、担当者が不在の場合、一次回答ができないといったことが課題としてありました。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★このような状況に対し、船舶情報や技術ノウハウなどをナレッジベースに集約しました。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★ここでのポイントは次の</a:t>
            </a: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つが挙げられます。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まず、履歴情報をナレッジベースに登録し、一元管理することで情報を探しやすくなった点です。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今までメールで紙で管理していた情報が共通のナレッジベースに登録されていることで、</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誰でも簡単に情報に辿り着くことができるようになり、業務の効率が向上しました。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次に、個人持ちになっている技術ノウハウや機器マニュアルを共有することで、属人性排除に繋がった点です。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これにより、担当者が不在の場合でも業務を行うことができるようになりました。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最後に、登録した情報にキーワードやタグを充実化させることで、一次回答率が向上し、業務が効率化された点です。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キーワード検索やタグ検索で必要な情報を簡単に検索できるようになり、過去の契約情報をすぐに参照ができ、</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船舶管理会社へ回答遅延がなくなりました。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以上が、こちらのお客様の導入事例です。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endParaRPr kumimoji="1" lang="ja-JP" altLang="en-US"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9CE59A-34EF-4ACF-B288-5D5071CEEA04}"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6874959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こちらはアルバックテクノ様の事例です。　</a:t>
            </a:r>
            <a:endParaRPr kumimoji="1" lang="en-US" altLang="ja-JP" dirty="0"/>
          </a:p>
          <a:p>
            <a:r>
              <a:rPr kumimoji="1" lang="ja-JP" altLang="en-US" dirty="0"/>
              <a:t>アルバック様は、</a:t>
            </a:r>
            <a:r>
              <a:rPr kumimoji="1" lang="ja-JP" altLang="ja-JP" sz="1200" kern="1200" dirty="0">
                <a:solidFill>
                  <a:schemeClr val="tx1"/>
                </a:solidFill>
                <a:effectLst/>
                <a:latin typeface="メイリオ" panose="020B0604030504040204" pitchFamily="50" charset="-128"/>
                <a:ea typeface="メイリオ" panose="020B0604030504040204" pitchFamily="50" charset="-128"/>
                <a:cs typeface="+mn-cs"/>
              </a:rPr>
              <a:t>真空ポンプやモニタなどの製品を生産・販売しており</a:t>
            </a:r>
            <a:r>
              <a:rPr kumimoji="1" lang="ja-JP" altLang="en-US" sz="1200" kern="1200" dirty="0">
                <a:solidFill>
                  <a:schemeClr val="tx1"/>
                </a:solidFill>
                <a:effectLst/>
                <a:latin typeface="メイリオ" panose="020B0604030504040204" pitchFamily="50" charset="-128"/>
                <a:ea typeface="メイリオ" panose="020B0604030504040204" pitchFamily="50" charset="-128"/>
                <a:cs typeface="+mn-cs"/>
              </a:rPr>
              <a:t>、国内外の顧客に納品した製品の保守サポート</a:t>
            </a:r>
            <a:r>
              <a:rPr kumimoji="1" lang="ja-JP" altLang="en-US" dirty="0"/>
              <a:t>を行っています。</a:t>
            </a:r>
            <a:endParaRPr kumimoji="1" lang="en-US" altLang="ja-JP" dirty="0"/>
          </a:p>
          <a:p>
            <a:r>
              <a:rPr kumimoji="1" lang="ja-JP" altLang="en-US" dirty="0"/>
              <a:t>海外拠点からのメンテナンスに関するお問合せの受け付け業務において、ナレッジベースを導入いただきました。</a:t>
            </a:r>
            <a:endParaRPr kumimoji="1" lang="en-US" altLang="ja-JP" dirty="0"/>
          </a:p>
          <a:p>
            <a:endParaRPr kumimoji="1" lang="en-US" altLang="ja-JP" dirty="0"/>
          </a:p>
          <a:p>
            <a:r>
              <a:rPr kumimoji="1" lang="ja-JP" altLang="en-US" dirty="0"/>
              <a:t>業務の流れは図の通りです。</a:t>
            </a:r>
            <a:endParaRPr kumimoji="1" lang="en-US" altLang="ja-JP" dirty="0"/>
          </a:p>
          <a:p>
            <a:r>
              <a:rPr kumimoji="1" lang="ja-JP" altLang="en-US" dirty="0"/>
              <a:t>まず、海外拠点の修理エンジニアからメンテナンスに関する問合せが現地の駐在員または日本語ができる修理エンジニアへメールで行われます。</a:t>
            </a:r>
            <a:endParaRPr kumimoji="1" lang="en-US" altLang="ja-JP" dirty="0"/>
          </a:p>
          <a:p>
            <a:r>
              <a:rPr kumimoji="1" lang="ja-JP" altLang="en-US" dirty="0"/>
              <a:t>駐在員または修理エンジニアは、その問合せを現地の言語から日本語に翻訳し、日本のグローバル・カスタマー・サポート・センターに問い合わせを行います。</a:t>
            </a:r>
            <a:endParaRPr kumimoji="1" lang="en-US" altLang="ja-JP" dirty="0"/>
          </a:p>
          <a:p>
            <a:r>
              <a:rPr kumimoji="1" lang="ja-JP" altLang="en-US" dirty="0"/>
              <a:t>サポート・センターの受付担当者は問い合わせを確認し、技術部門のエンジニアに回答依頼を行います。</a:t>
            </a:r>
            <a:endParaRPr kumimoji="1" lang="en-US" altLang="ja-JP" dirty="0"/>
          </a:p>
          <a:p>
            <a:r>
              <a:rPr kumimoji="1" lang="ja-JP" altLang="en-US" dirty="0"/>
              <a:t>技術部門が回答を作成したら、サポート・センターの受付担当者は、その回答を海外の駐在員にメールで送ります。</a:t>
            </a:r>
            <a:endParaRPr kumimoji="1" lang="en-US" altLang="ja-JP" dirty="0"/>
          </a:p>
          <a:p>
            <a:r>
              <a:rPr kumimoji="1" lang="ja-JP" altLang="en-US" dirty="0"/>
              <a:t>そして、駐在員または修理エンジニアがその回答を確認したら、現地の言語に翻訳して問い合わせを行った担当者に伝えます。</a:t>
            </a:r>
            <a:endParaRPr kumimoji="1" lang="en-US" altLang="ja-JP" dirty="0"/>
          </a:p>
          <a:p>
            <a:endParaRPr kumimoji="1" lang="en-US" altLang="ja-JP" dirty="0"/>
          </a:p>
          <a:p>
            <a:r>
              <a:rPr kumimoji="1" lang="ja-JP" altLang="en-US" dirty="0"/>
              <a:t>★ここでの業務上の課題は次の</a:t>
            </a:r>
            <a:r>
              <a:rPr kumimoji="1" lang="en-US" altLang="ja-JP" dirty="0"/>
              <a:t>3</a:t>
            </a:r>
            <a:r>
              <a:rPr kumimoji="1" lang="ja-JP" altLang="en-US" dirty="0"/>
              <a:t>つがありました。</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1</a:t>
            </a:r>
            <a:r>
              <a:rPr kumimoji="1" lang="ja-JP" altLang="en-US" dirty="0"/>
              <a:t>つめは、</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問合せや回答のやり取りの翻訳に業務時間の大半を使い、業務を圧迫している</a:t>
            </a:r>
            <a:r>
              <a:rPr kumimoji="1" lang="ja-JP" altLang="en-US" dirty="0"/>
              <a:t>こと。</a:t>
            </a:r>
            <a:endParaRPr kumimoji="1" lang="en-US" altLang="ja-JP" sz="1200" dirty="0">
              <a:solidFill>
                <a:schemeClr val="tx1"/>
              </a:solidFill>
              <a:latin typeface="+mn-lt"/>
              <a:ea typeface="+mn-ea"/>
            </a:endParaRPr>
          </a:p>
          <a:p>
            <a:pPr lvl="0" fontAlgn="auto">
              <a:spcBef>
                <a:spcPts val="0"/>
              </a:spcBef>
              <a:spcAft>
                <a:spcPts val="0"/>
              </a:spcAft>
              <a:defRPr/>
            </a:pPr>
            <a:r>
              <a:rPr kumimoji="1" lang="en-US" altLang="ja-JP" sz="1200" dirty="0">
                <a:solidFill>
                  <a:schemeClr val="tx1"/>
                </a:solidFill>
                <a:latin typeface="+mn-lt"/>
                <a:ea typeface="+mn-ea"/>
              </a:rPr>
              <a:t>2</a:t>
            </a:r>
            <a:r>
              <a:rPr kumimoji="1" lang="ja-JP" altLang="en-US" sz="1200" dirty="0">
                <a:solidFill>
                  <a:schemeClr val="tx1"/>
                </a:solidFill>
                <a:latin typeface="+mn-lt"/>
                <a:ea typeface="+mn-ea"/>
              </a:rPr>
              <a:t>つめは、</a:t>
            </a:r>
            <a:r>
              <a:rPr lang="ja-JP" altLang="en-US" sz="1200" dirty="0">
                <a:solidFill>
                  <a:srgbClr val="3477B2"/>
                </a:solidFill>
                <a:latin typeface="メイリオ" panose="020B0604030504040204" pitchFamily="50" charset="-128"/>
                <a:ea typeface="メイリオ" panose="020B0604030504040204" pitchFamily="50" charset="-128"/>
              </a:rPr>
              <a:t>メンテナンス前に自己判断で作業を行っているため、大きなトラブルが起きている</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こと</a:t>
            </a:r>
            <a:r>
              <a:rPr kumimoji="1" lang="ja-JP" altLang="en-US" sz="1200" b="0" i="0" u="none" strike="noStrike" kern="1200" cap="none" spc="0" normalizeH="0" baseline="0" noProof="0" dirty="0">
                <a:ln>
                  <a:noFill/>
                </a:ln>
                <a:solidFill>
                  <a:schemeClr val="tx1"/>
                </a:solidFill>
                <a:effectLst/>
                <a:uLnTx/>
                <a:uFillTx/>
                <a:latin typeface="+mn-lt"/>
                <a:ea typeface="+mn-ea"/>
                <a:cs typeface="+mn-cs"/>
              </a:rPr>
              <a:t>。</a:t>
            </a:r>
            <a:endParaRPr lang="en-US" altLang="ja-JP" sz="1200" dirty="0">
              <a:solidFill>
                <a:srgbClr val="3477B2"/>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つめは、</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過去と同じ問合せが来ても、問合せが蓄積されていないため、国内エンジニアが工数をかけて調査を行い、回答を作成している</a:t>
            </a:r>
            <a:r>
              <a:rPr lang="ja-JP" altLang="en-US" sz="1200" dirty="0">
                <a:solidFill>
                  <a:srgbClr val="3477B2"/>
                </a:solidFill>
                <a:latin typeface="メイリオ" panose="020B0604030504040204" pitchFamily="50" charset="-128"/>
                <a:ea typeface="メイリオ" panose="020B0604030504040204" pitchFamily="50" charset="-128"/>
              </a:rPr>
              <a:t>こと</a:t>
            </a:r>
            <a:r>
              <a:rPr kumimoji="1" lang="ja-JP" altLang="en-US" sz="1200" dirty="0">
                <a:solidFill>
                  <a:srgbClr val="3477B2"/>
                </a:solidFill>
                <a:latin typeface="メイリオ" panose="020B0604030504040204" pitchFamily="50" charset="-128"/>
                <a:ea typeface="メイリオ" panose="020B0604030504040204" pitchFamily="50" charset="-128"/>
              </a:rPr>
              <a:t>。</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翻訳を伴う回答作業に時間がかかることで、現地のエンジニアが回答を待ちきれず独自判断で作業を行い、</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その結果、トラブルやクレームに発展してしまうことが一番の問題でした。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★このような状況に対し、修理エンジニアが自分の言語で過去の問い合わせを参照し、自己解決を促せるようにナレッジベースを導入しました。</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★ここでのポイントは次の</a:t>
            </a: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つあります。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まず、自動翻訳機能によって、ナレッジベース上で自分の言語で問合せや回答を行えるようにしたことで、翻訳作業の負担を減らした点です。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ナレッジベース上で問合せや回答は、自動翻訳機能により自動で様々な言語に翻訳されます。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そのため、翻訳しながら行っていたメールのやり取りは必要なくなり、ナレッジベース上でスムーズに問い合わせや回答を行うことができます。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次は、作業に必要なナレッジをナレッジベースに集約することで、修理エンジニアの自己解決を促し、問合せの数やトラブル件数を低減した点です。</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ナレッジベースには問合せや回答だけではなく、マニュアルや用語集、</a:t>
            </a:r>
            <a:r>
              <a:rPr kumimoji="1" lang="en-US" altLang="ja-JP" sz="1200" dirty="0">
                <a:solidFill>
                  <a:srgbClr val="3477B2"/>
                </a:solidFill>
                <a:latin typeface="メイリオ" panose="020B0604030504040204" pitchFamily="50" charset="-128"/>
                <a:ea typeface="メイリオ" panose="020B0604030504040204" pitchFamily="50" charset="-128"/>
              </a:rPr>
              <a:t>FAQ</a:t>
            </a:r>
            <a:r>
              <a:rPr kumimoji="1" lang="ja-JP" altLang="en-US" sz="1200" dirty="0" err="1">
                <a:solidFill>
                  <a:srgbClr val="3477B2"/>
                </a:solidFill>
                <a:latin typeface="メイリオ" panose="020B0604030504040204" pitchFamily="50" charset="-128"/>
                <a:ea typeface="メイリオ" panose="020B0604030504040204" pitchFamily="50" charset="-128"/>
              </a:rPr>
              <a:t>、</a:t>
            </a:r>
            <a:r>
              <a:rPr kumimoji="1" lang="ja-JP" altLang="en-US" sz="1200" dirty="0">
                <a:solidFill>
                  <a:srgbClr val="3477B2"/>
                </a:solidFill>
                <a:latin typeface="メイリオ" panose="020B0604030504040204" pitchFamily="50" charset="-128"/>
                <a:ea typeface="メイリオ" panose="020B0604030504040204" pitchFamily="50" charset="-128"/>
              </a:rPr>
              <a:t>教育資料など、メンテナンスに必要なナレッジを登録しました。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修理エンジニアが作業に必要なナレッジを参照できる状態を作ることで、問合せや修理トラブルが起きないような仕組みを作りました。</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最後は、エンジニアのノウハウを蓄積することで、類似の問い合わせを減らし、業務の効率化を図った点です。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お客様個別にカスタマイズした内容など、特殊な対応に関しては、どうしても技術的な問合せが発生します。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しかし、こういったケースに関する問合せのやり取りをナレッジベース上で行い蓄積することで、</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類似の問い合わせが発生しても、「過去似たような問い合わせはなかったか？」と検索するだけで、問題解決しやすい状態を作りました。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更に、投稿したナレッジの中で外部公開ができるものは</a:t>
            </a:r>
            <a:r>
              <a:rPr kumimoji="1" lang="en-US" altLang="ja-JP" sz="1200" dirty="0">
                <a:solidFill>
                  <a:srgbClr val="3477B2"/>
                </a:solidFill>
                <a:latin typeface="メイリオ" panose="020B0604030504040204" pitchFamily="50" charset="-128"/>
                <a:ea typeface="メイリオ" panose="020B0604030504040204" pitchFamily="50" charset="-128"/>
              </a:rPr>
              <a:t>Web</a:t>
            </a:r>
            <a:r>
              <a:rPr kumimoji="1" lang="ja-JP" altLang="en-US" sz="1200" dirty="0">
                <a:solidFill>
                  <a:srgbClr val="3477B2"/>
                </a:solidFill>
                <a:latin typeface="メイリオ" panose="020B0604030504040204" pitchFamily="50" charset="-128"/>
                <a:ea typeface="メイリオ" panose="020B0604030504040204" pitchFamily="50" charset="-128"/>
              </a:rPr>
              <a:t>ページ上で公開することによって、問合せ数を減らすことができました。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これにより、日本のエンジニアの方は問合せの回答作成に追われることなく、本来の業務に専念しやすくなりました。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以上が、こちらのお客様の導入事例です。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9CE59A-34EF-4ACF-B288-5D5071CEEA04}"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8163906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r>
              <a:rPr lang="ja-JP" altLang="en-US" b="0" i="0" dirty="0">
                <a:solidFill>
                  <a:srgbClr val="070707"/>
                </a:solidFill>
                <a:effectLst/>
                <a:latin typeface="Zen Kaku Gothic New"/>
              </a:rPr>
              <a:t>こちらは、機械メーカーのサポート部門における取り組みの事例です。</a:t>
            </a:r>
          </a:p>
          <a:p>
            <a:pPr algn="l"/>
            <a:r>
              <a:rPr lang="ja-JP" altLang="en-US" b="0" i="0" dirty="0">
                <a:solidFill>
                  <a:srgbClr val="070707"/>
                </a:solidFill>
                <a:effectLst/>
                <a:latin typeface="Zen Kaku Gothic New"/>
              </a:rPr>
              <a:t>このメーカーでは、コールセンターでの問い合わせ対応と各拠点での現地調査を行っており、業務の効率化を図るために</a:t>
            </a:r>
            <a:r>
              <a:rPr lang="en-US" altLang="ja-JP" b="0" i="0" dirty="0" err="1">
                <a:solidFill>
                  <a:srgbClr val="070707"/>
                </a:solidFill>
                <a:effectLst/>
                <a:latin typeface="Zen Kaku Gothic New"/>
              </a:rPr>
              <a:t>SolutionDesk</a:t>
            </a:r>
            <a:r>
              <a:rPr lang="ja-JP" altLang="en-US" b="0" i="0" dirty="0">
                <a:solidFill>
                  <a:srgbClr val="070707"/>
                </a:solidFill>
                <a:effectLst/>
                <a:latin typeface="Zen Kaku Gothic New"/>
              </a:rPr>
              <a:t>を導入しました。</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業務の流れ この業務の流れは次のようになっています。</a:t>
            </a:r>
          </a:p>
          <a:p>
            <a:pPr algn="l">
              <a:buFont typeface="+mj-lt"/>
              <a:buAutoNum type="arabicPeriod"/>
            </a:pPr>
            <a:r>
              <a:rPr lang="ja-JP" altLang="en-US" b="0" i="0" dirty="0">
                <a:solidFill>
                  <a:srgbClr val="070707"/>
                </a:solidFill>
                <a:effectLst/>
                <a:latin typeface="Zen Kaku Gothic New"/>
              </a:rPr>
              <a:t>お客様からコールセンターに不具合のお問い合わせをいただきます。</a:t>
            </a:r>
          </a:p>
          <a:p>
            <a:pPr algn="l">
              <a:buFont typeface="+mj-lt"/>
              <a:buAutoNum type="arabicPeriod"/>
            </a:pPr>
            <a:r>
              <a:rPr lang="ja-JP" altLang="en-US" b="0" i="0" dirty="0">
                <a:solidFill>
                  <a:srgbClr val="070707"/>
                </a:solidFill>
                <a:effectLst/>
                <a:latin typeface="Zen Kaku Gothic New"/>
              </a:rPr>
              <a:t>コールセンターで対応が困難な場合は、全国の拠点にエスカレーションし、現地調査を依頼します。</a:t>
            </a:r>
          </a:p>
          <a:p>
            <a:pPr algn="l">
              <a:buFont typeface="+mj-lt"/>
              <a:buAutoNum type="arabicPeriod"/>
            </a:pPr>
            <a:r>
              <a:rPr lang="ja-JP" altLang="en-US" b="0" i="0" dirty="0">
                <a:solidFill>
                  <a:srgbClr val="070707"/>
                </a:solidFill>
                <a:effectLst/>
                <a:latin typeface="Zen Kaku Gothic New"/>
              </a:rPr>
              <a:t>各拠点のエンジニアが現地に赴き、実際に不具合の調査と修理作業を行います。</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業務上の課題 この流れには、以下のような課題が存在していました。</a:t>
            </a:r>
          </a:p>
          <a:p>
            <a:pPr algn="l">
              <a:buFont typeface="+mj-lt"/>
              <a:buAutoNum type="arabicPeriod"/>
            </a:pPr>
            <a:r>
              <a:rPr lang="ja-JP" altLang="en-US" b="0" i="0" dirty="0">
                <a:solidFill>
                  <a:srgbClr val="070707"/>
                </a:solidFill>
                <a:effectLst/>
                <a:latin typeface="Zen Kaku Gothic New"/>
              </a:rPr>
              <a:t>高度な知識が必要な問い合わせが多く、コールセンターで一次解決ができずに現地調査が必要なケースが多い点。</a:t>
            </a:r>
          </a:p>
          <a:p>
            <a:pPr algn="l">
              <a:buFont typeface="+mj-lt"/>
              <a:buAutoNum type="arabicPeriod"/>
            </a:pPr>
            <a:r>
              <a:rPr lang="ja-JP" altLang="en-US" b="0" i="0" dirty="0">
                <a:solidFill>
                  <a:srgbClr val="070707"/>
                </a:solidFill>
                <a:effectLst/>
                <a:latin typeface="Zen Kaku Gothic New"/>
              </a:rPr>
              <a:t>拠点間で対応履歴が共有されておらず、似たような不具合に対して再度調査や対応に時間がかかる点。</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そこで、</a:t>
            </a:r>
            <a:r>
              <a:rPr lang="en-US" altLang="ja-JP" b="0" i="0" dirty="0" err="1">
                <a:solidFill>
                  <a:srgbClr val="070707"/>
                </a:solidFill>
                <a:effectLst/>
                <a:latin typeface="Zen Kaku Gothic New"/>
              </a:rPr>
              <a:t>SolutionDesk</a:t>
            </a:r>
            <a:r>
              <a:rPr lang="ja-JP" altLang="en-US" b="0" i="0" dirty="0">
                <a:solidFill>
                  <a:srgbClr val="070707"/>
                </a:solidFill>
                <a:effectLst/>
                <a:latin typeface="Zen Kaku Gothic New"/>
              </a:rPr>
              <a:t>を導入して次のポイントで解決を図りました。</a:t>
            </a:r>
          </a:p>
          <a:p>
            <a:pPr algn="l">
              <a:buFont typeface="+mj-lt"/>
              <a:buAutoNum type="arabicPeriod"/>
            </a:pPr>
            <a:r>
              <a:rPr lang="ja-JP" altLang="en-US" b="0" i="0" dirty="0">
                <a:solidFill>
                  <a:srgbClr val="070707"/>
                </a:solidFill>
                <a:effectLst/>
                <a:latin typeface="Zen Kaku Gothic New"/>
              </a:rPr>
              <a:t>過去の作業報告をナレッジとしてコールセンターと全国の拠点で共有し、</a:t>
            </a:r>
            <a:r>
              <a:rPr lang="en-US" altLang="ja-JP" b="0" i="0" dirty="0">
                <a:solidFill>
                  <a:srgbClr val="070707"/>
                </a:solidFill>
                <a:effectLst/>
                <a:latin typeface="Zen Kaku Gothic New"/>
              </a:rPr>
              <a:t>AI</a:t>
            </a:r>
            <a:r>
              <a:rPr lang="ja-JP" altLang="en-US" b="0" i="0" dirty="0">
                <a:solidFill>
                  <a:srgbClr val="070707"/>
                </a:solidFill>
                <a:effectLst/>
                <a:latin typeface="Zen Kaku Gothic New"/>
              </a:rPr>
              <a:t>を活用して回答を作成することで一次解決率を向上させました。</a:t>
            </a:r>
          </a:p>
          <a:p>
            <a:pPr algn="l">
              <a:buFont typeface="+mj-lt"/>
              <a:buAutoNum type="arabicPeriod"/>
            </a:pPr>
            <a:r>
              <a:rPr lang="ja-JP" altLang="en-US" b="0" i="0" dirty="0">
                <a:solidFill>
                  <a:srgbClr val="070707"/>
                </a:solidFill>
                <a:effectLst/>
                <a:latin typeface="Zen Kaku Gothic New"/>
              </a:rPr>
              <a:t>現地調査が必要な場合には各拠点にエスカレーションし、作業を迅速に依頼します。</a:t>
            </a:r>
          </a:p>
          <a:p>
            <a:pPr algn="l">
              <a:buFont typeface="+mj-lt"/>
              <a:buAutoNum type="arabicPeriod"/>
            </a:pPr>
            <a:r>
              <a:rPr lang="ja-JP" altLang="en-US" b="0" i="0" dirty="0">
                <a:solidFill>
                  <a:srgbClr val="070707"/>
                </a:solidFill>
                <a:effectLst/>
                <a:latin typeface="Zen Kaku Gothic New"/>
              </a:rPr>
              <a:t>他拠点で発生した類似不具合の作業報告を参考にすることで、対応時間を大幅に短縮することに成功しました。</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以上の取り組みによって、業務の効率化とお客様満足度の向上を実現しました。</a:t>
            </a:r>
          </a:p>
          <a:p>
            <a:endParaRPr kumimoji="1" lang="ja-JP" altLang="en-US" dirty="0"/>
          </a:p>
        </p:txBody>
      </p:sp>
      <p:sp>
        <p:nvSpPr>
          <p:cNvPr id="4" name="スライド番号プレースホルダー 3"/>
          <p:cNvSpPr>
            <a:spLocks noGrp="1"/>
          </p:cNvSpPr>
          <p:nvPr>
            <p:ph type="sldNum" sz="quarter" idx="10"/>
          </p:nvPr>
        </p:nvSpPr>
        <p:spPr/>
        <p:txBody>
          <a:bodyPr/>
          <a:lstStyle/>
          <a:p>
            <a:fld id="{3267CD5B-49E9-4F00-AAD1-B252A119CD0E}" type="slidenum">
              <a:rPr kumimoji="1" lang="ja-JP" altLang="en-US" smtClean="0"/>
              <a:t>17</a:t>
            </a:fld>
            <a:endParaRPr kumimoji="1" lang="ja-JP" altLang="en-US"/>
          </a:p>
        </p:txBody>
      </p:sp>
    </p:spTree>
    <p:extLst>
      <p:ext uri="{BB962C8B-B14F-4D97-AF65-F5344CB8AC3E}">
        <p14:creationId xmlns:p14="http://schemas.microsoft.com/office/powerpoint/2010/main" val="28751490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r>
              <a:rPr lang="ja-JP" altLang="en-US" b="0" i="0" dirty="0">
                <a:solidFill>
                  <a:srgbClr val="070707"/>
                </a:solidFill>
                <a:effectLst/>
                <a:latin typeface="Zen Kaku Gothic New"/>
              </a:rPr>
              <a:t>こちらは資材メーカーの事例です。このお客様は、サポート部門での問い合わせ対応業務に課題を抱えていました。</a:t>
            </a:r>
            <a:endParaRPr lang="en-US" altLang="ja-JP" b="0" i="0" dirty="0">
              <a:solidFill>
                <a:srgbClr val="070707"/>
              </a:solidFill>
              <a:effectLst/>
              <a:latin typeface="Zen Kaku Gothic New"/>
            </a:endParaRPr>
          </a:p>
          <a:p>
            <a:pPr algn="l"/>
            <a:endParaRPr lang="ja-JP" altLang="en-US" b="0" i="0" dirty="0">
              <a:solidFill>
                <a:srgbClr val="070707"/>
              </a:solidFill>
              <a:effectLst/>
              <a:latin typeface="Zen Kaku Gothic New"/>
            </a:endParaRPr>
          </a:p>
          <a:p>
            <a:pPr algn="l"/>
            <a:r>
              <a:rPr lang="ja-JP" altLang="en-US" b="0" i="0" dirty="0">
                <a:solidFill>
                  <a:srgbClr val="070707"/>
                </a:solidFill>
                <a:effectLst/>
                <a:latin typeface="Zen Kaku Gothic New"/>
              </a:rPr>
              <a:t>業務の流れは以下の通りです。 まず、お客様や営業担当からの問い合わせが電話やメールで受け付けられます。 </a:t>
            </a:r>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次に、ノウハウ集やマニュアルを参照して、問い合わせに対応しますが、特注品に関する高</a:t>
            </a:r>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度な問い合わせは部門内の熟練者にエスカレーションされています。</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ここでの業務上の課題は次の</a:t>
            </a:r>
            <a:r>
              <a:rPr lang="en-US" altLang="ja-JP" b="0" i="0" dirty="0">
                <a:solidFill>
                  <a:srgbClr val="070707"/>
                </a:solidFill>
                <a:effectLst/>
                <a:latin typeface="Zen Kaku Gothic New"/>
              </a:rPr>
              <a:t>3</a:t>
            </a:r>
            <a:r>
              <a:rPr lang="ja-JP" altLang="en-US" b="0" i="0" dirty="0">
                <a:solidFill>
                  <a:srgbClr val="070707"/>
                </a:solidFill>
                <a:effectLst/>
                <a:latin typeface="Zen Kaku Gothic New"/>
              </a:rPr>
              <a:t>つがありました。</a:t>
            </a:r>
          </a:p>
          <a:p>
            <a:pPr algn="l"/>
            <a:endParaRPr lang="en-US" altLang="ja-JP" b="0" i="0" dirty="0">
              <a:solidFill>
                <a:srgbClr val="070707"/>
              </a:solidFill>
              <a:effectLst/>
              <a:latin typeface="Zen Kaku Gothic New"/>
            </a:endParaRPr>
          </a:p>
          <a:p>
            <a:pPr algn="l"/>
            <a:r>
              <a:rPr lang="en-US" altLang="ja-JP" b="0" i="0" dirty="0">
                <a:solidFill>
                  <a:srgbClr val="070707"/>
                </a:solidFill>
                <a:effectLst/>
                <a:latin typeface="Zen Kaku Gothic New"/>
              </a:rPr>
              <a:t>1</a:t>
            </a:r>
            <a:r>
              <a:rPr lang="ja-JP" altLang="en-US" b="0" i="0" dirty="0">
                <a:solidFill>
                  <a:srgbClr val="070707"/>
                </a:solidFill>
                <a:effectLst/>
                <a:latin typeface="Zen Kaku Gothic New"/>
              </a:rPr>
              <a:t>つ目は、特注品に関する問い合わせが多く、熟練者の負担が大きかった点。 </a:t>
            </a:r>
            <a:endParaRPr lang="en-US" altLang="ja-JP" b="0" i="0" dirty="0">
              <a:solidFill>
                <a:srgbClr val="070707"/>
              </a:solidFill>
              <a:effectLst/>
              <a:latin typeface="Zen Kaku Gothic New"/>
            </a:endParaRPr>
          </a:p>
          <a:p>
            <a:pPr algn="l"/>
            <a:r>
              <a:rPr lang="en-US" altLang="ja-JP" b="0" i="0" dirty="0">
                <a:solidFill>
                  <a:srgbClr val="070707"/>
                </a:solidFill>
                <a:effectLst/>
                <a:latin typeface="Zen Kaku Gothic New"/>
              </a:rPr>
              <a:t>2</a:t>
            </a:r>
            <a:r>
              <a:rPr lang="ja-JP" altLang="en-US" b="0" i="0" dirty="0">
                <a:solidFill>
                  <a:srgbClr val="070707"/>
                </a:solidFill>
                <a:effectLst/>
                <a:latin typeface="Zen Kaku Gothic New"/>
              </a:rPr>
              <a:t>つ目は、問い合わせ対応に必要な情報を</a:t>
            </a:r>
            <a:r>
              <a:rPr lang="en-US" altLang="ja-JP" b="0" i="0" dirty="0">
                <a:solidFill>
                  <a:srgbClr val="070707"/>
                </a:solidFill>
                <a:effectLst/>
                <a:latin typeface="Zen Kaku Gothic New"/>
              </a:rPr>
              <a:t>FAQ</a:t>
            </a:r>
            <a:r>
              <a:rPr lang="ja-JP" altLang="en-US" b="0" i="0" dirty="0">
                <a:solidFill>
                  <a:srgbClr val="070707"/>
                </a:solidFill>
                <a:effectLst/>
                <a:latin typeface="Zen Kaku Gothic New"/>
              </a:rPr>
              <a:t>として整備しようとしたが、時間が確保できず実現できていなかった点。 </a:t>
            </a:r>
            <a:endParaRPr lang="en-US" altLang="ja-JP" b="0" i="0" dirty="0">
              <a:solidFill>
                <a:srgbClr val="070707"/>
              </a:solidFill>
              <a:effectLst/>
              <a:latin typeface="Zen Kaku Gothic New"/>
            </a:endParaRPr>
          </a:p>
          <a:p>
            <a:pPr algn="l"/>
            <a:r>
              <a:rPr lang="en-US" altLang="ja-JP" b="0" i="0" dirty="0">
                <a:solidFill>
                  <a:srgbClr val="070707"/>
                </a:solidFill>
                <a:effectLst/>
                <a:latin typeface="Zen Kaku Gothic New"/>
              </a:rPr>
              <a:t>3</a:t>
            </a:r>
            <a:r>
              <a:rPr lang="ja-JP" altLang="en-US" b="0" i="0" dirty="0">
                <a:solidFill>
                  <a:srgbClr val="070707"/>
                </a:solidFill>
                <a:effectLst/>
                <a:latin typeface="Zen Kaku Gothic New"/>
              </a:rPr>
              <a:t>つ目は、ノウハウ集やマニュアルは存在するものの、必要な情報を見つけるのに時間がかかっていた点です。</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特に、エスカレーション率が高く、熟練者の負担が大きいことが大きな課題となっていました。</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そこで、</a:t>
            </a:r>
            <a:r>
              <a:rPr lang="en-US" altLang="ja-JP" b="0" i="0" dirty="0" err="1">
                <a:solidFill>
                  <a:srgbClr val="070707"/>
                </a:solidFill>
                <a:effectLst/>
                <a:latin typeface="Zen Kaku Gothic New"/>
              </a:rPr>
              <a:t>SolutionDesk</a:t>
            </a:r>
            <a:r>
              <a:rPr lang="ja-JP" altLang="en-US" b="0" i="0" dirty="0">
                <a:solidFill>
                  <a:srgbClr val="070707"/>
                </a:solidFill>
                <a:effectLst/>
                <a:latin typeface="Zen Kaku Gothic New"/>
              </a:rPr>
              <a:t>を導入して次のポイントで解決を図りました。</a:t>
            </a:r>
          </a:p>
          <a:p>
            <a:pPr algn="l"/>
            <a:r>
              <a:rPr lang="ja-JP" altLang="en-US" b="0" i="0" dirty="0">
                <a:solidFill>
                  <a:srgbClr val="070707"/>
                </a:solidFill>
                <a:effectLst/>
                <a:latin typeface="Zen Kaku Gothic New"/>
              </a:rPr>
              <a:t>まず、エスカレーションされた問い合わせの回答を「ナレッジ」化して共有し、次回からはナレッジを参照することで自己解決が可能になった点です。そうすることで、エスカレーション率が低減されました。</a:t>
            </a:r>
          </a:p>
          <a:p>
            <a:pPr algn="l"/>
            <a:r>
              <a:rPr lang="ja-JP" altLang="en-US" b="0" i="0" dirty="0">
                <a:solidFill>
                  <a:srgbClr val="070707"/>
                </a:solidFill>
                <a:effectLst/>
                <a:latin typeface="Zen Kaku Gothic New"/>
              </a:rPr>
              <a:t>次に、ノウハウ集やマニュアルを参照元に</a:t>
            </a:r>
            <a:r>
              <a:rPr lang="en-US" altLang="ja-JP" b="0" i="0" dirty="0">
                <a:solidFill>
                  <a:srgbClr val="070707"/>
                </a:solidFill>
                <a:effectLst/>
                <a:latin typeface="Zen Kaku Gothic New"/>
              </a:rPr>
              <a:t>AI</a:t>
            </a:r>
            <a:r>
              <a:rPr lang="ja-JP" altLang="en-US" b="0" i="0" dirty="0">
                <a:solidFill>
                  <a:srgbClr val="070707"/>
                </a:solidFill>
                <a:effectLst/>
                <a:latin typeface="Zen Kaku Gothic New"/>
              </a:rPr>
              <a:t>で</a:t>
            </a:r>
            <a:r>
              <a:rPr lang="en-US" altLang="ja-JP" b="0" i="0" dirty="0">
                <a:solidFill>
                  <a:srgbClr val="070707"/>
                </a:solidFill>
                <a:effectLst/>
                <a:latin typeface="Zen Kaku Gothic New"/>
              </a:rPr>
              <a:t>FAQ</a:t>
            </a:r>
            <a:r>
              <a:rPr lang="ja-JP" altLang="en-US" b="0" i="0" dirty="0">
                <a:solidFill>
                  <a:srgbClr val="070707"/>
                </a:solidFill>
                <a:effectLst/>
                <a:latin typeface="Zen Kaku Gothic New"/>
              </a:rPr>
              <a:t>を自動生成することで、整備にかかる時間を大幅に短縮し、問い合わせ対応が迅速に行えるようになりました。</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以上が、こちらのお客様の改善事例です。</a:t>
            </a:r>
            <a:r>
              <a:rPr lang="en-US" altLang="ja-JP" b="0" i="0" dirty="0" err="1">
                <a:solidFill>
                  <a:srgbClr val="070707"/>
                </a:solidFill>
                <a:effectLst/>
                <a:latin typeface="Zen Kaku Gothic New"/>
              </a:rPr>
              <a:t>SolutionDesk</a:t>
            </a:r>
            <a:r>
              <a:rPr lang="ja-JP" altLang="en-US" b="0" i="0" dirty="0">
                <a:solidFill>
                  <a:srgbClr val="070707"/>
                </a:solidFill>
                <a:effectLst/>
                <a:latin typeface="Zen Kaku Gothic New"/>
              </a:rPr>
              <a:t>を活用することで、問い合わせ対応の効率化を実現しています。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A7E5A2B9-60AA-46EB-B881-1140ECB398C5}" type="slidenum">
              <a:rPr kumimoji="1" lang="ja-JP" altLang="en-US" smtClean="0"/>
              <a:t>18</a:t>
            </a:fld>
            <a:endParaRPr kumimoji="1" lang="ja-JP" altLang="en-US"/>
          </a:p>
        </p:txBody>
      </p:sp>
    </p:spTree>
    <p:extLst>
      <p:ext uri="{BB962C8B-B14F-4D97-AF65-F5344CB8AC3E}">
        <p14:creationId xmlns:p14="http://schemas.microsoft.com/office/powerpoint/2010/main" val="11188696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r>
              <a:rPr lang="ja-JP" altLang="en-US" b="0" i="0" dirty="0">
                <a:solidFill>
                  <a:srgbClr val="070707"/>
                </a:solidFill>
                <a:effectLst/>
                <a:latin typeface="Zen Kaku Gothic New"/>
              </a:rPr>
              <a:t>こちらは家電メーカーにおけるサポート部門の取り組み事例です。</a:t>
            </a:r>
            <a:endParaRPr lang="en-US" altLang="ja-JP" b="0" i="0" dirty="0">
              <a:solidFill>
                <a:srgbClr val="070707"/>
              </a:solidFill>
              <a:effectLst/>
              <a:latin typeface="Zen Kaku Gothic New"/>
            </a:endParaRP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従来、お客様からの製品に関するお問い合わせ対応業務において幾つかの課題を抱えていました。</a:t>
            </a:r>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具体的には、ウェブサイトで取扱説明書や操作ガイドを公開しているにもかかわらず、お客様が必要な情報を見つけられず、</a:t>
            </a:r>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製品の新バージョン発売時にはお問い合わせが急増し、オペレーターに大きな負荷がかかっていました。</a:t>
            </a:r>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また、オペレーターの増員が行われましたが、研修時間が不足しているため、一次対応ができず、スーパーバイザーの後方支援が必須となっていました。</a:t>
            </a:r>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さらに、パフォーマンス集計や分析にかかる時間も増加し、スーパーバイザーの業務を圧迫していました。</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これらの課題に対し、</a:t>
            </a:r>
            <a:r>
              <a:rPr lang="en-US" altLang="ja-JP" b="0" i="0" dirty="0">
                <a:solidFill>
                  <a:srgbClr val="070707"/>
                </a:solidFill>
                <a:effectLst/>
                <a:latin typeface="Zen Kaku Gothic New"/>
              </a:rPr>
              <a:t>AI</a:t>
            </a:r>
            <a:r>
              <a:rPr lang="ja-JP" altLang="en-US" b="0" i="0" dirty="0">
                <a:solidFill>
                  <a:srgbClr val="070707"/>
                </a:solidFill>
                <a:effectLst/>
                <a:latin typeface="Zen Kaku Gothic New"/>
              </a:rPr>
              <a:t>チャットボット「ナレッジロボ」を導入することで、次のような解決を図っています。</a:t>
            </a:r>
          </a:p>
          <a:p>
            <a:pPr algn="l"/>
            <a:r>
              <a:rPr lang="ja-JP" altLang="en-US" b="0" i="0" dirty="0">
                <a:solidFill>
                  <a:srgbClr val="070707"/>
                </a:solidFill>
                <a:effectLst/>
                <a:latin typeface="Zen Kaku Gothic New"/>
              </a:rPr>
              <a:t>まず、</a:t>
            </a:r>
            <a:r>
              <a:rPr lang="en-US" altLang="ja-JP" b="0" i="0" dirty="0">
                <a:solidFill>
                  <a:srgbClr val="070707"/>
                </a:solidFill>
                <a:effectLst/>
                <a:latin typeface="Zen Kaku Gothic New"/>
              </a:rPr>
              <a:t>AI</a:t>
            </a:r>
            <a:r>
              <a:rPr lang="ja-JP" altLang="en-US" b="0" i="0" dirty="0">
                <a:solidFill>
                  <a:srgbClr val="070707"/>
                </a:solidFill>
                <a:effectLst/>
                <a:latin typeface="Zen Kaku Gothic New"/>
              </a:rPr>
              <a:t>チャットボットが対話型でお客様の困り事をヒアリングし、ウェブサイト上の取扱説明書や操作ガイドに誘導することで、お客様の自己解決を促進しています。</a:t>
            </a:r>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これにより、必要な情報が素早く見つかるようになり、お問い合わせの減少に寄与しています。</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次に、オペレーターが解決できないお問い合わせはスーパーバイザーへエスカレーションし、問い合わせ回答をナレッジ化することで、</a:t>
            </a:r>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将来的にはオペレーターが</a:t>
            </a:r>
            <a:r>
              <a:rPr lang="en-US" altLang="ja-JP" b="0" i="0" dirty="0">
                <a:solidFill>
                  <a:srgbClr val="070707"/>
                </a:solidFill>
                <a:effectLst/>
                <a:latin typeface="Zen Kaku Gothic New"/>
              </a:rPr>
              <a:t>AI</a:t>
            </a:r>
            <a:r>
              <a:rPr lang="ja-JP" altLang="en-US" b="0" i="0" dirty="0">
                <a:solidFill>
                  <a:srgbClr val="070707"/>
                </a:solidFill>
                <a:effectLst/>
                <a:latin typeface="Zen Kaku Gothic New"/>
              </a:rPr>
              <a:t>を活用したナレッジ参照によって自己解決できるようになりました。これにより、オペレーターの対応力が向上し、業務の効率化が実現しました。</a:t>
            </a:r>
          </a:p>
          <a:p>
            <a:pPr algn="l"/>
            <a:r>
              <a:rPr lang="ja-JP" altLang="en-US" b="0" i="0" dirty="0">
                <a:solidFill>
                  <a:srgbClr val="070707"/>
                </a:solidFill>
                <a:effectLst/>
                <a:latin typeface="Zen Kaku Gothic New"/>
              </a:rPr>
              <a:t>最後に、問い合わせ履歴からパフォーマンスや問い合わせ内容を簡単に集計できるようになり、不足している情報をナレッジとして追加する体制が整ったことで、対応品質も向上しています。</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以上が、この家電メーカーにおける解決事例です。この取り組みを通じて、顧客満足度の向上とサポート部門の業務効率化を推進しています。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3267CD5B-49E9-4F00-AAD1-B252A119CD0E}" type="slidenum">
              <a:rPr kumimoji="1" lang="ja-JP" altLang="en-US" smtClean="0"/>
              <a:t>19</a:t>
            </a:fld>
            <a:endParaRPr kumimoji="1" lang="ja-JP" altLang="en-US"/>
          </a:p>
        </p:txBody>
      </p:sp>
    </p:spTree>
    <p:extLst>
      <p:ext uri="{BB962C8B-B14F-4D97-AF65-F5344CB8AC3E}">
        <p14:creationId xmlns:p14="http://schemas.microsoft.com/office/powerpoint/2010/main" val="28751490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fld id="{8F9CE59A-34EF-4ACF-B288-5D5071CEEA04}" type="slidenum">
              <a:rPr kumimoji="1" lang="ja-JP" altLang="en-US" smtClean="0"/>
              <a:t>2</a:t>
            </a:fld>
            <a:endParaRPr kumimoji="1" lang="ja-JP" altLang="en-US"/>
          </a:p>
        </p:txBody>
      </p:sp>
    </p:spTree>
    <p:extLst>
      <p:ext uri="{BB962C8B-B14F-4D97-AF65-F5344CB8AC3E}">
        <p14:creationId xmlns:p14="http://schemas.microsoft.com/office/powerpoint/2010/main" val="11920680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r>
              <a:rPr lang="ja-JP" altLang="en-US" b="0" i="0" dirty="0">
                <a:solidFill>
                  <a:srgbClr val="070707"/>
                </a:solidFill>
                <a:effectLst/>
                <a:latin typeface="Zen Kaku Gothic New"/>
              </a:rPr>
              <a:t>ヘアケア製品メーカーのサポート部門における</a:t>
            </a:r>
            <a:r>
              <a:rPr lang="en-US" altLang="ja-JP" b="0" i="0" dirty="0">
                <a:solidFill>
                  <a:srgbClr val="070707"/>
                </a:solidFill>
                <a:effectLst/>
                <a:latin typeface="Zen Kaku Gothic New"/>
              </a:rPr>
              <a:t>AI</a:t>
            </a:r>
            <a:r>
              <a:rPr lang="ja-JP" altLang="en-US" b="0" i="0" dirty="0">
                <a:solidFill>
                  <a:srgbClr val="070707"/>
                </a:solidFill>
                <a:effectLst/>
                <a:latin typeface="Zen Kaku Gothic New"/>
              </a:rPr>
              <a:t>活用の事例です。</a:t>
            </a:r>
            <a:br>
              <a:rPr lang="en-US" altLang="ja-JP" b="0" i="0" dirty="0">
                <a:solidFill>
                  <a:srgbClr val="070707"/>
                </a:solidFill>
                <a:effectLst/>
                <a:latin typeface="Zen Kaku Gothic New"/>
              </a:rPr>
            </a:br>
            <a:endParaRPr lang="ja-JP" altLang="en-US" b="0" i="0" dirty="0">
              <a:solidFill>
                <a:srgbClr val="070707"/>
              </a:solidFill>
              <a:effectLst/>
              <a:latin typeface="Zen Kaku Gothic New"/>
            </a:endParaRPr>
          </a:p>
          <a:p>
            <a:pPr algn="l"/>
            <a:r>
              <a:rPr lang="ja-JP" altLang="en-US" b="0" i="0" dirty="0">
                <a:solidFill>
                  <a:srgbClr val="070707"/>
                </a:solidFill>
                <a:effectLst/>
                <a:latin typeface="Zen Kaku Gothic New"/>
              </a:rPr>
              <a:t>お客様は、</a:t>
            </a:r>
            <a:r>
              <a:rPr lang="en-US" altLang="ja-JP" b="0" i="0" dirty="0">
                <a:solidFill>
                  <a:srgbClr val="070707"/>
                </a:solidFill>
                <a:effectLst/>
                <a:latin typeface="Zen Kaku Gothic New"/>
              </a:rPr>
              <a:t>FAQ</a:t>
            </a:r>
            <a:r>
              <a:rPr lang="ja-JP" altLang="en-US" b="0" i="0" dirty="0">
                <a:solidFill>
                  <a:srgbClr val="070707"/>
                </a:solidFill>
                <a:effectLst/>
                <a:latin typeface="Zen Kaku Gothic New"/>
              </a:rPr>
              <a:t>サイトの改善を目指して</a:t>
            </a:r>
            <a:r>
              <a:rPr lang="en-US" altLang="ja-JP" b="0" i="0" dirty="0">
                <a:solidFill>
                  <a:srgbClr val="070707"/>
                </a:solidFill>
                <a:effectLst/>
                <a:latin typeface="Zen Kaku Gothic New"/>
              </a:rPr>
              <a:t>AI</a:t>
            </a:r>
            <a:r>
              <a:rPr lang="ja-JP" altLang="en-US" b="0" i="0" dirty="0">
                <a:solidFill>
                  <a:srgbClr val="070707"/>
                </a:solidFill>
                <a:effectLst/>
                <a:latin typeface="Zen Kaku Gothic New"/>
              </a:rPr>
              <a:t>技術を導入されました。</a:t>
            </a:r>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具体的には、ナレッジと</a:t>
            </a:r>
            <a:r>
              <a:rPr lang="en-US" altLang="ja-JP" b="0" i="0" dirty="0">
                <a:solidFill>
                  <a:srgbClr val="070707"/>
                </a:solidFill>
                <a:effectLst/>
                <a:latin typeface="Zen Kaku Gothic New"/>
              </a:rPr>
              <a:t>AI</a:t>
            </a:r>
            <a:r>
              <a:rPr lang="ja-JP" altLang="en-US" b="0" i="0" dirty="0">
                <a:solidFill>
                  <a:srgbClr val="070707"/>
                </a:solidFill>
                <a:effectLst/>
                <a:latin typeface="Zen Kaku Gothic New"/>
              </a:rPr>
              <a:t>を組み合わせて</a:t>
            </a:r>
            <a:r>
              <a:rPr lang="en-US" altLang="ja-JP" b="0" i="0" dirty="0">
                <a:solidFill>
                  <a:srgbClr val="070707"/>
                </a:solidFill>
                <a:effectLst/>
                <a:latin typeface="Zen Kaku Gothic New"/>
              </a:rPr>
              <a:t>FAQ</a:t>
            </a:r>
            <a:r>
              <a:rPr lang="ja-JP" altLang="en-US" b="0" i="0" dirty="0">
                <a:solidFill>
                  <a:srgbClr val="070707"/>
                </a:solidFill>
                <a:effectLst/>
                <a:latin typeface="Zen Kaku Gothic New"/>
              </a:rPr>
              <a:t>を自動生成し、より効果的に</a:t>
            </a:r>
            <a:r>
              <a:rPr lang="en-US" altLang="ja-JP" b="0" i="0" dirty="0">
                <a:solidFill>
                  <a:srgbClr val="070707"/>
                </a:solidFill>
                <a:effectLst/>
                <a:latin typeface="Zen Kaku Gothic New"/>
              </a:rPr>
              <a:t>FAQ</a:t>
            </a:r>
            <a:r>
              <a:rPr lang="ja-JP" altLang="en-US" b="0" i="0" dirty="0">
                <a:solidFill>
                  <a:srgbClr val="070707"/>
                </a:solidFill>
                <a:effectLst/>
                <a:latin typeface="Zen Kaku Gothic New"/>
              </a:rPr>
              <a:t>サイトに公開する取り組みを行っています。</a:t>
            </a:r>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また、</a:t>
            </a:r>
            <a:r>
              <a:rPr lang="en-US" altLang="ja-JP" b="0" i="0" dirty="0">
                <a:solidFill>
                  <a:srgbClr val="070707"/>
                </a:solidFill>
                <a:effectLst/>
                <a:latin typeface="Zen Kaku Gothic New"/>
              </a:rPr>
              <a:t>AI</a:t>
            </a:r>
            <a:r>
              <a:rPr lang="ja-JP" altLang="en-US" b="0" i="0" dirty="0">
                <a:solidFill>
                  <a:srgbClr val="070707"/>
                </a:solidFill>
                <a:effectLst/>
                <a:latin typeface="Zen Kaku Gothic New"/>
              </a:rPr>
              <a:t>チャットボットである「ナレッジロボ」を活用し、お客様のお問い合わせに対応しています。</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業務の流れをご紹介します。</a:t>
            </a:r>
          </a:p>
          <a:p>
            <a:pPr algn="l">
              <a:buFont typeface="+mj-lt"/>
              <a:buAutoNum type="arabicPeriod"/>
            </a:pPr>
            <a:r>
              <a:rPr lang="ja-JP" altLang="en-US" b="0" i="0" dirty="0">
                <a:solidFill>
                  <a:srgbClr val="070707"/>
                </a:solidFill>
                <a:effectLst/>
                <a:latin typeface="Zen Kaku Gothic New"/>
              </a:rPr>
              <a:t>お客様からの問い合わせは、電話、メール、問い合わせフォームを通じて受け付けます。</a:t>
            </a:r>
          </a:p>
          <a:p>
            <a:pPr algn="l">
              <a:buFont typeface="+mj-lt"/>
              <a:buAutoNum type="arabicPeriod"/>
            </a:pPr>
            <a:r>
              <a:rPr lang="ja-JP" altLang="en-US" b="0" i="0" dirty="0">
                <a:solidFill>
                  <a:srgbClr val="070707"/>
                </a:solidFill>
                <a:effectLst/>
                <a:latin typeface="Zen Kaku Gothic New"/>
              </a:rPr>
              <a:t>その中から頻繁に寄せられる問い合わせを「よくある質問」として</a:t>
            </a:r>
            <a:r>
              <a:rPr lang="en-US" altLang="ja-JP" b="0" i="0" dirty="0">
                <a:solidFill>
                  <a:srgbClr val="070707"/>
                </a:solidFill>
                <a:effectLst/>
                <a:latin typeface="Zen Kaku Gothic New"/>
              </a:rPr>
              <a:t>FAQ</a:t>
            </a:r>
            <a:r>
              <a:rPr lang="ja-JP" altLang="en-US" b="0" i="0" dirty="0">
                <a:solidFill>
                  <a:srgbClr val="070707"/>
                </a:solidFill>
                <a:effectLst/>
                <a:latin typeface="Zen Kaku Gothic New"/>
              </a:rPr>
              <a:t>サイトに掲載します。</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ここでの業務上の課題は次の２つがありました。</a:t>
            </a:r>
          </a:p>
          <a:p>
            <a:pPr algn="l"/>
            <a:r>
              <a:rPr lang="en-US" altLang="ja-JP" b="0" i="0" dirty="0">
                <a:solidFill>
                  <a:srgbClr val="070707"/>
                </a:solidFill>
                <a:effectLst/>
                <a:latin typeface="Zen Kaku Gothic New"/>
              </a:rPr>
              <a:t>FAQ</a:t>
            </a:r>
            <a:r>
              <a:rPr lang="ja-JP" altLang="en-US" b="0" i="0" dirty="0">
                <a:solidFill>
                  <a:srgbClr val="070707"/>
                </a:solidFill>
                <a:effectLst/>
                <a:latin typeface="Zen Kaku Gothic New"/>
              </a:rPr>
              <a:t>サイトを見てもお客様が自己解決できないケースが多いという課題に直面していました。これにより、問い合わせ窓口への連絡が増え、対応しきれないことも少なくなかったとのことです。</a:t>
            </a:r>
          </a:p>
          <a:p>
            <a:pPr algn="l"/>
            <a:r>
              <a:rPr lang="ja-JP" altLang="en-US" b="0" i="0" dirty="0">
                <a:solidFill>
                  <a:srgbClr val="070707"/>
                </a:solidFill>
                <a:effectLst/>
                <a:latin typeface="Zen Kaku Gothic New"/>
              </a:rPr>
              <a:t>また、</a:t>
            </a:r>
            <a:r>
              <a:rPr lang="en-US" altLang="ja-JP" b="0" i="0" dirty="0">
                <a:solidFill>
                  <a:srgbClr val="070707"/>
                </a:solidFill>
                <a:effectLst/>
                <a:latin typeface="Zen Kaku Gothic New"/>
              </a:rPr>
              <a:t>FAQ</a:t>
            </a:r>
            <a:r>
              <a:rPr lang="ja-JP" altLang="en-US" b="0" i="0" dirty="0">
                <a:solidFill>
                  <a:srgbClr val="070707"/>
                </a:solidFill>
                <a:effectLst/>
                <a:latin typeface="Zen Kaku Gothic New"/>
              </a:rPr>
              <a:t>サイトの情報更新には別の部門が関与しており、毎回、個別に依頼しなければならないため、更新が頻繁に行えず、情報が古くなってしまうという課題もありました。</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こうした課題を解決するためのソリューションデスクの活用ポイントについてお話しします。</a:t>
            </a:r>
          </a:p>
          <a:p>
            <a:pPr algn="l">
              <a:buFont typeface="+mj-lt"/>
              <a:buAutoNum type="arabicPeriod"/>
            </a:pPr>
            <a:r>
              <a:rPr lang="ja-JP" altLang="en-US" b="0" i="0" dirty="0">
                <a:solidFill>
                  <a:srgbClr val="070707"/>
                </a:solidFill>
                <a:effectLst/>
                <a:latin typeface="Zen Kaku Gothic New"/>
              </a:rPr>
              <a:t>オペレーターはナレッジベースを用いて問い合わせ対応を行います。例えば、商品説明書やカタログ、取扱い注意書などを参照し、適切に情報を提供します。</a:t>
            </a:r>
          </a:p>
          <a:p>
            <a:pPr algn="l">
              <a:buFont typeface="+mj-lt"/>
              <a:buAutoNum type="arabicPeriod"/>
            </a:pPr>
            <a:r>
              <a:rPr lang="ja-JP" altLang="en-US" b="0" i="0" dirty="0">
                <a:solidFill>
                  <a:srgbClr val="070707"/>
                </a:solidFill>
                <a:effectLst/>
                <a:latin typeface="Zen Kaku Gothic New"/>
              </a:rPr>
              <a:t>ナレッジベースをもとに</a:t>
            </a:r>
            <a:r>
              <a:rPr lang="en-US" altLang="ja-JP" b="0" i="0" dirty="0">
                <a:solidFill>
                  <a:srgbClr val="070707"/>
                </a:solidFill>
                <a:effectLst/>
                <a:latin typeface="Zen Kaku Gothic New"/>
              </a:rPr>
              <a:t>AI</a:t>
            </a:r>
            <a:r>
              <a:rPr lang="ja-JP" altLang="en-US" b="0" i="0" dirty="0">
                <a:solidFill>
                  <a:srgbClr val="070707"/>
                </a:solidFill>
                <a:effectLst/>
                <a:latin typeface="Zen Kaku Gothic New"/>
              </a:rPr>
              <a:t>が簡単に</a:t>
            </a:r>
            <a:r>
              <a:rPr lang="en-US" altLang="ja-JP" b="0" i="0" dirty="0">
                <a:solidFill>
                  <a:srgbClr val="070707"/>
                </a:solidFill>
                <a:effectLst/>
                <a:latin typeface="Zen Kaku Gothic New"/>
              </a:rPr>
              <a:t>FAQ</a:t>
            </a:r>
            <a:r>
              <a:rPr lang="ja-JP" altLang="en-US" b="0" i="0" dirty="0">
                <a:solidFill>
                  <a:srgbClr val="070707"/>
                </a:solidFill>
                <a:effectLst/>
                <a:latin typeface="Zen Kaku Gothic New"/>
              </a:rPr>
              <a:t>を生成し、その内容を</a:t>
            </a:r>
            <a:r>
              <a:rPr lang="en-US" altLang="ja-JP" b="0" i="0" dirty="0">
                <a:solidFill>
                  <a:srgbClr val="070707"/>
                </a:solidFill>
                <a:effectLst/>
                <a:latin typeface="Zen Kaku Gothic New"/>
              </a:rPr>
              <a:t>WEB</a:t>
            </a:r>
            <a:r>
              <a:rPr lang="ja-JP" altLang="en-US" b="0" i="0" dirty="0">
                <a:solidFill>
                  <a:srgbClr val="070707"/>
                </a:solidFill>
                <a:effectLst/>
                <a:latin typeface="Zen Kaku Gothic New"/>
              </a:rPr>
              <a:t>サイトで公開します。これにより、手間をかけずに最新の情報をお客様に提供することができます。</a:t>
            </a:r>
          </a:p>
          <a:p>
            <a:pPr algn="l">
              <a:buFont typeface="+mj-lt"/>
              <a:buAutoNum type="arabicPeriod"/>
            </a:pPr>
            <a:r>
              <a:rPr lang="en-US" altLang="ja-JP" b="0" i="0" dirty="0">
                <a:solidFill>
                  <a:srgbClr val="070707"/>
                </a:solidFill>
                <a:effectLst/>
                <a:latin typeface="Zen Kaku Gothic New"/>
              </a:rPr>
              <a:t>AI</a:t>
            </a:r>
            <a:r>
              <a:rPr lang="ja-JP" altLang="en-US" b="0" i="0" dirty="0">
                <a:solidFill>
                  <a:srgbClr val="070707"/>
                </a:solidFill>
                <a:effectLst/>
                <a:latin typeface="Zen Kaku Gothic New"/>
              </a:rPr>
              <a:t>チャットボット「ナレッジロボ」が、お客様の質問に対して聞き取りをしながら最適な解決策を提示します。</a:t>
            </a:r>
          </a:p>
          <a:p>
            <a:pPr algn="l"/>
            <a:endParaRPr lang="en-US" altLang="ja-JP" b="0" i="0" dirty="0">
              <a:solidFill>
                <a:srgbClr val="070707"/>
              </a:solidFill>
              <a:effectLst/>
              <a:latin typeface="Zen Kaku Gothic New"/>
            </a:endParaRPr>
          </a:p>
          <a:p>
            <a:pPr algn="l"/>
            <a:r>
              <a:rPr lang="ja-JP" altLang="en-US" b="0" i="0" dirty="0">
                <a:solidFill>
                  <a:srgbClr val="070707"/>
                </a:solidFill>
                <a:effectLst/>
                <a:latin typeface="Zen Kaku Gothic New"/>
              </a:rPr>
              <a:t>このような取り組みで、</a:t>
            </a:r>
            <a:r>
              <a:rPr lang="en-US" altLang="ja-JP" b="0" i="0" dirty="0">
                <a:solidFill>
                  <a:srgbClr val="070707"/>
                </a:solidFill>
                <a:effectLst/>
                <a:latin typeface="Zen Kaku Gothic New"/>
              </a:rPr>
              <a:t>FAQ</a:t>
            </a:r>
            <a:r>
              <a:rPr lang="ja-JP" altLang="en-US" b="0" i="0" dirty="0">
                <a:solidFill>
                  <a:srgbClr val="070707"/>
                </a:solidFill>
                <a:effectLst/>
                <a:latin typeface="Zen Kaku Gothic New"/>
              </a:rPr>
              <a:t>の更新が迅速化し、自己解決が促進されました。結果として、お客様満足度の向上につながると同時に、窓口への問い合わせ件数が削減されました。</a:t>
            </a:r>
          </a:p>
          <a:p>
            <a:pPr algn="l"/>
            <a:r>
              <a:rPr lang="ja-JP" altLang="en-US" b="0" i="0" dirty="0">
                <a:solidFill>
                  <a:srgbClr val="070707"/>
                </a:solidFill>
                <a:effectLst/>
                <a:latin typeface="Zen Kaku Gothic New"/>
              </a:rPr>
              <a:t>以上が、ヘアケア製品メーカーの事例紹介です。</a:t>
            </a:r>
            <a:endParaRPr kumimoji="1" lang="ja-JP" altLang="en-US" dirty="0"/>
          </a:p>
        </p:txBody>
      </p:sp>
      <p:sp>
        <p:nvSpPr>
          <p:cNvPr id="4" name="スライド番号プレースホルダー 3"/>
          <p:cNvSpPr>
            <a:spLocks noGrp="1"/>
          </p:cNvSpPr>
          <p:nvPr>
            <p:ph type="sldNum" sz="quarter" idx="10"/>
          </p:nvPr>
        </p:nvSpPr>
        <p:spPr/>
        <p:txBody>
          <a:bodyPr/>
          <a:lstStyle/>
          <a:p>
            <a:fld id="{1810F717-6B86-4874-B934-A4325A296116}" type="slidenum">
              <a:rPr kumimoji="1" lang="ja-JP" altLang="en-US" smtClean="0"/>
              <a:t>20</a:t>
            </a:fld>
            <a:endParaRPr kumimoji="1" lang="ja-JP" altLang="en-US"/>
          </a:p>
        </p:txBody>
      </p:sp>
    </p:spTree>
    <p:extLst>
      <p:ext uri="{BB962C8B-B14F-4D97-AF65-F5344CB8AC3E}">
        <p14:creationId xmlns:p14="http://schemas.microsoft.com/office/powerpoint/2010/main" val="31189557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kern="1200" dirty="0">
                <a:solidFill>
                  <a:schemeClr val="tx1"/>
                </a:solidFill>
                <a:effectLst/>
                <a:latin typeface="Arial" charset="0"/>
                <a:ea typeface="ＭＳ Ｐ明朝" pitchFamily="18" charset="-128"/>
                <a:cs typeface="+mn-cs"/>
              </a:rPr>
              <a:t>こちらは</a:t>
            </a:r>
            <a:r>
              <a:rPr kumimoji="1" lang="en-US" altLang="ja-JP" sz="1200" b="0" kern="1200" dirty="0">
                <a:solidFill>
                  <a:schemeClr val="tx1"/>
                </a:solidFill>
                <a:effectLst/>
                <a:latin typeface="Arial" charset="0"/>
                <a:ea typeface="ＭＳ Ｐ明朝" pitchFamily="18" charset="-128"/>
                <a:cs typeface="+mn-cs"/>
              </a:rPr>
              <a:t>K</a:t>
            </a:r>
            <a:r>
              <a:rPr kumimoji="1" lang="ja-JP" altLang="en-US" sz="1200" b="0" kern="1200" dirty="0">
                <a:solidFill>
                  <a:schemeClr val="tx1"/>
                </a:solidFill>
                <a:effectLst/>
                <a:latin typeface="Arial" charset="0"/>
                <a:ea typeface="ＭＳ Ｐ明朝" pitchFamily="18" charset="-128"/>
                <a:cs typeface="+mn-cs"/>
              </a:rPr>
              <a:t>様の事例です。</a:t>
            </a:r>
            <a:endParaRPr kumimoji="1" lang="en-US" altLang="ja-JP" sz="1200" b="1" kern="1200" dirty="0">
              <a:solidFill>
                <a:schemeClr val="tx1"/>
              </a:solidFill>
              <a:effectLst/>
              <a:latin typeface="Arial" charset="0"/>
              <a:ea typeface="ＭＳ Ｐ明朝" pitchFamily="18" charset="-128"/>
              <a:cs typeface="+mn-cs"/>
            </a:endParaRPr>
          </a:p>
          <a:p>
            <a:r>
              <a:rPr kumimoji="1" lang="en-US" altLang="ja-JP" sz="1200" b="0" kern="1200" dirty="0">
                <a:solidFill>
                  <a:schemeClr val="tx1"/>
                </a:solidFill>
                <a:effectLst/>
                <a:latin typeface="Arial" charset="0"/>
                <a:ea typeface="ＭＳ Ｐ明朝" pitchFamily="18" charset="-128"/>
                <a:cs typeface="+mn-cs"/>
              </a:rPr>
              <a:t>K</a:t>
            </a:r>
            <a:r>
              <a:rPr kumimoji="1" lang="ja-JP" altLang="en-US" sz="1200" b="0" kern="1200" dirty="0">
                <a:solidFill>
                  <a:schemeClr val="tx1"/>
                </a:solidFill>
                <a:effectLst/>
                <a:latin typeface="Arial" charset="0"/>
                <a:ea typeface="ＭＳ Ｐ明朝" pitchFamily="18" charset="-128"/>
                <a:cs typeface="+mn-cs"/>
              </a:rPr>
              <a:t>様は、製薬業のお客様で、新薬の開発や既承認薬の変更、製法や試験法の改善などの業務を行っています。</a:t>
            </a:r>
            <a:endParaRPr kumimoji="1" lang="en-US" altLang="ja-JP" sz="1200" b="0" kern="1200" dirty="0">
              <a:solidFill>
                <a:schemeClr val="tx1"/>
              </a:solidFill>
              <a:effectLst/>
              <a:latin typeface="Arial" charset="0"/>
              <a:ea typeface="ＭＳ Ｐ明朝" pitchFamily="18" charset="-128"/>
              <a:cs typeface="+mn-cs"/>
            </a:endParaRPr>
          </a:p>
          <a:p>
            <a:endParaRPr kumimoji="1" lang="en-US" altLang="ja-JP" sz="1200" b="0" kern="1200" dirty="0">
              <a:solidFill>
                <a:schemeClr val="tx1"/>
              </a:solidFill>
              <a:effectLst/>
              <a:latin typeface="Arial" charset="0"/>
              <a:ea typeface="ＭＳ Ｐ明朝" pitchFamily="18" charset="-128"/>
              <a:cs typeface="+mn-cs"/>
            </a:endParaRPr>
          </a:p>
          <a:p>
            <a:r>
              <a:rPr kumimoji="1" lang="ja-JP" altLang="en-US" sz="1200" b="0" kern="1200" dirty="0">
                <a:solidFill>
                  <a:schemeClr val="tx1"/>
                </a:solidFill>
                <a:effectLst/>
                <a:latin typeface="Arial" charset="0"/>
                <a:ea typeface="ＭＳ Ｐ明朝" pitchFamily="18" charset="-128"/>
                <a:cs typeface="+mn-cs"/>
              </a:rPr>
              <a:t>★</a:t>
            </a:r>
            <a:r>
              <a:rPr kumimoji="1" lang="ja-JP" altLang="en-US" dirty="0"/>
              <a:t>ここでの業務上の課題は次の</a:t>
            </a:r>
            <a:r>
              <a:rPr kumimoji="1" lang="en-US" altLang="ja-JP" dirty="0"/>
              <a:t>3</a:t>
            </a:r>
            <a:r>
              <a:rPr kumimoji="1" lang="ja-JP" altLang="en-US" dirty="0"/>
              <a:t>つがありました</a:t>
            </a:r>
            <a:endParaRPr kumimoji="1" lang="en-US" altLang="ja-JP" dirty="0"/>
          </a:p>
          <a:p>
            <a:r>
              <a:rPr kumimoji="1" lang="ja-JP" altLang="en-US" sz="1200" b="0" kern="1200" dirty="0">
                <a:solidFill>
                  <a:schemeClr val="tx1"/>
                </a:solidFill>
                <a:effectLst/>
                <a:latin typeface="Arial" charset="0"/>
                <a:ea typeface="ＭＳ Ｐ明朝" pitchFamily="18" charset="-128"/>
                <a:cs typeface="+mn-cs"/>
              </a:rPr>
              <a:t>　</a:t>
            </a:r>
            <a:endParaRPr kumimoji="1" lang="en-US" altLang="ja-JP" sz="1200" b="0" kern="1200" dirty="0">
              <a:solidFill>
                <a:schemeClr val="tx1"/>
              </a:solidFill>
              <a:effectLst/>
              <a:latin typeface="Arial" charset="0"/>
              <a:ea typeface="ＭＳ Ｐ明朝" pitchFamily="18" charset="-128"/>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1</a:t>
            </a:r>
            <a:r>
              <a:rPr kumimoji="1" lang="ja-JP" altLang="en-US" dirty="0"/>
              <a:t>つめは、</a:t>
            </a:r>
            <a:r>
              <a:rPr lang="ja-JP" altLang="en-US" sz="1200" dirty="0">
                <a:solidFill>
                  <a:srgbClr val="3477B2"/>
                </a:solidFill>
                <a:latin typeface="メイリオ" panose="020B0604030504040204" pitchFamily="50" charset="-128"/>
                <a:ea typeface="メイリオ" panose="020B0604030504040204" pitchFamily="50" charset="-128"/>
              </a:rPr>
              <a:t>過去の検討経緯を探しやすい状態で蓄積しておらず、課題解決に向けた迅速な対応が取り難い状況であったこと。</a:t>
            </a:r>
            <a:endParaRPr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tx1"/>
                </a:solidFill>
                <a:latin typeface="Arial" charset="0"/>
                <a:ea typeface="ＭＳ Ｐ明朝" pitchFamily="18" charset="-128"/>
                <a:cs typeface="+mn-cs"/>
              </a:rPr>
              <a:t>2</a:t>
            </a:r>
            <a:r>
              <a:rPr kumimoji="1" lang="ja-JP" altLang="en-US" sz="1200" kern="1200" dirty="0">
                <a:solidFill>
                  <a:schemeClr val="tx1"/>
                </a:solidFill>
                <a:latin typeface="Arial" charset="0"/>
                <a:ea typeface="ＭＳ Ｐ明朝" pitchFamily="18" charset="-128"/>
                <a:cs typeface="+mn-cs"/>
              </a:rPr>
              <a:t>つめは、情報がバラバラに配置されており、</a:t>
            </a:r>
            <a:r>
              <a:rPr lang="ja-JP" altLang="en-US" sz="1200" dirty="0">
                <a:solidFill>
                  <a:srgbClr val="3477B2"/>
                </a:solidFill>
                <a:latin typeface="メイリオ" panose="020B0604030504040204" pitchFamily="50" charset="-128"/>
                <a:ea typeface="メイリオ" panose="020B0604030504040204" pitchFamily="50" charset="-128"/>
              </a:rPr>
              <a:t>詳細内容の確認が不十分で対応の品質が低下してしまう恐れがあった</a:t>
            </a:r>
            <a:r>
              <a:rPr kumimoji="1" lang="ja-JP" altLang="en-US" sz="1200" kern="1200" dirty="0">
                <a:solidFill>
                  <a:schemeClr val="tx1"/>
                </a:solidFill>
                <a:latin typeface="Arial" charset="0"/>
                <a:ea typeface="ＭＳ Ｐ明朝" pitchFamily="18" charset="-128"/>
                <a:cs typeface="+mn-cs"/>
              </a:rPr>
              <a:t>こと。</a:t>
            </a:r>
            <a:endParaRPr lang="en-US" altLang="ja-JP" sz="1200" dirty="0">
              <a:solidFill>
                <a:srgbClr val="3477B2"/>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つめは、</a:t>
            </a:r>
            <a:r>
              <a:rPr lang="ja-JP" altLang="en-US" sz="1200" dirty="0">
                <a:solidFill>
                  <a:srgbClr val="3477B2"/>
                </a:solidFill>
                <a:latin typeface="メイリオ" panose="020B0604030504040204" pitchFamily="50" charset="-128"/>
                <a:ea typeface="メイリオ" panose="020B0604030504040204" pitchFamily="50" charset="-128"/>
              </a:rPr>
              <a:t>既承認薬の長いライフサイクルにおいて技術情報の管理が困難であった</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こと。特に、間違った廃棄がされてしまうこと。</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kern="1200" dirty="0">
              <a:solidFill>
                <a:schemeClr val="tx1"/>
              </a:solidFill>
              <a:effectLst/>
              <a:latin typeface="Arial" charset="0"/>
              <a:ea typeface="ＭＳ Ｐ明朝" pitchFamily="18" charset="-128"/>
              <a:cs typeface="+mn-cs"/>
            </a:endParaRPr>
          </a:p>
          <a:p>
            <a:r>
              <a:rPr kumimoji="1" lang="ja-JP" altLang="en-US" sz="1200" b="0" kern="1200" dirty="0">
                <a:solidFill>
                  <a:schemeClr val="tx1"/>
                </a:solidFill>
                <a:effectLst/>
                <a:latin typeface="Arial" charset="0"/>
                <a:ea typeface="ＭＳ Ｐ明朝" pitchFamily="18" charset="-128"/>
                <a:cs typeface="+mn-cs"/>
              </a:rPr>
              <a:t>技術情報が属人的に管理されていたため、組織改編や異動、退職等によって破棄される可能性がありました。</a:t>
            </a:r>
            <a:endParaRPr kumimoji="1" lang="en-US" altLang="ja-JP" sz="1200" b="0" kern="1200" dirty="0">
              <a:solidFill>
                <a:schemeClr val="tx1"/>
              </a:solidFill>
              <a:effectLst/>
              <a:latin typeface="Arial" charset="0"/>
              <a:ea typeface="ＭＳ Ｐ明朝" pitchFamily="18" charset="-128"/>
              <a:cs typeface="+mn-cs"/>
            </a:endParaRPr>
          </a:p>
          <a:p>
            <a:endParaRPr kumimoji="1" lang="en-US" altLang="ja-JP" sz="1200" b="0" kern="1200" dirty="0">
              <a:solidFill>
                <a:schemeClr val="tx1"/>
              </a:solidFill>
              <a:effectLst/>
              <a:latin typeface="Arial" charset="0"/>
              <a:ea typeface="ＭＳ Ｐ明朝" pitchFamily="18" charset="-128"/>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★このような状況に対し、プロセス開発、製法検討設計などの報告書を共有・管理する場として、ナレッジベースを導入しました。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★ここでのポイントは次の</a:t>
            </a: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つが挙げられます。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defTabSz="742950" fontAlgn="auto">
              <a:spcBef>
                <a:spcPts val="0"/>
              </a:spcBef>
              <a:spcAft>
                <a:spcPts val="0"/>
              </a:spcAft>
              <a:defRPr/>
            </a:pPr>
            <a:r>
              <a:rPr kumimoji="1" lang="ja-JP" altLang="en-US" sz="1200" dirty="0">
                <a:solidFill>
                  <a:srgbClr val="3477B2"/>
                </a:solidFill>
                <a:latin typeface="メイリオ" panose="020B0604030504040204" pitchFamily="50" charset="-128"/>
                <a:ea typeface="メイリオ" panose="020B0604030504040204" pitchFamily="50" charset="-128"/>
              </a:rPr>
              <a:t>まず、</a:t>
            </a:r>
            <a:r>
              <a:rPr lang="ja-JP" altLang="en-US" sz="1200" b="0" dirty="0">
                <a:solidFill>
                  <a:srgbClr val="FF6600"/>
                </a:solidFill>
                <a:latin typeface="メイリオ" panose="020B0604030504040204" pitchFamily="50" charset="-128"/>
                <a:ea typeface="メイリオ" panose="020B0604030504040204" pitchFamily="50" charset="-128"/>
              </a:rPr>
              <a:t>現場で使われている業務用語の索引や、製品名、工程名、課題の有無など、複数の軸で、共通でだれでも使用している単語で情報を整理することで、探しやすくした</a:t>
            </a:r>
            <a:r>
              <a:rPr kumimoji="1" lang="ja-JP" altLang="en-US" sz="1200" b="0" dirty="0">
                <a:solidFill>
                  <a:srgbClr val="3477B2"/>
                </a:solidFill>
                <a:latin typeface="メイリオ" panose="020B0604030504040204" pitchFamily="50" charset="-128"/>
                <a:ea typeface="メイリオ" panose="020B0604030504040204" pitchFamily="50" charset="-128"/>
              </a:rPr>
              <a:t>点です。</a:t>
            </a:r>
            <a:endParaRPr kumimoji="1" lang="en-US" altLang="ja-JP" sz="1200" b="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欲しい情報をすぐに見つけられる状態にすることで、製品開発・改善の経緯や、過去に検討・報告済みの情報を洗い出しやすい状態になったため、</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課題に対する対処を行いやすい状態になっています。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r>
              <a:rPr kumimoji="1" lang="ja-JP" altLang="en-US" sz="1200" dirty="0">
                <a:solidFill>
                  <a:srgbClr val="3477B2"/>
                </a:solidFill>
                <a:latin typeface="メイリオ" panose="020B0604030504040204" pitchFamily="50" charset="-128"/>
                <a:ea typeface="メイリオ" panose="020B0604030504040204" pitchFamily="50" charset="-128"/>
              </a:rPr>
              <a:t>次は、</a:t>
            </a:r>
            <a:r>
              <a:rPr lang="ja-JP" altLang="en-US" sz="1200" dirty="0"/>
              <a:t>一つのコンテンツで網羅的に情報が確認できるようになった点です。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該当の製薬に関する開発から生産、生産改善までの記録を遡って参照しできるようにすることで、参照の漏れを防ぎ、品質の高い対応を行えるようにしました。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defTabSz="742950" fontAlgn="auto">
              <a:spcBef>
                <a:spcPts val="0"/>
              </a:spcBef>
              <a:spcAft>
                <a:spcPts val="0"/>
              </a:spcAft>
              <a:defRPr/>
            </a:pPr>
            <a:r>
              <a:rPr kumimoji="1" lang="ja-JP" altLang="en-US" sz="1200" dirty="0">
                <a:solidFill>
                  <a:srgbClr val="3477B2"/>
                </a:solidFill>
                <a:latin typeface="メイリオ" panose="020B0604030504040204" pitchFamily="50" charset="-128"/>
                <a:ea typeface="メイリオ" panose="020B0604030504040204" pitchFamily="50" charset="-128"/>
              </a:rPr>
              <a:t>最後は、</a:t>
            </a:r>
            <a:r>
              <a:rPr lang="ja-JP" altLang="en-US" sz="1200" b="0" dirty="0">
                <a:solidFill>
                  <a:srgbClr val="FF6600"/>
                </a:solidFill>
                <a:latin typeface="メイリオ" panose="020B0604030504040204" pitchFamily="50" charset="-128"/>
                <a:ea typeface="メイリオ" panose="020B0604030504040204" pitchFamily="50" charset="-128"/>
              </a:rPr>
              <a:t>運用フローを明確化・整理し、業務に必要な情報を保管・活用するタイミングを誰でもわかるようにした点</a:t>
            </a:r>
            <a:r>
              <a:rPr lang="ja-JP" altLang="en-US" sz="1200" dirty="0"/>
              <a:t>です。</a:t>
            </a:r>
            <a:endParaRPr lang="en-US" altLang="ja-JP" sz="1200"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既承認薬の長いライフサイクルにおいて、たくさん文書がある中で、必要・不要な文書を明確化し、保管・活用のタイミングを明確にする必要がありました。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これにより、不要な文書が残り続け、探す邪魔になってしまうことや、必要な文書が誤って削除されてしまうことを防げています。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なお、既存で既に溜まり続けていた文章については、非常に量が多いものでしたが、自動分類機能により手間なく分類し、活用できる形に蓄積することができました。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以上が、こちらのお客様の事例です。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9CE59A-34EF-4ACF-B288-5D5071CEEA04}"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7748217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こちらは</a:t>
            </a:r>
            <a:r>
              <a:rPr kumimoji="1" lang="en-US" altLang="ja-JP" dirty="0"/>
              <a:t>N</a:t>
            </a:r>
            <a:r>
              <a:rPr kumimoji="1" lang="ja-JP" altLang="en-US" dirty="0"/>
              <a:t>社様の事例です。　</a:t>
            </a:r>
            <a:endParaRPr kumimoji="1" lang="en-US" altLang="ja-JP" dirty="0"/>
          </a:p>
          <a:p>
            <a:r>
              <a:rPr kumimoji="1" lang="en-US" altLang="ja-JP" dirty="0"/>
              <a:t>N</a:t>
            </a:r>
            <a:r>
              <a:rPr kumimoji="1" lang="ja-JP" altLang="en-US" dirty="0"/>
              <a:t>社様は、皆様もご存じの通り、たばこの大手メーカーであり、たばこの開発から製造まで行っています。</a:t>
            </a:r>
            <a:endParaRPr kumimoji="1" lang="en-US" altLang="ja-JP" dirty="0"/>
          </a:p>
          <a:p>
            <a:r>
              <a:rPr kumimoji="1" lang="ja-JP" altLang="en-US" dirty="0"/>
              <a:t>ベテランから若手へ生産技術に関する技術伝承を行うために、生産技術センター、国内外工場で</a:t>
            </a:r>
            <a:r>
              <a:rPr kumimoji="1" lang="en-US" altLang="ja-JP" dirty="0"/>
              <a:t>Accela BizAntenna</a:t>
            </a:r>
            <a:r>
              <a:rPr kumimoji="1" lang="ja-JP" altLang="en-US" dirty="0"/>
              <a:t>を導入いただきました。</a:t>
            </a:r>
          </a:p>
          <a:p>
            <a:endParaRPr kumimoji="1" lang="ja-JP" altLang="en-US" dirty="0"/>
          </a:p>
          <a:p>
            <a:r>
              <a:rPr kumimoji="1" lang="ja-JP" altLang="en-US" dirty="0"/>
              <a:t>業務の流れは図の通りです。</a:t>
            </a:r>
          </a:p>
          <a:p>
            <a:r>
              <a:rPr kumimoji="1" lang="ja-JP" altLang="en-US" dirty="0"/>
              <a:t>まず、★生産技術センターの仕様を決定し、試験設計を行います。</a:t>
            </a:r>
          </a:p>
          <a:p>
            <a:r>
              <a:rPr kumimoji="1" lang="ja-JP" altLang="en-US" dirty="0"/>
              <a:t>そして、国内工場にて試験生産の依頼を行い、生産技術センターに結果を報告します。</a:t>
            </a:r>
            <a:endParaRPr kumimoji="1" lang="en-US" altLang="ja-JP" dirty="0"/>
          </a:p>
          <a:p>
            <a:r>
              <a:rPr kumimoji="1" lang="ja-JP" altLang="en-US" dirty="0"/>
              <a:t>必要に応じて、改善したりしつつ、最終的には国内工場で量産を行います。</a:t>
            </a:r>
            <a:endParaRPr kumimoji="1" lang="en-US" altLang="ja-JP" dirty="0"/>
          </a:p>
          <a:p>
            <a:r>
              <a:rPr kumimoji="1" lang="ja-JP" altLang="en-US" dirty="0"/>
              <a:t>また、海外拠点から生産技術センターや国内工場へトラブルに関する問合せがあり、それに対して回答を行っていました。</a:t>
            </a:r>
            <a:endParaRPr kumimoji="1" lang="en-US" altLang="ja-JP" dirty="0"/>
          </a:p>
          <a:p>
            <a:endParaRPr kumimoji="1" lang="ja-JP" altLang="en-US" dirty="0"/>
          </a:p>
          <a:p>
            <a:r>
              <a:rPr kumimoji="1" lang="ja-JP" altLang="en-US" dirty="0"/>
              <a:t>★ここでの業務上の課題は次の</a:t>
            </a:r>
            <a:r>
              <a:rPr kumimoji="1" lang="en-US" altLang="ja-JP" dirty="0"/>
              <a:t>3</a:t>
            </a:r>
            <a:r>
              <a:rPr kumimoji="1" lang="ja-JP" altLang="en-US" dirty="0"/>
              <a:t>つがありました。</a:t>
            </a:r>
          </a:p>
          <a:p>
            <a:endParaRPr kumimoji="1" lang="ja-JP" altLang="en-US" dirty="0"/>
          </a:p>
          <a:p>
            <a:r>
              <a:rPr kumimoji="1" lang="en-US" altLang="ja-JP" dirty="0"/>
              <a:t>1</a:t>
            </a:r>
            <a:r>
              <a:rPr kumimoji="1" lang="ja-JP" altLang="en-US" dirty="0"/>
              <a:t>つは、試験やトラブル発生時の対応に必要なスキルが個人の経験や知識に依存している点。</a:t>
            </a:r>
          </a:p>
          <a:p>
            <a:r>
              <a:rPr kumimoji="1" lang="en-US" altLang="ja-JP" dirty="0"/>
              <a:t>1</a:t>
            </a:r>
            <a:r>
              <a:rPr kumimoji="1" lang="ja-JP" altLang="en-US" dirty="0"/>
              <a:t>つは、成果物や報告書は残っているものの、それに紐づくノウハウが個人の頭の中にしかない点です。</a:t>
            </a:r>
          </a:p>
          <a:p>
            <a:r>
              <a:rPr kumimoji="1" lang="ja-JP" altLang="en-US" dirty="0"/>
              <a:t>最後に、海外拠点との共通データベースがなく、トラブルに関する問合せの時間が増大している点です。</a:t>
            </a:r>
          </a:p>
          <a:p>
            <a:endParaRPr kumimoji="1" lang="en-US" altLang="ja-JP" dirty="0"/>
          </a:p>
          <a:p>
            <a:pPr marL="0" marR="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t>特に、ベテランが持つノウハウを若手に伝承できておらず、ベテランに確認しないと対応できませんでした。</a:t>
            </a:r>
            <a:endParaRPr kumimoji="1" lang="en-US" altLang="ja-JP" dirty="0"/>
          </a:p>
          <a:p>
            <a:endParaRPr kumimoji="1" lang="ja-JP" altLang="en-US" dirty="0"/>
          </a:p>
          <a:p>
            <a:r>
              <a:rPr kumimoji="1" lang="ja-JP" altLang="en-US" dirty="0"/>
              <a:t>★このような状況に対し、過去の試験結果やトラブル情報、材料に関する情報、設備のマニュアルと改作の記録をナレッジベースに集約しました。</a:t>
            </a:r>
          </a:p>
          <a:p>
            <a:endParaRPr kumimoji="1" lang="ja-JP" altLang="en-US" dirty="0"/>
          </a:p>
          <a:p>
            <a:r>
              <a:rPr kumimoji="1" lang="ja-JP" altLang="en-US" dirty="0"/>
              <a:t>★ここでのポイントは次の</a:t>
            </a:r>
            <a:r>
              <a:rPr kumimoji="1" lang="en-US" altLang="ja-JP" dirty="0"/>
              <a:t>3</a:t>
            </a:r>
            <a:r>
              <a:rPr kumimoji="1" lang="ja-JP" altLang="en-US" dirty="0"/>
              <a:t>つが挙げられます。</a:t>
            </a:r>
          </a:p>
          <a:p>
            <a:endParaRPr kumimoji="1" lang="ja-JP" altLang="en-US" dirty="0"/>
          </a:p>
          <a:p>
            <a:r>
              <a:rPr kumimoji="1" lang="ja-JP" altLang="en-US" dirty="0"/>
              <a:t>まず、過去の試験結果などを製品や設備などの分類でタグ付けし、簡単に検索できるようにすることで、試験やトラブル対応発生時に参照できるようにしたことです。</a:t>
            </a:r>
          </a:p>
          <a:p>
            <a:r>
              <a:rPr kumimoji="1" lang="ja-JP" altLang="en-US" dirty="0"/>
              <a:t>試験の検討段階やトラブル対応時に知っておく必要があるノウハウを検索できるようにすることで、</a:t>
            </a:r>
            <a:endParaRPr kumimoji="1" lang="en-US" altLang="ja-JP" dirty="0"/>
          </a:p>
          <a:p>
            <a:r>
              <a:rPr kumimoji="1" lang="ja-JP" altLang="en-US" dirty="0"/>
              <a:t>ベテランに確認しなくても対応ができるようにしました。</a:t>
            </a:r>
            <a:endParaRPr kumimoji="1" lang="en-US" altLang="ja-JP" dirty="0"/>
          </a:p>
          <a:p>
            <a:endParaRPr kumimoji="1" lang="en-US" altLang="ja-JP" dirty="0"/>
          </a:p>
          <a:p>
            <a:r>
              <a:rPr kumimoji="1" lang="ja-JP" altLang="en-US" dirty="0"/>
              <a:t>次に、過去の試験結果やトラブル情報を見ることで、ベテランのノウハウや観点を若手が見て学べるようにしたことです。</a:t>
            </a:r>
          </a:p>
          <a:p>
            <a:r>
              <a:rPr kumimoji="1" lang="ja-JP" altLang="en-US" dirty="0"/>
              <a:t>過去の試験結果やトラブル情報などの背景情報から結果が分かるようにひとつにまとめてナレッジベースに登録しました。</a:t>
            </a:r>
          </a:p>
          <a:p>
            <a:r>
              <a:rPr kumimoji="1" lang="ja-JP" altLang="en-US" dirty="0"/>
              <a:t>そして、それにベテランのノウハウや気付き、どういう観点で行ったかを紐づけました。</a:t>
            </a:r>
            <a:endParaRPr kumimoji="1" lang="en-US" altLang="ja-JP" dirty="0"/>
          </a:p>
          <a:p>
            <a:r>
              <a:rPr kumimoji="1" lang="ja-JP" altLang="en-US" dirty="0"/>
              <a:t>そうすることで、個人持ちのノウハウが共有されるようにしました。</a:t>
            </a:r>
            <a:endParaRPr kumimoji="1" lang="en-US" altLang="ja-JP" dirty="0"/>
          </a:p>
          <a:p>
            <a:r>
              <a:rPr kumimoji="1" lang="ja-JP" altLang="en-US" dirty="0"/>
              <a:t>もし、必要なノウハウが書かれていない場合は、コメント機能を使って質疑応答を行せるようにしました。</a:t>
            </a:r>
            <a:endParaRPr kumimoji="1" lang="en-US" altLang="ja-JP" dirty="0"/>
          </a:p>
          <a:p>
            <a:endParaRPr kumimoji="1" lang="ja-JP" altLang="en-US" dirty="0"/>
          </a:p>
          <a:p>
            <a:r>
              <a:rPr kumimoji="1" lang="ja-JP" altLang="en-US" dirty="0"/>
              <a:t>最後に、自動翻訳機能により、トラブルに関するやりとりやノウハウを海外拠点の現地のエンジニアが自分たちの言葉で参照できるようにすることで、</a:t>
            </a:r>
            <a:endParaRPr kumimoji="1" lang="en-US" altLang="ja-JP" dirty="0"/>
          </a:p>
          <a:p>
            <a:r>
              <a:rPr kumimoji="1" lang="ja-JP" altLang="en-US" dirty="0"/>
              <a:t>トラブルの再発防止や未然防止に繋ぐことができたことです。</a:t>
            </a:r>
            <a:endParaRPr kumimoji="1" lang="en-US" altLang="ja-JP" dirty="0"/>
          </a:p>
          <a:p>
            <a:r>
              <a:rPr kumimoji="1" lang="ja-JP" altLang="en-US" dirty="0"/>
              <a:t>国内のノウハウを海外拠点にも共有することで海外拠点のスキルアップを行うことができます。</a:t>
            </a:r>
          </a:p>
          <a:p>
            <a:r>
              <a:rPr kumimoji="1" lang="ja-JP" altLang="en-US" dirty="0"/>
              <a:t>以上が、こちらのお客様の導入事例です。</a:t>
            </a:r>
          </a:p>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9CE59A-34EF-4ACF-B288-5D5071CEEA04}"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3841784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こちらは</a:t>
            </a:r>
            <a:r>
              <a:rPr kumimoji="1" lang="en-US" altLang="ja-JP" dirty="0"/>
              <a:t>E</a:t>
            </a:r>
            <a:r>
              <a:rPr kumimoji="1" lang="ja-JP" altLang="en-US" dirty="0"/>
              <a:t>社様の事例です。　</a:t>
            </a:r>
            <a:endParaRPr kumimoji="1" lang="en-US" altLang="ja-JP" dirty="0"/>
          </a:p>
          <a:p>
            <a:r>
              <a:rPr kumimoji="1" lang="ja-JP" altLang="en-US" dirty="0"/>
              <a:t>こちらのお客様は、生産プロセスにおける改善活動の起案、現場での実施進捗確認、改善サポート業務において、ナレッジベースを導入いただきました。</a:t>
            </a:r>
            <a:endParaRPr kumimoji="1" lang="en-US" altLang="ja-JP" dirty="0"/>
          </a:p>
          <a:p>
            <a:endParaRPr kumimoji="1" lang="en-US" altLang="ja-JP" dirty="0"/>
          </a:p>
          <a:p>
            <a:r>
              <a:rPr kumimoji="1" lang="ja-JP" altLang="en-US" dirty="0"/>
              <a:t>業務の流れは図の通りです。</a:t>
            </a:r>
            <a:endParaRPr kumimoji="1" lang="en-US" altLang="ja-JP" dirty="0"/>
          </a:p>
          <a:p>
            <a:r>
              <a:rPr kumimoji="1" lang="ja-JP" altLang="en-US" dirty="0"/>
              <a:t>生産プロセス革新統括部の企画課が外部セミナーや他社見学会等を企画・運営し、そこで得た情報をファイルサーバーに保存します。</a:t>
            </a:r>
            <a:endParaRPr kumimoji="1" lang="en-US" altLang="ja-JP" dirty="0"/>
          </a:p>
          <a:p>
            <a:r>
              <a:rPr kumimoji="1" lang="ja-JP" altLang="en-US" dirty="0"/>
              <a:t>その他にも工場巡回を行い、現場の現状把握を行い、そこで得た情報もファイルサーバーに保存します。</a:t>
            </a:r>
            <a:endParaRPr kumimoji="1" lang="en-US" altLang="ja-JP" dirty="0"/>
          </a:p>
          <a:p>
            <a:r>
              <a:rPr kumimoji="1" lang="ja-JP" altLang="en-US" dirty="0"/>
              <a:t>次に、それらの活動で得た情報について集計や分析を行い、情報を横展開します。</a:t>
            </a:r>
            <a:endParaRPr kumimoji="1" lang="en-US" altLang="ja-JP" dirty="0"/>
          </a:p>
          <a:p>
            <a:r>
              <a:rPr kumimoji="1" lang="ja-JP" altLang="en-US" dirty="0"/>
              <a:t>その後、登録された情報を工場等の各事業体の活動部隊が参照します。</a:t>
            </a:r>
            <a:endParaRPr kumimoji="1" lang="en-US" altLang="ja-JP" dirty="0"/>
          </a:p>
          <a:p>
            <a:endParaRPr kumimoji="1" lang="en-US" altLang="ja-JP" dirty="0"/>
          </a:p>
          <a:p>
            <a:r>
              <a:rPr kumimoji="1" lang="ja-JP" altLang="en-US" dirty="0"/>
              <a:t>★ここでの業務上の課題は次の</a:t>
            </a:r>
            <a:r>
              <a:rPr kumimoji="1" lang="en-US" altLang="ja-JP" dirty="0"/>
              <a:t>3</a:t>
            </a:r>
            <a:r>
              <a:rPr kumimoji="1" lang="ja-JP" altLang="en-US" dirty="0"/>
              <a:t>つがありました。</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1</a:t>
            </a:r>
            <a:r>
              <a:rPr kumimoji="1" lang="ja-JP" altLang="en-US" dirty="0"/>
              <a:t>つめは、</a:t>
            </a:r>
            <a:r>
              <a:rPr lang="ja-JP" altLang="en-US" sz="1200" dirty="0">
                <a:solidFill>
                  <a:srgbClr val="3477B2"/>
                </a:solidFill>
                <a:latin typeface="メイリオ" panose="020B0604030504040204" pitchFamily="50" charset="-128"/>
                <a:ea typeface="メイリオ" panose="020B0604030504040204" pitchFamily="50" charset="-128"/>
              </a:rPr>
              <a:t>組織が縦割りとなっており、部や課の部門間</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情報共有をおこなうための基盤がない点。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tx1"/>
                </a:solidFill>
                <a:latin typeface="Arial" charset="0"/>
                <a:ea typeface="ＭＳ Ｐ明朝" pitchFamily="18" charset="-128"/>
                <a:cs typeface="+mn-cs"/>
              </a:rPr>
              <a:t>2</a:t>
            </a:r>
            <a:r>
              <a:rPr kumimoji="1" lang="ja-JP" altLang="en-US" sz="1200" kern="1200" dirty="0">
                <a:solidFill>
                  <a:schemeClr val="tx1"/>
                </a:solidFill>
                <a:latin typeface="Arial" charset="0"/>
                <a:ea typeface="ＭＳ Ｐ明朝" pitchFamily="18" charset="-128"/>
                <a:cs typeface="+mn-cs"/>
              </a:rPr>
              <a:t>つめは、どのような情報が存在していて、各部門がどのような情報を探して活用しているのか見える化できていない点。</a:t>
            </a:r>
            <a:endParaRPr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つめは、講習会や工場巡回時の改善活動で得た事例やノウハウが各活動メンバーに認知されていない点。</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有用な情報を集めても活用がされていないことと、部や課が持っている情報が会社全体に横展開できていない状況でした。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また、情報の置き場所が課や部門ごとにバラバラで情報が見つけられないことや、どういった情報にニーズがあるかを把握できず、ナレッジの拡充が難しいといったことも課題としてありました。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★このような状況に対し、事例集や技術資料、イベント資料などをナレッジベースに集約しました。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★ここでのポイントは次の</a:t>
            </a: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つが挙げられます。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まず、部や課の単位で管理している有用な事例やノウハウを一元管理し、タグやビューで誰でも検索できるようにすることで、部門間を横断したナレッジの基盤が構築できた点です。</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FF0000"/>
                </a:solidFill>
                <a:latin typeface="メイリオ" panose="020B0604030504040204" pitchFamily="50" charset="-128"/>
                <a:ea typeface="メイリオ" panose="020B0604030504040204" pitchFamily="50" charset="-128"/>
              </a:rPr>
              <a:t>誰でもわかる「キーワード」をタグとして作成し、そのキーワードに該当するコンテンツにタグを付与しました。</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次に、どのようなキーワード・タグ検索をしているかを確認することで、利用者のニーズに沿った情報をナレッジとして登録し、共有することができた点です。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どのような情報が足りていないか分析することで、展開・補充すべき情報を見極めやすくなりました。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最後に、有用な事例やノウハウが投稿されたことを通知ができ、周知漏れを防ぐことが可能になった点です。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また、通知により工場等の現場部門が興味のあるイベント情報を見逃さずに確認ができるようになりました。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以上が、こちらのお客様の導入事例です。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endParaRPr kumimoji="1" lang="ja-JP" altLang="en-US"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9CE59A-34EF-4ACF-B288-5D5071CEEA04}"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2526236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こちらは</a:t>
            </a:r>
            <a:r>
              <a:rPr kumimoji="1" lang="en-US" altLang="ja-JP" dirty="0"/>
              <a:t>C</a:t>
            </a:r>
            <a:r>
              <a:rPr kumimoji="1" lang="ja-JP" altLang="en-US" dirty="0"/>
              <a:t>社様の事例です。</a:t>
            </a:r>
            <a:endParaRPr kumimoji="1" lang="en-US" altLang="ja-JP" b="1" dirty="0"/>
          </a:p>
          <a:p>
            <a:r>
              <a:rPr kumimoji="1" lang="ja-JP" altLang="en-US" dirty="0"/>
              <a:t>こちらのお客様は、製造した医薬品の品質チェックを実施を行っている会社様です。</a:t>
            </a:r>
            <a:endParaRPr kumimoji="1" lang="en-US" altLang="ja-JP" dirty="0"/>
          </a:p>
          <a:p>
            <a:r>
              <a:rPr kumimoji="1" lang="ja-JP" altLang="en-US" dirty="0"/>
              <a:t>品質チェック業務において、新人の自己解決力向上と新人教育を効率的に行う為にナレッジベースを導入いただきました。</a:t>
            </a:r>
            <a:endParaRPr kumimoji="1" lang="en-US" altLang="ja-JP" dirty="0"/>
          </a:p>
          <a:p>
            <a:endParaRPr kumimoji="1" lang="en-US" altLang="ja-JP" dirty="0"/>
          </a:p>
          <a:p>
            <a:r>
              <a:rPr kumimoji="1" lang="ja-JP" altLang="en-US" dirty="0"/>
              <a:t>業務の流れは図の通りです。</a:t>
            </a:r>
            <a:endParaRPr kumimoji="1" lang="en-US" altLang="ja-JP" dirty="0"/>
          </a:p>
          <a:p>
            <a:r>
              <a:rPr kumimoji="1" lang="ja-JP" altLang="en-US" dirty="0"/>
              <a:t>新人が配属後、手順書を説明し読んでもらう</a:t>
            </a:r>
            <a:r>
              <a:rPr kumimoji="1" lang="en-US" altLang="ja-JP" dirty="0"/>
              <a:t>OJT</a:t>
            </a:r>
            <a:r>
              <a:rPr kumimoji="1" lang="ja-JP" altLang="en-US" dirty="0"/>
              <a:t>を実施します。</a:t>
            </a:r>
            <a:endParaRPr kumimoji="1" lang="en-US" altLang="ja-JP" dirty="0"/>
          </a:p>
          <a:p>
            <a:r>
              <a:rPr kumimoji="1" lang="ja-JP" altLang="en-US" dirty="0"/>
              <a:t>その後、先輩社員がついたうえで、手順書を見ながら検査を実施し、一人で対応できそうだと判断されれば認定テストを実施します。</a:t>
            </a:r>
            <a:endParaRPr kumimoji="1" lang="en-US" altLang="ja-JP" dirty="0"/>
          </a:p>
          <a:p>
            <a:r>
              <a:rPr kumimoji="1" lang="ja-JP" altLang="en-US" dirty="0"/>
              <a:t>認定テストに合格すると、検査作業が任されるようになります。</a:t>
            </a:r>
            <a:endParaRPr kumimoji="1" lang="en-US" altLang="ja-JP" dirty="0"/>
          </a:p>
          <a:p>
            <a:endParaRPr kumimoji="1" lang="en-US" altLang="ja-JP" dirty="0"/>
          </a:p>
          <a:p>
            <a:r>
              <a:rPr kumimoji="1" lang="ja-JP" altLang="en-US" dirty="0"/>
              <a:t>★ここでの業務上の課題は次の</a:t>
            </a:r>
            <a:r>
              <a:rPr kumimoji="1" lang="en-US" altLang="ja-JP" dirty="0"/>
              <a:t>3</a:t>
            </a:r>
            <a:r>
              <a:rPr kumimoji="1" lang="ja-JP" altLang="en-US" dirty="0"/>
              <a:t>つがありました。</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1</a:t>
            </a:r>
            <a:r>
              <a:rPr kumimoji="1" lang="ja-JP" altLang="en-US" dirty="0"/>
              <a:t>つめは、若手の知識底上げが進まず、ベテランの業務負担が減らないこと。</a:t>
            </a:r>
            <a:endParaRPr kumimoji="1" lang="en-US" altLang="ja-JP" sz="1200" dirty="0">
              <a:solidFill>
                <a:schemeClr val="tx1"/>
              </a:solidFill>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solidFill>
                  <a:schemeClr val="tx1"/>
                </a:solidFill>
                <a:latin typeface="+mn-lt"/>
                <a:ea typeface="+mn-ea"/>
              </a:rPr>
              <a:t>2</a:t>
            </a:r>
            <a:r>
              <a:rPr kumimoji="1" lang="ja-JP" altLang="en-US" sz="1200" dirty="0">
                <a:solidFill>
                  <a:schemeClr val="tx1"/>
                </a:solidFill>
                <a:latin typeface="+mn-lt"/>
                <a:ea typeface="+mn-ea"/>
              </a:rPr>
              <a:t>つめは、専門知識が多い為、文書を読むだけでは知識を習得できず、教育・</a:t>
            </a:r>
            <a:r>
              <a:rPr kumimoji="1" lang="en-US" altLang="ja-JP" sz="1200" dirty="0">
                <a:solidFill>
                  <a:schemeClr val="tx1"/>
                </a:solidFill>
                <a:latin typeface="+mn-lt"/>
                <a:ea typeface="+mn-ea"/>
              </a:rPr>
              <a:t>OJT</a:t>
            </a:r>
            <a:r>
              <a:rPr kumimoji="1" lang="ja-JP" altLang="en-US" sz="1200" dirty="0">
                <a:solidFill>
                  <a:schemeClr val="tx1"/>
                </a:solidFill>
                <a:latin typeface="+mn-lt"/>
                <a:ea typeface="+mn-ea"/>
              </a:rPr>
              <a:t>期間が長期化していること。</a:t>
            </a:r>
            <a:endParaRPr kumimoji="1" lang="en-US" altLang="ja-JP" sz="1200" dirty="0">
              <a:solidFill>
                <a:schemeClr val="tx1"/>
              </a:solidFill>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つめは、社員によって、経験の差や伝え方の差があり、教育内容にばらつきが生じていること。</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取扱商品が多く、更に商品の製造量も多い為、必要な情報を探し出すことが難しく、</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情報はファイルサーバーやメール内から探す必要があるため、新人の自己解決を図ることが困難な状況でした。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★このような状況に対し、新人が必要な情報を探しだせるようにすること、新人教育を効率的に行うために、ナレッジベースを導入しました。</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★ここでのポイントは次の</a:t>
            </a: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つが挙げられます。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まず、タグ検索により、経験値を問わず欲しい情報に辿り着くことができるようになり、若手の自己解決力向上に繋がった点です。</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キーワードが思いつかない若手社員でも、関連するワードをクリックするだけで、欲しい情報に辿り着くことができるようになり、</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自己解決が可能となることでベテランの業務負担を低減することができました。</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次に、動画マニュアルを共有することで、口頭や文字以上の理解度で学べるようになった点です。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また、ベテランの社員が動画にコメントを残すことで、更に業務理解が深めることができるようになりました。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最後に、</a:t>
            </a:r>
            <a:r>
              <a:rPr kumimoji="1" lang="en-US" altLang="ja-JP" sz="1200" dirty="0">
                <a:solidFill>
                  <a:srgbClr val="3477B2"/>
                </a:solidFill>
                <a:latin typeface="メイリオ" panose="020B0604030504040204" pitchFamily="50" charset="-128"/>
                <a:ea typeface="メイリオ" panose="020B0604030504040204" pitchFamily="50" charset="-128"/>
              </a:rPr>
              <a:t>OJT</a:t>
            </a:r>
            <a:r>
              <a:rPr kumimoji="1" lang="ja-JP" altLang="en-US" sz="1200" dirty="0">
                <a:solidFill>
                  <a:srgbClr val="3477B2"/>
                </a:solidFill>
                <a:latin typeface="メイリオ" panose="020B0604030504040204" pitchFamily="50" charset="-128"/>
                <a:ea typeface="メイリオ" panose="020B0604030504040204" pitchFamily="50" charset="-128"/>
              </a:rPr>
              <a:t>資料に各教育担当者のノウハウをコメントで残すことで、伝える内容やニュアンスの教育差を埋めることが可能になった点です。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教育担当者がコメントを残すことで単なる</a:t>
            </a:r>
            <a:r>
              <a:rPr kumimoji="1" lang="en-US" altLang="ja-JP" sz="1200" dirty="0">
                <a:solidFill>
                  <a:srgbClr val="3477B2"/>
                </a:solidFill>
                <a:latin typeface="メイリオ" panose="020B0604030504040204" pitchFamily="50" charset="-128"/>
                <a:ea typeface="メイリオ" panose="020B0604030504040204" pitchFamily="50" charset="-128"/>
              </a:rPr>
              <a:t>OJT</a:t>
            </a:r>
            <a:r>
              <a:rPr kumimoji="1" lang="ja-JP" altLang="en-US" sz="1200" dirty="0">
                <a:solidFill>
                  <a:srgbClr val="3477B2"/>
                </a:solidFill>
                <a:latin typeface="メイリオ" panose="020B0604030504040204" pitchFamily="50" charset="-128"/>
                <a:ea typeface="メイリオ" panose="020B0604030504040204" pitchFamily="50" charset="-128"/>
              </a:rPr>
              <a:t>資料の共有だけでなく、ノウハウ共有へのステップアップになりました。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以上が、こちらのお客様の導入事例です。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9CE59A-34EF-4ACF-B288-5D5071CEEA04}"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5306544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kern="1200" dirty="0">
                <a:solidFill>
                  <a:schemeClr val="tx1"/>
                </a:solidFill>
                <a:effectLst/>
                <a:latin typeface="Arial" charset="0"/>
                <a:ea typeface="ＭＳ Ｐ明朝" pitchFamily="18" charset="-128"/>
                <a:cs typeface="+mn-cs"/>
              </a:rPr>
              <a:t>こちらは</a:t>
            </a:r>
            <a:r>
              <a:rPr kumimoji="1" lang="en-US" altLang="ja-JP" sz="1200" b="0" kern="1200" dirty="0">
                <a:solidFill>
                  <a:schemeClr val="tx1"/>
                </a:solidFill>
                <a:effectLst/>
                <a:latin typeface="Arial" charset="0"/>
                <a:ea typeface="ＭＳ Ｐ明朝" pitchFamily="18" charset="-128"/>
                <a:cs typeface="+mn-cs"/>
              </a:rPr>
              <a:t>M</a:t>
            </a:r>
            <a:r>
              <a:rPr kumimoji="1" lang="ja-JP" altLang="en-US" sz="1200" b="0" kern="1200" dirty="0">
                <a:solidFill>
                  <a:schemeClr val="tx1"/>
                </a:solidFill>
                <a:effectLst/>
                <a:latin typeface="Arial" charset="0"/>
                <a:ea typeface="ＭＳ Ｐ明朝" pitchFamily="18" charset="-128"/>
                <a:cs typeface="+mn-cs"/>
              </a:rPr>
              <a:t>様の事例です。</a:t>
            </a:r>
            <a:endParaRPr kumimoji="1" lang="en-US" altLang="ja-JP" sz="1200" b="1" kern="1200" dirty="0">
              <a:solidFill>
                <a:schemeClr val="tx1"/>
              </a:solidFill>
              <a:effectLst/>
              <a:latin typeface="Arial" charset="0"/>
              <a:ea typeface="ＭＳ Ｐ明朝" pitchFamily="18" charset="-128"/>
              <a:cs typeface="+mn-cs"/>
            </a:endParaRPr>
          </a:p>
          <a:p>
            <a:r>
              <a:rPr kumimoji="1" lang="en-US" altLang="ja-JP" sz="1200" b="0" kern="1200" dirty="0">
                <a:solidFill>
                  <a:schemeClr val="tx1"/>
                </a:solidFill>
                <a:effectLst/>
                <a:latin typeface="Arial" charset="0"/>
                <a:ea typeface="ＭＳ Ｐ明朝" pitchFamily="18" charset="-128"/>
                <a:cs typeface="+mn-cs"/>
              </a:rPr>
              <a:t>M</a:t>
            </a:r>
            <a:r>
              <a:rPr kumimoji="1" lang="ja-JP" altLang="en-US" sz="1200" b="0" kern="1200" dirty="0">
                <a:solidFill>
                  <a:schemeClr val="tx1"/>
                </a:solidFill>
                <a:effectLst/>
                <a:latin typeface="Arial" charset="0"/>
                <a:ea typeface="ＭＳ Ｐ明朝" pitchFamily="18" charset="-128"/>
                <a:cs typeface="+mn-cs"/>
              </a:rPr>
              <a:t>様は、国内外からの陸上運送・航空・海上貨物の管理・荷捌き業務を行っています。</a:t>
            </a:r>
            <a:endParaRPr kumimoji="1" lang="en-US" altLang="ja-JP" sz="1200" b="0" kern="1200" dirty="0">
              <a:solidFill>
                <a:schemeClr val="tx1"/>
              </a:solidFill>
              <a:effectLst/>
              <a:latin typeface="Arial" charset="0"/>
              <a:ea typeface="ＭＳ Ｐ明朝" pitchFamily="18" charset="-128"/>
              <a:cs typeface="+mn-cs"/>
            </a:endParaRPr>
          </a:p>
          <a:p>
            <a:r>
              <a:rPr kumimoji="1" lang="ja-JP" altLang="en-US" sz="1200" b="0" kern="1200" dirty="0">
                <a:solidFill>
                  <a:schemeClr val="tx1"/>
                </a:solidFill>
                <a:effectLst/>
                <a:latin typeface="Arial" charset="0"/>
                <a:ea typeface="ＭＳ Ｐ明朝" pitchFamily="18" charset="-128"/>
                <a:cs typeface="+mn-cs"/>
              </a:rPr>
              <a:t>営業部がお客様の要件の確認や提案を行い、その結果を引き継がれた荷捌き担当者は、倉庫への振り分け、運送・通関の手配などを行っております。</a:t>
            </a:r>
            <a:endParaRPr kumimoji="1" lang="en-US" altLang="ja-JP" sz="1200" b="0" kern="1200" dirty="0">
              <a:solidFill>
                <a:schemeClr val="tx1"/>
              </a:solidFill>
              <a:effectLst/>
              <a:latin typeface="Arial" charset="0"/>
              <a:ea typeface="ＭＳ Ｐ明朝" pitchFamily="18" charset="-128"/>
              <a:cs typeface="+mn-cs"/>
            </a:endParaRPr>
          </a:p>
          <a:p>
            <a:endParaRPr kumimoji="1" lang="en-US" altLang="ja-JP" sz="1200" b="0" kern="1200" dirty="0">
              <a:solidFill>
                <a:schemeClr val="tx1"/>
              </a:solidFill>
              <a:effectLst/>
              <a:latin typeface="Arial" charset="0"/>
              <a:ea typeface="ＭＳ Ｐ明朝" pitchFamily="18" charset="-128"/>
              <a:cs typeface="+mn-cs"/>
            </a:endParaRPr>
          </a:p>
          <a:p>
            <a:r>
              <a:rPr kumimoji="1" lang="ja-JP" altLang="en-US" sz="1200" b="0" kern="1200" dirty="0">
                <a:solidFill>
                  <a:schemeClr val="tx1"/>
                </a:solidFill>
                <a:effectLst/>
                <a:latin typeface="Arial" charset="0"/>
                <a:ea typeface="ＭＳ Ｐ明朝" pitchFamily="18" charset="-128"/>
                <a:cs typeface="+mn-cs"/>
              </a:rPr>
              <a:t>★</a:t>
            </a:r>
            <a:r>
              <a:rPr kumimoji="1" lang="ja-JP" altLang="en-US" dirty="0"/>
              <a:t>ここでの業務上の課題は次の</a:t>
            </a:r>
            <a:r>
              <a:rPr kumimoji="1" lang="en-US" altLang="ja-JP" dirty="0"/>
              <a:t>3</a:t>
            </a:r>
            <a:r>
              <a:rPr kumimoji="1" lang="ja-JP" altLang="en-US" dirty="0"/>
              <a:t>つがありました。</a:t>
            </a:r>
            <a:endParaRPr kumimoji="1" lang="en-US" altLang="ja-JP" dirty="0"/>
          </a:p>
          <a:p>
            <a:r>
              <a:rPr kumimoji="1" lang="ja-JP" altLang="en-US" sz="1200" b="0" kern="1200" dirty="0">
                <a:solidFill>
                  <a:schemeClr val="tx1"/>
                </a:solidFill>
                <a:effectLst/>
                <a:latin typeface="Arial" charset="0"/>
                <a:ea typeface="ＭＳ Ｐ明朝" pitchFamily="18" charset="-128"/>
                <a:cs typeface="+mn-cs"/>
              </a:rPr>
              <a:t>　</a:t>
            </a:r>
            <a:endParaRPr kumimoji="1" lang="en-US" altLang="ja-JP" sz="1200" b="0" kern="1200" dirty="0">
              <a:solidFill>
                <a:schemeClr val="tx1"/>
              </a:solidFill>
              <a:effectLst/>
              <a:latin typeface="Arial" charset="0"/>
              <a:ea typeface="ＭＳ Ｐ明朝" pitchFamily="18" charset="-128"/>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1</a:t>
            </a:r>
            <a:r>
              <a:rPr kumimoji="1" lang="ja-JP" altLang="en-US" dirty="0"/>
              <a:t>つめは、</a:t>
            </a:r>
            <a:r>
              <a:rPr lang="en-US" altLang="ja-JP" sz="1200" dirty="0">
                <a:solidFill>
                  <a:srgbClr val="3477B2"/>
                </a:solidFill>
                <a:latin typeface="メイリオ" panose="020B0604030504040204" pitchFamily="50" charset="-128"/>
                <a:ea typeface="メイリオ" panose="020B0604030504040204" pitchFamily="50" charset="-128"/>
              </a:rPr>
              <a:t>FAQ</a:t>
            </a:r>
            <a:r>
              <a:rPr lang="ja-JP" altLang="en-US" sz="1200" dirty="0">
                <a:solidFill>
                  <a:srgbClr val="3477B2"/>
                </a:solidFill>
                <a:latin typeface="メイリオ" panose="020B0604030504040204" pitchFamily="50" charset="-128"/>
                <a:ea typeface="メイリオ" panose="020B0604030504040204" pitchFamily="50" charset="-128"/>
              </a:rPr>
              <a:t>の管理に特化したシステムで、</a:t>
            </a:r>
            <a:r>
              <a:rPr lang="en-US" altLang="ja-JP" sz="1200" dirty="0">
                <a:solidFill>
                  <a:srgbClr val="3477B2"/>
                </a:solidFill>
                <a:latin typeface="メイリオ" panose="020B0604030504040204" pitchFamily="50" charset="-128"/>
                <a:ea typeface="メイリオ" panose="020B0604030504040204" pitchFamily="50" charset="-128"/>
              </a:rPr>
              <a:t>QA</a:t>
            </a:r>
            <a:r>
              <a:rPr lang="ja-JP" altLang="en-US" sz="1200" dirty="0">
                <a:solidFill>
                  <a:srgbClr val="3477B2"/>
                </a:solidFill>
                <a:latin typeface="メイリオ" panose="020B0604030504040204" pitchFamily="50" charset="-128"/>
                <a:ea typeface="メイリオ" panose="020B0604030504040204" pitchFamily="50" charset="-128"/>
              </a:rPr>
              <a:t>形式でしかデータを登録できないため、マニュアル等を管理、活用しにくい状態であったこと。</a:t>
            </a:r>
            <a:endParaRPr lang="en-US" altLang="ja-JP" sz="1200" dirty="0">
              <a:solidFill>
                <a:srgbClr val="3477B2"/>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tx1"/>
                </a:solidFill>
                <a:latin typeface="Arial" charset="0"/>
                <a:ea typeface="ＭＳ Ｐ明朝" pitchFamily="18" charset="-128"/>
                <a:cs typeface="+mn-cs"/>
              </a:rPr>
              <a:t>2</a:t>
            </a:r>
            <a:r>
              <a:rPr kumimoji="1" lang="ja-JP" altLang="en-US" sz="1200" kern="1200" dirty="0">
                <a:solidFill>
                  <a:schemeClr val="tx1"/>
                </a:solidFill>
                <a:latin typeface="Arial" charset="0"/>
                <a:ea typeface="ＭＳ Ｐ明朝" pitchFamily="18" charset="-128"/>
                <a:cs typeface="+mn-cs"/>
              </a:rPr>
              <a:t>つめは、</a:t>
            </a:r>
            <a:r>
              <a:rPr kumimoji="1" lang="ja-JP" altLang="en-US" dirty="0"/>
              <a:t>ノウハウを共有するひな型がない為、顧客との取り決め情報や個々の工夫がナレッジとして蓄積されていない</a:t>
            </a:r>
            <a:r>
              <a:rPr kumimoji="1" lang="ja-JP" altLang="en-US" sz="1200" kern="1200" dirty="0">
                <a:solidFill>
                  <a:schemeClr val="tx1"/>
                </a:solidFill>
                <a:latin typeface="Arial" charset="0"/>
                <a:ea typeface="ＭＳ Ｐ明朝" pitchFamily="18" charset="-128"/>
                <a:cs typeface="+mn-cs"/>
              </a:rPr>
              <a:t>こと。</a:t>
            </a:r>
            <a:endParaRPr lang="en-US" altLang="ja-JP" sz="1200" dirty="0">
              <a:solidFill>
                <a:srgbClr val="3477B2"/>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つめは、</a:t>
            </a:r>
            <a:r>
              <a:rPr lang="ja-JP" altLang="en-US" sz="1200" dirty="0">
                <a:solidFill>
                  <a:srgbClr val="3477B2"/>
                </a:solidFill>
                <a:latin typeface="メイリオ" panose="020B0604030504040204" pitchFamily="50" charset="-128"/>
                <a:ea typeface="メイリオ" panose="020B0604030504040204" pitchFamily="50" charset="-128"/>
              </a:rPr>
              <a:t>業務標準化のためのナレッジ登録に手間がかかる</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こと。</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kern="1200" dirty="0">
                <a:solidFill>
                  <a:schemeClr val="tx1"/>
                </a:solidFill>
                <a:effectLst/>
                <a:latin typeface="Arial" charset="0"/>
                <a:ea typeface="ＭＳ Ｐ明朝" pitchFamily="18" charset="-128"/>
                <a:cs typeface="+mn-cs"/>
              </a:rPr>
              <a:t>今までの</a:t>
            </a:r>
            <a:r>
              <a:rPr kumimoji="1" lang="en-US" altLang="ja-JP" sz="1200" b="0" kern="1200" dirty="0">
                <a:solidFill>
                  <a:schemeClr val="tx1"/>
                </a:solidFill>
                <a:effectLst/>
                <a:latin typeface="Arial" charset="0"/>
                <a:ea typeface="ＭＳ Ｐ明朝" pitchFamily="18" charset="-128"/>
                <a:cs typeface="+mn-cs"/>
              </a:rPr>
              <a:t>FAQ</a:t>
            </a:r>
            <a:r>
              <a:rPr kumimoji="1" lang="ja-JP" altLang="en-US" sz="1200" b="0" kern="1200" dirty="0">
                <a:solidFill>
                  <a:schemeClr val="tx1"/>
                </a:solidFill>
                <a:effectLst/>
                <a:latin typeface="Arial" charset="0"/>
                <a:ea typeface="ＭＳ Ｐ明朝" pitchFamily="18" charset="-128"/>
                <a:cs typeface="+mn-cs"/>
              </a:rPr>
              <a:t>システムでは情報が見つからず、他部署へのエスカレーションが発生するなど、工数が余計にかかっている状況でした。</a:t>
            </a:r>
            <a:endParaRPr kumimoji="1" lang="en-US" altLang="ja-JP" sz="1200" b="0" kern="1200" dirty="0">
              <a:solidFill>
                <a:schemeClr val="tx1"/>
              </a:solidFill>
              <a:effectLst/>
              <a:latin typeface="Arial" charset="0"/>
              <a:ea typeface="ＭＳ Ｐ明朝" pitchFamily="18" charset="-128"/>
              <a:cs typeface="+mn-cs"/>
            </a:endParaRPr>
          </a:p>
          <a:p>
            <a:endParaRPr kumimoji="1" lang="en-US" altLang="ja-JP" sz="1200" b="0" kern="1200" dirty="0">
              <a:solidFill>
                <a:schemeClr val="tx1"/>
              </a:solidFill>
              <a:effectLst/>
              <a:latin typeface="Arial" charset="0"/>
              <a:ea typeface="ＭＳ Ｐ明朝" pitchFamily="18" charset="-128"/>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★このような状況に対し、</a:t>
            </a:r>
            <a:r>
              <a:rPr kumimoji="1" lang="en-US" altLang="ja-JP" sz="1200" dirty="0">
                <a:solidFill>
                  <a:srgbClr val="3477B2"/>
                </a:solidFill>
                <a:latin typeface="メイリオ" panose="020B0604030504040204" pitchFamily="50" charset="-128"/>
                <a:ea typeface="メイリオ" panose="020B0604030504040204" pitchFamily="50" charset="-128"/>
              </a:rPr>
              <a:t>FAQ</a:t>
            </a:r>
            <a:r>
              <a:rPr kumimoji="1" lang="ja-JP" altLang="en-US" sz="1200" dirty="0" err="1">
                <a:solidFill>
                  <a:srgbClr val="3477B2"/>
                </a:solidFill>
                <a:latin typeface="メイリオ" panose="020B0604030504040204" pitchFamily="50" charset="-128"/>
                <a:ea typeface="メイリオ" panose="020B0604030504040204" pitchFamily="50" charset="-128"/>
              </a:rPr>
              <a:t>、</a:t>
            </a:r>
            <a:r>
              <a:rPr kumimoji="1" lang="ja-JP" altLang="en-US" sz="1200" dirty="0">
                <a:solidFill>
                  <a:srgbClr val="3477B2"/>
                </a:solidFill>
                <a:latin typeface="メイリオ" panose="020B0604030504040204" pitchFamily="50" charset="-128"/>
                <a:ea typeface="メイリオ" panose="020B0604030504040204" pitchFamily="50" charset="-128"/>
              </a:rPr>
              <a:t>基準書、手順書、マニュアル、事故事例、業務フローなどを共有・管理する場として、ナレッジベースを導入しました。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★ここでのポイントは次の</a:t>
            </a: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つが挙げられます。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まず、</a:t>
            </a:r>
            <a:r>
              <a:rPr kumimoji="1" lang="en-US" altLang="ja-JP" sz="1200" dirty="0">
                <a:solidFill>
                  <a:srgbClr val="3477B2"/>
                </a:solidFill>
                <a:latin typeface="メイリオ" panose="020B0604030504040204" pitchFamily="50" charset="-128"/>
                <a:ea typeface="メイリオ" panose="020B0604030504040204" pitchFamily="50" charset="-128"/>
              </a:rPr>
              <a:t>FAQ</a:t>
            </a:r>
            <a:r>
              <a:rPr kumimoji="1" lang="ja-JP" altLang="en-US" sz="1200" dirty="0" err="1">
                <a:solidFill>
                  <a:srgbClr val="3477B2"/>
                </a:solidFill>
                <a:latin typeface="メイリオ" panose="020B0604030504040204" pitchFamily="50" charset="-128"/>
                <a:ea typeface="メイリオ" panose="020B0604030504040204" pitchFamily="50" charset="-128"/>
              </a:rPr>
              <a:t>だけ</a:t>
            </a:r>
            <a:r>
              <a:rPr kumimoji="1" lang="ja-JP" altLang="en-US" sz="1200" dirty="0">
                <a:solidFill>
                  <a:srgbClr val="3477B2"/>
                </a:solidFill>
                <a:latin typeface="メイリオ" panose="020B0604030504040204" pitchFamily="50" charset="-128"/>
                <a:ea typeface="メイリオ" panose="020B0604030504040204" pitchFamily="50" charset="-128"/>
              </a:rPr>
              <a:t>ではなく、基準書やマニュアル等も簡単に管理ができるようになり、情報を多様な軸で分類し活用できるようになった点です</a:t>
            </a:r>
            <a:r>
              <a:rPr lang="ja-JP" altLang="en-US" sz="1200" b="0" noProof="0" dirty="0" err="1">
                <a:solidFill>
                  <a:srgbClr val="FF6600"/>
                </a:solidFill>
                <a:latin typeface="メイリオ" panose="020B0604030504040204" pitchFamily="50" charset="-128"/>
                <a:ea typeface="メイリオ" panose="020B0604030504040204" pitchFamily="50" charset="-128"/>
              </a:rPr>
              <a:t>。</a:t>
            </a:r>
            <a:endParaRPr lang="en-US" altLang="ja-JP" sz="1200" b="0" noProof="0" dirty="0">
              <a:solidFill>
                <a:srgbClr val="FF6600"/>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情報を横軸で探せるようにしたことで、必要な情報が「見つかる」という状態を作り、調査のスピードが向上しました。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その結果、業務時間の削減につながりました。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r>
              <a:rPr kumimoji="1" lang="ja-JP" altLang="en-US" sz="1200" dirty="0">
                <a:solidFill>
                  <a:srgbClr val="3477B2"/>
                </a:solidFill>
                <a:latin typeface="メイリオ" panose="020B0604030504040204" pitchFamily="50" charset="-128"/>
                <a:ea typeface="メイリオ" panose="020B0604030504040204" pitchFamily="50" charset="-128"/>
              </a:rPr>
              <a:t>次は、</a:t>
            </a:r>
            <a:r>
              <a:rPr lang="ja-JP" altLang="en-US" sz="1200" dirty="0"/>
              <a:t>共通のノウハウを登録する為の蓄積ルールを作り、ベテランのノウハウを簡単に蓄積・共有できるようにすることで、脱属人化を行った点です。</a:t>
            </a:r>
            <a:endParaRPr lang="en-US" altLang="ja-JP" sz="1200" dirty="0"/>
          </a:p>
          <a:p>
            <a:r>
              <a:rPr kumimoji="1" lang="ja-JP" altLang="en-US" sz="1200" dirty="0">
                <a:solidFill>
                  <a:srgbClr val="3477B2"/>
                </a:solidFill>
                <a:latin typeface="メイリオ" panose="020B0604030504040204" pitchFamily="50" charset="-128"/>
                <a:ea typeface="メイリオ" panose="020B0604030504040204" pitchFamily="50" charset="-128"/>
              </a:rPr>
              <a:t>何を記載するかを定めたルールを作っておくことで、無理なくナレッジの蓄積ができ、共通ノウハウを活用することで、属人化のリスクを減らしました。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r>
              <a:rPr kumimoji="1" lang="ja-JP" altLang="en-US" sz="1200" dirty="0">
                <a:solidFill>
                  <a:srgbClr val="3477B2"/>
                </a:solidFill>
                <a:latin typeface="メイリオ" panose="020B0604030504040204" pitchFamily="50" charset="-128"/>
                <a:ea typeface="メイリオ" panose="020B0604030504040204" pitchFamily="50" charset="-128"/>
              </a:rPr>
              <a:t>最後は、登録する内容を情報の種類ごとに共通化することで、登録者が迷わず簡単に登録することが可能となり、登録の手間を削減した</a:t>
            </a:r>
            <a:r>
              <a:rPr lang="ja-JP" altLang="en-US" sz="1200" dirty="0"/>
              <a:t>点です。</a:t>
            </a:r>
            <a:endParaRPr lang="en-US" altLang="ja-JP" sz="1200"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もし、登録されている情報が古いことに気付いた場合、コメントを行って管理者に気づいてもらうことができます。</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そのため、常に新しい情報に保ちやすい状況を作れました。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以上が、こちらのお客様の事例です。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9CE59A-34EF-4ACF-B288-5D5071CEEA04}"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8505869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kern="1200" dirty="0">
                <a:solidFill>
                  <a:schemeClr val="tx1"/>
                </a:solidFill>
                <a:effectLst/>
                <a:latin typeface="+mn-lt"/>
                <a:ea typeface="+mn-ea"/>
                <a:cs typeface="+mn-cs"/>
              </a:rPr>
              <a:t>★ここでのポイントは次の</a:t>
            </a:r>
            <a:r>
              <a:rPr kumimoji="1" lang="en-US" altLang="ja-JP" sz="1200" b="0" i="0" kern="1200" dirty="0">
                <a:solidFill>
                  <a:schemeClr val="tx1"/>
                </a:solidFill>
                <a:effectLst/>
                <a:latin typeface="+mn-lt"/>
                <a:ea typeface="+mn-ea"/>
                <a:cs typeface="+mn-cs"/>
              </a:rPr>
              <a:t>3</a:t>
            </a:r>
            <a:r>
              <a:rPr kumimoji="1" lang="ja-JP" altLang="en-US" sz="1200" b="0" i="0" kern="1200" dirty="0">
                <a:solidFill>
                  <a:schemeClr val="tx1"/>
                </a:solidFill>
                <a:effectLst/>
                <a:latin typeface="+mn-lt"/>
                <a:ea typeface="+mn-ea"/>
                <a:cs typeface="+mn-cs"/>
              </a:rPr>
              <a:t>つが挙げられます。 </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まず、アイデアをキーワード・タグで検索できるようにすることで、関連・興味のある情報に辿り着くことが可能になり、アイデアの二次利用が実現した点です。 </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アイデアコンテストで募集したアイデアを誰でも簡単に検索できるようにすることで、 アイデアコンテスト後もアイデアを活用して業務で</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再利用できるようにしました。 </a:t>
            </a:r>
            <a:endParaRPr kumimoji="1" lang="en-US" altLang="ja-JP" sz="1200" b="0" i="0" kern="1200" dirty="0">
              <a:solidFill>
                <a:schemeClr val="tx1"/>
              </a:solidFill>
              <a:effectLst/>
              <a:latin typeface="+mn-lt"/>
              <a:ea typeface="+mn-ea"/>
              <a:cs typeface="+mn-cs"/>
            </a:endParaRPr>
          </a:p>
          <a:p>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次に、自動翻訳機能を用いることで、海外メンバーのアイデアを翻訳する必要が無くなり、国内外のメンバーが自国語で投稿するだけでアイデアを共有できるようになった点です。 </a:t>
            </a:r>
            <a:endParaRPr kumimoji="1" lang="en-US" altLang="ja-JP" sz="1200" b="0" i="0" kern="120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アイデア全てを自国語で閲覧できるので、国内外メンバーがアイデアコンテストを通してノウハウの共有を行うことができるようになりました。</a:t>
            </a:r>
            <a:endParaRPr kumimoji="1" lang="en-US" altLang="ja-JP" sz="1200" b="0" i="0" kern="1200" dirty="0">
              <a:solidFill>
                <a:schemeClr val="tx1"/>
              </a:solidFill>
              <a:effectLst/>
              <a:latin typeface="+mn-lt"/>
              <a:ea typeface="+mn-ea"/>
              <a:cs typeface="+mn-cs"/>
            </a:endParaRPr>
          </a:p>
          <a:p>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 最後に、あとで見る機能によりアイデアへ投票が可能となり、集計作業の時間を削減ができた点です。</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 ”あとで見る”ボタンを</a:t>
            </a:r>
            <a:r>
              <a:rPr kumimoji="1" lang="en-US" altLang="ja-JP" sz="1200" b="0" i="0" kern="1200" dirty="0">
                <a:solidFill>
                  <a:schemeClr val="tx1"/>
                </a:solidFill>
                <a:effectLst/>
                <a:latin typeface="+mn-lt"/>
                <a:ea typeface="+mn-ea"/>
                <a:cs typeface="+mn-cs"/>
              </a:rPr>
              <a:t>SNS</a:t>
            </a:r>
            <a:r>
              <a:rPr kumimoji="1" lang="ja-JP" altLang="en-US" sz="1200" b="0" i="0" kern="1200" dirty="0">
                <a:solidFill>
                  <a:schemeClr val="tx1"/>
                </a:solidFill>
                <a:effectLst/>
                <a:latin typeface="+mn-lt"/>
                <a:ea typeface="+mn-ea"/>
                <a:cs typeface="+mn-cs"/>
              </a:rPr>
              <a:t>のいいね！</a:t>
            </a:r>
            <a:r>
              <a:rPr kumimoji="1" lang="ja-JP" altLang="en-US" sz="1200" b="0" i="0" kern="1200" dirty="0" err="1">
                <a:solidFill>
                  <a:schemeClr val="tx1"/>
                </a:solidFill>
                <a:effectLst/>
                <a:latin typeface="+mn-lt"/>
                <a:ea typeface="+mn-ea"/>
                <a:cs typeface="+mn-cs"/>
              </a:rPr>
              <a:t>のような</a:t>
            </a:r>
            <a:r>
              <a:rPr kumimoji="1" lang="ja-JP" altLang="en-US" sz="1200" b="0" i="0" kern="1200" dirty="0">
                <a:solidFill>
                  <a:schemeClr val="tx1"/>
                </a:solidFill>
                <a:effectLst/>
                <a:latin typeface="+mn-lt"/>
                <a:ea typeface="+mn-ea"/>
                <a:cs typeface="+mn-cs"/>
              </a:rPr>
              <a:t>使い方をすることで、あとで見る数が多い順番に並び替えるだけで集計せずに二次審査に用いることができます。</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 そうすることで、今まで行っていたアイデア投票の集計作業の負担が減りました。 </a:t>
            </a:r>
            <a:endParaRPr kumimoji="1" lang="en-US" altLang="ja-JP" sz="1200" b="0" i="0" kern="1200" dirty="0">
              <a:solidFill>
                <a:schemeClr val="tx1"/>
              </a:solidFill>
              <a:effectLst/>
              <a:latin typeface="+mn-lt"/>
              <a:ea typeface="+mn-ea"/>
              <a:cs typeface="+mn-cs"/>
            </a:endParaRPr>
          </a:p>
          <a:p>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以上が、こちらのお客様の導入事例です。</a:t>
            </a:r>
            <a:endParaRPr kumimoji="1" lang="ja-JP" altLang="en-US" dirty="0"/>
          </a:p>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9CE59A-34EF-4ACF-B288-5D5071CEEA04}"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7859260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a:extLst>
            <a:ext uri="{FF2B5EF4-FFF2-40B4-BE49-F238E27FC236}">
              <a16:creationId xmlns:a16="http://schemas.microsoft.com/office/drawing/2014/main" id="{36119F26-F9F1-95FD-1BB4-F5CB0AD642FF}"/>
            </a:ext>
          </a:extLst>
        </p:cNvPr>
        <p:cNvGrpSpPr/>
        <p:nvPr/>
      </p:nvGrpSpPr>
      <p:grpSpPr>
        <a:xfrm>
          <a:off x="0" y="0"/>
          <a:ext cx="0" cy="0"/>
          <a:chOff x="0" y="0"/>
          <a:chExt cx="0" cy="0"/>
        </a:xfrm>
      </p:grpSpPr>
      <p:sp>
        <p:nvSpPr>
          <p:cNvPr id="184" name="Google Shape;184;p5:notes">
            <a:extLst>
              <a:ext uri="{FF2B5EF4-FFF2-40B4-BE49-F238E27FC236}">
                <a16:creationId xmlns:a16="http://schemas.microsoft.com/office/drawing/2014/main" id="{63E85A04-C063-8B67-5465-BCD65BF25341}"/>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p5:notes">
            <a:extLst>
              <a:ext uri="{FF2B5EF4-FFF2-40B4-BE49-F238E27FC236}">
                <a16:creationId xmlns:a16="http://schemas.microsoft.com/office/drawing/2014/main" id="{9AAA9728-0EED-0D4C-26DB-3AD6D6FCB61E}"/>
              </a:ext>
            </a:extLst>
          </p:cNvPr>
          <p:cNvSpPr txBox="1">
            <a:spLocks noGrp="1"/>
          </p:cNvSpPr>
          <p:nvPr>
            <p:ph type="body" idx="1"/>
          </p:nvPr>
        </p:nvSpPr>
        <p:spPr>
          <a:xfrm>
            <a:off x="680244" y="4781014"/>
            <a:ext cx="5442000" cy="3911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86" name="Google Shape;186;p5:notes">
            <a:extLst>
              <a:ext uri="{FF2B5EF4-FFF2-40B4-BE49-F238E27FC236}">
                <a16:creationId xmlns:a16="http://schemas.microsoft.com/office/drawing/2014/main" id="{27C5CFF7-1ABD-2ACB-41E7-FC39D6DB6530}"/>
              </a:ext>
            </a:extLst>
          </p:cNvPr>
          <p:cNvSpPr txBox="1">
            <a:spLocks noGrp="1"/>
          </p:cNvSpPr>
          <p:nvPr>
            <p:ph type="sldNum" idx="12"/>
          </p:nvPr>
        </p:nvSpPr>
        <p:spPr>
          <a:xfrm>
            <a:off x="3853141" y="9436123"/>
            <a:ext cx="2947800" cy="4986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a:t>3</a:t>
            </a:fld>
            <a:endParaRPr/>
          </a:p>
        </p:txBody>
      </p:sp>
    </p:spTree>
    <p:extLst>
      <p:ext uri="{BB962C8B-B14F-4D97-AF65-F5344CB8AC3E}">
        <p14:creationId xmlns:p14="http://schemas.microsoft.com/office/powerpoint/2010/main" val="2877342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こちらは</a:t>
            </a:r>
            <a:r>
              <a:rPr kumimoji="1" lang="en-US" altLang="ja-JP" dirty="0"/>
              <a:t>D-Cubic(</a:t>
            </a:r>
            <a:r>
              <a:rPr kumimoji="1" lang="ja-JP" altLang="en-US" dirty="0"/>
              <a:t>ディー・キュービック</a:t>
            </a:r>
            <a:r>
              <a:rPr kumimoji="1" lang="en-US" altLang="ja-JP" dirty="0"/>
              <a:t>)</a:t>
            </a:r>
            <a:r>
              <a:rPr kumimoji="1" lang="ja-JP" altLang="en-US" dirty="0"/>
              <a:t>様の事例です。　</a:t>
            </a:r>
            <a:endParaRPr kumimoji="1" lang="en-US" altLang="ja-JP" dirty="0"/>
          </a:p>
          <a:p>
            <a:r>
              <a:rPr kumimoji="1" lang="ja-JP" altLang="en-US" dirty="0"/>
              <a:t>こちらのお客様は、インバウンドでのテレビ通販、カタログ、チラシなどの媒体通販を取り扱っており、その問合せ受付業務を行っています。</a:t>
            </a:r>
            <a:endParaRPr kumimoji="1" lang="en-US" altLang="ja-JP" dirty="0"/>
          </a:p>
          <a:p>
            <a:endParaRPr kumimoji="1" lang="en-US" altLang="ja-JP" dirty="0"/>
          </a:p>
          <a:p>
            <a:r>
              <a:rPr kumimoji="1" lang="ja-JP" altLang="en-US" dirty="0"/>
              <a:t>業務の流れは図の通りです。</a:t>
            </a:r>
            <a:endParaRPr kumimoji="1" lang="en-US" altLang="ja-JP" dirty="0"/>
          </a:p>
          <a:p>
            <a:r>
              <a:rPr kumimoji="1" lang="ja-JP" altLang="en-US" dirty="0"/>
              <a:t>まず、クライアントから媒体情報やキャンペーン情報を受領し、オペレータに周知を行います。</a:t>
            </a:r>
            <a:endParaRPr kumimoji="1" lang="en-US" altLang="ja-JP" dirty="0"/>
          </a:p>
          <a:p>
            <a:r>
              <a:rPr kumimoji="1" lang="ja-JP" altLang="en-US" dirty="0"/>
              <a:t>そして、オペレータの受電開始し、応対中に媒体に関するアンケート情報をまとめます。</a:t>
            </a:r>
            <a:endParaRPr kumimoji="1" lang="en-US" altLang="ja-JP" dirty="0"/>
          </a:p>
          <a:p>
            <a:r>
              <a:rPr kumimoji="1" lang="ja-JP" altLang="en-US" dirty="0"/>
              <a:t>また、応対中にエスカレーションが発生した場合はリーダーや</a:t>
            </a:r>
            <a:r>
              <a:rPr kumimoji="1" lang="en-US" altLang="ja-JP" dirty="0"/>
              <a:t>SV</a:t>
            </a:r>
            <a:r>
              <a:rPr kumimoji="1" lang="ja-JP" altLang="en-US" dirty="0"/>
              <a:t>へ行われます。</a:t>
            </a:r>
            <a:endParaRPr kumimoji="1" lang="en-US" altLang="ja-JP" dirty="0"/>
          </a:p>
          <a:p>
            <a:r>
              <a:rPr kumimoji="1" lang="ja-JP" altLang="en-US" dirty="0"/>
              <a:t>応対が終了したら、受注管理システムに手続きを完了させ、アンケート情報をまとめて</a:t>
            </a:r>
            <a:r>
              <a:rPr kumimoji="1" lang="en-US" altLang="ja-JP" dirty="0"/>
              <a:t>SV</a:t>
            </a:r>
            <a:r>
              <a:rPr kumimoji="1" lang="ja-JP" altLang="en-US" dirty="0" err="1"/>
              <a:t>へ提</a:t>
            </a:r>
            <a:r>
              <a:rPr kumimoji="1" lang="ja-JP" altLang="en-US" dirty="0"/>
              <a:t>出します。</a:t>
            </a:r>
            <a:endParaRPr kumimoji="1" lang="en-US" altLang="ja-JP" dirty="0"/>
          </a:p>
          <a:p>
            <a:r>
              <a:rPr kumimoji="1" lang="ja-JP" altLang="en-US" dirty="0"/>
              <a:t>その後、</a:t>
            </a:r>
            <a:r>
              <a:rPr kumimoji="1" lang="en-US" altLang="ja-JP" dirty="0"/>
              <a:t>SV</a:t>
            </a:r>
            <a:r>
              <a:rPr kumimoji="1" lang="ja-JP" altLang="en-US" dirty="0"/>
              <a:t>がアンケート情報をまとめたものを日報として作成し、受注データと日報をクライアントへ送付します。</a:t>
            </a:r>
            <a:endParaRPr kumimoji="1" lang="en-US" altLang="ja-JP" dirty="0"/>
          </a:p>
          <a:p>
            <a:endParaRPr kumimoji="1" lang="en-US" altLang="ja-JP" dirty="0"/>
          </a:p>
          <a:p>
            <a:r>
              <a:rPr kumimoji="1" lang="ja-JP" altLang="en-US" dirty="0"/>
              <a:t>★ここでの業務上の課題は次の</a:t>
            </a:r>
            <a:r>
              <a:rPr kumimoji="1" lang="en-US" altLang="ja-JP" dirty="0"/>
              <a:t>3</a:t>
            </a:r>
            <a:r>
              <a:rPr kumimoji="1" lang="ja-JP" altLang="en-US" dirty="0"/>
              <a:t>つがありました。</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1</a:t>
            </a:r>
            <a:r>
              <a:rPr kumimoji="1" lang="ja-JP" altLang="en-US" dirty="0"/>
              <a:t>つめは、</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クライアントから様々な媒体情報を受け取るため、周知情報の更新に時間がかかっている</a:t>
            </a:r>
            <a:r>
              <a:rPr kumimoji="1" lang="ja-JP" altLang="en-US" dirty="0"/>
              <a:t>点。</a:t>
            </a:r>
            <a:endParaRPr kumimoji="1" lang="en-US" altLang="ja-JP" sz="1200" dirty="0">
              <a:solidFill>
                <a:schemeClr val="tx1"/>
              </a:solidFill>
              <a:latin typeface="+mn-lt"/>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solidFill>
                  <a:schemeClr val="tx1"/>
                </a:solidFill>
                <a:latin typeface="+mn-lt"/>
                <a:ea typeface="+mn-ea"/>
              </a:rPr>
              <a:t>2</a:t>
            </a:r>
            <a:r>
              <a:rPr kumimoji="1" lang="ja-JP" altLang="en-US" sz="1200" dirty="0">
                <a:solidFill>
                  <a:schemeClr val="tx1"/>
                </a:solidFill>
                <a:latin typeface="+mn-lt"/>
                <a:ea typeface="+mn-ea"/>
              </a:rPr>
              <a:t>つめは、長年の運用で業務フォルダの整理が追い付かず情報が散在しており、探している情報に辿り着きづらい点。</a:t>
            </a:r>
            <a:endParaRPr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つめは、クライアントごとに扱う商品が多岐に渡るため、すべてに共通の設定を設けるのは難しい点です。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周知情報など</a:t>
            </a:r>
            <a:r>
              <a:rPr kumimoji="1" lang="en-US" altLang="ja-JP" sz="1200" dirty="0">
                <a:solidFill>
                  <a:srgbClr val="3477B2"/>
                </a:solidFill>
                <a:latin typeface="メイリオ" panose="020B0604030504040204" pitchFamily="50" charset="-128"/>
                <a:ea typeface="メイリオ" panose="020B0604030504040204" pitchFamily="50" charset="-128"/>
              </a:rPr>
              <a:t>SV</a:t>
            </a:r>
            <a:r>
              <a:rPr kumimoji="1" lang="ja-JP" altLang="en-US" sz="1200" dirty="0">
                <a:solidFill>
                  <a:srgbClr val="3477B2"/>
                </a:solidFill>
                <a:latin typeface="メイリオ" panose="020B0604030504040204" pitchFamily="50" charset="-128"/>
                <a:ea typeface="メイリオ" panose="020B0604030504040204" pitchFamily="50" charset="-128"/>
              </a:rPr>
              <a:t>からオペレータへの一方通行の情報が多く、ノウハウは個人のノートに書いてしました。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また、リーダーや</a:t>
            </a:r>
            <a:r>
              <a:rPr kumimoji="1" lang="en-US" altLang="ja-JP" sz="1200" dirty="0">
                <a:solidFill>
                  <a:srgbClr val="3477B2"/>
                </a:solidFill>
                <a:latin typeface="メイリオ" panose="020B0604030504040204" pitchFamily="50" charset="-128"/>
                <a:ea typeface="メイリオ" panose="020B0604030504040204" pitchFamily="50" charset="-128"/>
              </a:rPr>
              <a:t>SV</a:t>
            </a:r>
            <a:r>
              <a:rPr kumimoji="1" lang="ja-JP" altLang="en-US" sz="1200" dirty="0">
                <a:solidFill>
                  <a:srgbClr val="3477B2"/>
                </a:solidFill>
                <a:latin typeface="メイリオ" panose="020B0604030504040204" pitchFamily="50" charset="-128"/>
                <a:ea typeface="メイリオ" panose="020B0604030504040204" pitchFamily="50" charset="-128"/>
              </a:rPr>
              <a:t>の時間が取れず、フォロー研修が行えていないことも問題としてありました。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★このような状況に対し、周知情報や</a:t>
            </a:r>
            <a:r>
              <a:rPr kumimoji="1" lang="en-US" altLang="ja-JP" sz="1200" dirty="0">
                <a:solidFill>
                  <a:srgbClr val="3477B2"/>
                </a:solidFill>
                <a:latin typeface="メイリオ" panose="020B0604030504040204" pitchFamily="50" charset="-128"/>
                <a:ea typeface="メイリオ" panose="020B0604030504040204" pitchFamily="50" charset="-128"/>
              </a:rPr>
              <a:t>FAQ</a:t>
            </a:r>
            <a:r>
              <a:rPr kumimoji="1" lang="ja-JP" altLang="en-US" sz="1200" dirty="0" err="1">
                <a:solidFill>
                  <a:srgbClr val="3477B2"/>
                </a:solidFill>
                <a:latin typeface="メイリオ" panose="020B0604030504040204" pitchFamily="50" charset="-128"/>
                <a:ea typeface="メイリオ" panose="020B0604030504040204" pitchFamily="50" charset="-128"/>
              </a:rPr>
              <a:t>、</a:t>
            </a:r>
            <a:r>
              <a:rPr kumimoji="1" lang="ja-JP" altLang="en-US" sz="1200" dirty="0">
                <a:solidFill>
                  <a:srgbClr val="3477B2"/>
                </a:solidFill>
                <a:latin typeface="メイリオ" panose="020B0604030504040204" pitchFamily="50" charset="-128"/>
                <a:ea typeface="メイリオ" panose="020B0604030504040204" pitchFamily="50" charset="-128"/>
              </a:rPr>
              <a:t>アンケート、教育コンテンツなどをナレッジベースに集約しました。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★ここでのポイントは次の</a:t>
            </a: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つが挙げられます。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まず、</a:t>
            </a:r>
            <a:r>
              <a:rPr kumimoji="1" lang="en-US" altLang="ja-JP" sz="1200" dirty="0">
                <a:solidFill>
                  <a:srgbClr val="3477B2"/>
                </a:solidFill>
                <a:latin typeface="メイリオ" panose="020B0604030504040204" pitchFamily="50" charset="-128"/>
                <a:ea typeface="メイリオ" panose="020B0604030504040204" pitchFamily="50" charset="-128"/>
              </a:rPr>
              <a:t>Excel</a:t>
            </a:r>
            <a:r>
              <a:rPr kumimoji="1" lang="ja-JP" altLang="en-US" sz="1200" dirty="0">
                <a:solidFill>
                  <a:srgbClr val="3477B2"/>
                </a:solidFill>
                <a:latin typeface="メイリオ" panose="020B0604030504040204" pitchFamily="50" charset="-128"/>
                <a:ea typeface="メイリオ" panose="020B0604030504040204" pitchFamily="50" charset="-128"/>
              </a:rPr>
              <a:t>シートで管理していた周知情報をナレッジベース上で一元管理することで、とりまとめと周知が簡単に行えるようになりました。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solidFill>
                  <a:srgbClr val="3477B2"/>
                </a:solidFill>
                <a:latin typeface="メイリオ" panose="020B0604030504040204" pitchFamily="50" charset="-128"/>
                <a:ea typeface="メイリオ" panose="020B0604030504040204" pitchFamily="50" charset="-128"/>
              </a:rPr>
              <a:t>Excel</a:t>
            </a:r>
            <a:r>
              <a:rPr kumimoji="1" lang="ja-JP" altLang="en-US" sz="1200" dirty="0">
                <a:solidFill>
                  <a:srgbClr val="3477B2"/>
                </a:solidFill>
                <a:latin typeface="メイリオ" panose="020B0604030504040204" pitchFamily="50" charset="-128"/>
                <a:ea typeface="メイリオ" panose="020B0604030504040204" pitchFamily="50" charset="-128"/>
              </a:rPr>
              <a:t>で管理されている周知情報や</a:t>
            </a:r>
            <a:r>
              <a:rPr kumimoji="1" lang="en-US" altLang="ja-JP" sz="1200" dirty="0">
                <a:solidFill>
                  <a:srgbClr val="3477B2"/>
                </a:solidFill>
                <a:latin typeface="メイリオ" panose="020B0604030504040204" pitchFamily="50" charset="-128"/>
                <a:ea typeface="メイリオ" panose="020B0604030504040204" pitchFamily="50" charset="-128"/>
              </a:rPr>
              <a:t>FAQ</a:t>
            </a:r>
            <a:r>
              <a:rPr kumimoji="1" lang="ja-JP" altLang="en-US" sz="1200" dirty="0">
                <a:solidFill>
                  <a:srgbClr val="3477B2"/>
                </a:solidFill>
                <a:latin typeface="メイリオ" panose="020B0604030504040204" pitchFamily="50" charset="-128"/>
                <a:ea typeface="メイリオ" panose="020B0604030504040204" pitchFamily="50" charset="-128"/>
              </a:rPr>
              <a:t>の項目をタグとして登録することで、欲しい情報をピンポイントで検索できるようにもなり、</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応対時間を短縮することができました。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次に、ナレッジベースで情報を管理することで、スキルに依存せずに目的の情報を探し出すことができ、脱属人化につながりました。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目的の情報を探し出せるようにすることで、オペレータの自己解決を促し、エスカレーションの件数を減らしました。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また、</a:t>
            </a:r>
            <a:r>
              <a:rPr kumimoji="1" lang="en-US" altLang="ja-JP" sz="1200" dirty="0">
                <a:solidFill>
                  <a:srgbClr val="3477B2"/>
                </a:solidFill>
                <a:latin typeface="メイリオ" panose="020B0604030504040204" pitchFamily="50" charset="-128"/>
                <a:ea typeface="メイリオ" panose="020B0604030504040204" pitchFamily="50" charset="-128"/>
              </a:rPr>
              <a:t>SV</a:t>
            </a:r>
            <a:r>
              <a:rPr kumimoji="1" lang="ja-JP" altLang="en-US" sz="1200" dirty="0">
                <a:solidFill>
                  <a:srgbClr val="3477B2"/>
                </a:solidFill>
                <a:latin typeface="メイリオ" panose="020B0604030504040204" pitchFamily="50" charset="-128"/>
                <a:ea typeface="メイリオ" panose="020B0604030504040204" pitchFamily="50" charset="-128"/>
              </a:rPr>
              <a:t>やリーダーのエスカレーションが発生してしまった場合でも、それをナレッジベース上でやり取りを残しておくことで、</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同様の問合せが来ることを防ぎ、他のオペレータへのノウハウの共有場として活用しました。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最後に、クライアントごとに画面表示やドキュメントの分類、投稿形式を個別の設定にしたことで、問合せ窓口ごとに適した資料検索・管理ができるようになりました。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以上が、こちらのお客様の導入事例です。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9CE59A-34EF-4ACF-B288-5D5071CEEA04}"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6795324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kern="1200" dirty="0">
                <a:solidFill>
                  <a:schemeClr val="tx1"/>
                </a:solidFill>
                <a:effectLst/>
                <a:latin typeface="Arial" charset="0"/>
                <a:ea typeface="ＭＳ Ｐ明朝" pitchFamily="18" charset="-128"/>
                <a:cs typeface="+mn-cs"/>
              </a:rPr>
              <a:t>こちらは</a:t>
            </a:r>
            <a:r>
              <a:rPr kumimoji="1" lang="en-US" altLang="ja-JP" sz="1200" b="0" kern="1200" dirty="0">
                <a:solidFill>
                  <a:schemeClr val="tx1"/>
                </a:solidFill>
                <a:effectLst/>
                <a:latin typeface="Arial" charset="0"/>
                <a:ea typeface="ＭＳ Ｐ明朝" pitchFamily="18" charset="-128"/>
                <a:cs typeface="+mn-cs"/>
              </a:rPr>
              <a:t>I</a:t>
            </a:r>
            <a:r>
              <a:rPr kumimoji="1" lang="ja-JP" altLang="en-US" sz="1200" b="0" kern="1200" dirty="0">
                <a:solidFill>
                  <a:schemeClr val="tx1"/>
                </a:solidFill>
                <a:effectLst/>
                <a:latin typeface="Arial" charset="0"/>
                <a:ea typeface="ＭＳ Ｐ明朝" pitchFamily="18" charset="-128"/>
                <a:cs typeface="+mn-cs"/>
              </a:rPr>
              <a:t>社様の事例です。</a:t>
            </a:r>
            <a:endParaRPr kumimoji="1" lang="en-US" altLang="ja-JP" sz="1200" b="0" kern="1200" dirty="0">
              <a:solidFill>
                <a:schemeClr val="tx1"/>
              </a:solidFill>
              <a:effectLst/>
              <a:latin typeface="Arial" charset="0"/>
              <a:ea typeface="ＭＳ Ｐ明朝" pitchFamily="18" charset="-128"/>
              <a:cs typeface="+mn-cs"/>
            </a:endParaRPr>
          </a:p>
          <a:p>
            <a:r>
              <a:rPr kumimoji="1" lang="en-US" altLang="ja-JP" sz="1200" b="0" kern="1200" dirty="0">
                <a:solidFill>
                  <a:schemeClr val="tx1"/>
                </a:solidFill>
                <a:effectLst/>
                <a:latin typeface="Arial" charset="0"/>
                <a:ea typeface="ＭＳ Ｐ明朝" pitchFamily="18" charset="-128"/>
                <a:cs typeface="+mn-cs"/>
              </a:rPr>
              <a:t>I</a:t>
            </a:r>
            <a:r>
              <a:rPr kumimoji="1" lang="ja-JP" altLang="en-US" sz="1200" b="0" kern="1200" dirty="0">
                <a:solidFill>
                  <a:schemeClr val="tx1"/>
                </a:solidFill>
                <a:effectLst/>
                <a:latin typeface="Arial" charset="0"/>
                <a:ea typeface="ＭＳ Ｐ明朝" pitchFamily="18" charset="-128"/>
                <a:cs typeface="+mn-cs"/>
              </a:rPr>
              <a:t>社様は、決済ツールを利用している各拠点のスタッフや会員のお客様からの問合せ窓口業務を行っています。</a:t>
            </a:r>
            <a:endParaRPr kumimoji="1" lang="en-US" altLang="ja-JP" sz="1200" b="0" kern="1200" dirty="0">
              <a:solidFill>
                <a:schemeClr val="tx1"/>
              </a:solidFill>
              <a:effectLst/>
              <a:latin typeface="Arial" charset="0"/>
              <a:ea typeface="ＭＳ Ｐ明朝" pitchFamily="18" charset="-128"/>
              <a:cs typeface="+mn-cs"/>
            </a:endParaRPr>
          </a:p>
          <a:p>
            <a:r>
              <a:rPr kumimoji="1" lang="ja-JP" altLang="en-US" sz="1200" b="0" kern="1200" dirty="0">
                <a:solidFill>
                  <a:schemeClr val="tx1"/>
                </a:solidFill>
                <a:effectLst/>
                <a:latin typeface="Arial" charset="0"/>
                <a:ea typeface="ＭＳ Ｐ明朝" pitchFamily="18" charset="-128"/>
                <a:cs typeface="+mn-cs"/>
              </a:rPr>
              <a:t>スタッフや会員からの決済ツールに関する各種手続き、操作手順などの問合せがありました。</a:t>
            </a:r>
            <a:endParaRPr kumimoji="1" lang="en-US" altLang="ja-JP" sz="1200" b="0" kern="1200" dirty="0">
              <a:solidFill>
                <a:schemeClr val="tx1"/>
              </a:solidFill>
              <a:effectLst/>
              <a:latin typeface="Arial" charset="0"/>
              <a:ea typeface="ＭＳ Ｐ明朝" pitchFamily="18" charset="-128"/>
              <a:cs typeface="+mn-cs"/>
            </a:endParaRPr>
          </a:p>
          <a:p>
            <a:endParaRPr kumimoji="1" lang="en-US" altLang="ja-JP" sz="1200" b="0" kern="1200" dirty="0">
              <a:solidFill>
                <a:schemeClr val="tx1"/>
              </a:solidFill>
              <a:effectLst/>
              <a:latin typeface="Arial" charset="0"/>
              <a:ea typeface="ＭＳ Ｐ明朝" pitchFamily="18" charset="-128"/>
              <a:cs typeface="+mn-cs"/>
            </a:endParaRPr>
          </a:p>
          <a:p>
            <a:r>
              <a:rPr kumimoji="1" lang="ja-JP" altLang="en-US" sz="1200" b="0" kern="1200" dirty="0">
                <a:solidFill>
                  <a:schemeClr val="tx1"/>
                </a:solidFill>
                <a:effectLst/>
                <a:latin typeface="Arial" charset="0"/>
                <a:ea typeface="ＭＳ Ｐ明朝" pitchFamily="18" charset="-128"/>
                <a:cs typeface="+mn-cs"/>
              </a:rPr>
              <a:t>★</a:t>
            </a:r>
            <a:r>
              <a:rPr kumimoji="1" lang="ja-JP" altLang="en-US" dirty="0"/>
              <a:t>ここでの業務上の課題は次の</a:t>
            </a:r>
            <a:r>
              <a:rPr kumimoji="1" lang="en-US" altLang="ja-JP" dirty="0"/>
              <a:t>3</a:t>
            </a:r>
            <a:r>
              <a:rPr kumimoji="1" lang="ja-JP" altLang="en-US" dirty="0"/>
              <a:t>つがありました</a:t>
            </a:r>
            <a:endParaRPr kumimoji="1" lang="en-US" altLang="ja-JP" dirty="0"/>
          </a:p>
          <a:p>
            <a:r>
              <a:rPr kumimoji="1" lang="ja-JP" altLang="en-US" sz="1200" b="0" kern="1200" dirty="0">
                <a:solidFill>
                  <a:schemeClr val="tx1"/>
                </a:solidFill>
                <a:effectLst/>
                <a:latin typeface="Arial" charset="0"/>
                <a:ea typeface="ＭＳ Ｐ明朝" pitchFamily="18" charset="-128"/>
                <a:cs typeface="+mn-cs"/>
              </a:rPr>
              <a:t>　</a:t>
            </a:r>
            <a:endParaRPr kumimoji="1" lang="en-US" altLang="ja-JP" sz="1200" b="0" kern="1200" dirty="0">
              <a:solidFill>
                <a:schemeClr val="tx1"/>
              </a:solidFill>
              <a:effectLst/>
              <a:latin typeface="Arial" charset="0"/>
              <a:ea typeface="ＭＳ Ｐ明朝" pitchFamily="18" charset="-128"/>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1</a:t>
            </a:r>
            <a:r>
              <a:rPr kumimoji="1" lang="ja-JP" altLang="en-US" dirty="0"/>
              <a:t>つめは、</a:t>
            </a:r>
            <a:r>
              <a:rPr lang="ja-JP" altLang="en-US" sz="1200" dirty="0">
                <a:solidFill>
                  <a:srgbClr val="3477B2"/>
                </a:solidFill>
                <a:latin typeface="メイリオ" panose="020B0604030504040204" pitchFamily="50" charset="-128"/>
                <a:ea typeface="メイリオ" panose="020B0604030504040204" pitchFamily="50" charset="-128"/>
              </a:rPr>
              <a:t>マニュアルやお知らせ情報を紙で運用している為、該当ページを探すのに経験差が出てしまうこと。</a:t>
            </a:r>
            <a:endParaRPr lang="en-US" altLang="ja-JP" sz="1200" dirty="0">
              <a:solidFill>
                <a:srgbClr val="3477B2"/>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tx1"/>
                </a:solidFill>
                <a:latin typeface="Arial" charset="0"/>
                <a:ea typeface="ＭＳ Ｐ明朝" pitchFamily="18" charset="-128"/>
                <a:cs typeface="+mn-cs"/>
              </a:rPr>
              <a:t>2</a:t>
            </a:r>
            <a:r>
              <a:rPr kumimoji="1" lang="ja-JP" altLang="en-US" sz="1200" kern="1200" dirty="0">
                <a:solidFill>
                  <a:schemeClr val="tx1"/>
                </a:solidFill>
                <a:latin typeface="Arial" charset="0"/>
                <a:ea typeface="ＭＳ Ｐ明朝" pitchFamily="18" charset="-128"/>
                <a:cs typeface="+mn-cs"/>
              </a:rPr>
              <a:t>つめは、</a:t>
            </a:r>
            <a:r>
              <a:rPr lang="ja-JP" altLang="en-US" sz="1200" dirty="0">
                <a:solidFill>
                  <a:srgbClr val="3477B2"/>
                </a:solidFill>
                <a:latin typeface="メイリオ" panose="020B0604030504040204" pitchFamily="50" charset="-128"/>
                <a:ea typeface="メイリオ" panose="020B0604030504040204" pitchFamily="50" charset="-128"/>
              </a:rPr>
              <a:t>運用変更における指示を受けた経緯が残らず、</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不要な調整ややり取りが再発している</a:t>
            </a:r>
            <a:r>
              <a:rPr kumimoji="1" lang="ja-JP" altLang="en-US" sz="1200" kern="1200" dirty="0">
                <a:solidFill>
                  <a:schemeClr val="tx1"/>
                </a:solidFill>
                <a:latin typeface="Arial" charset="0"/>
                <a:ea typeface="ＭＳ Ｐ明朝" pitchFamily="18" charset="-128"/>
                <a:cs typeface="+mn-cs"/>
              </a:rPr>
              <a:t>こと。</a:t>
            </a:r>
            <a:endParaRPr lang="en-US" altLang="ja-JP" sz="1200" dirty="0">
              <a:solidFill>
                <a:srgbClr val="3477B2"/>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つめは、</a:t>
            </a:r>
            <a:r>
              <a:rPr lang="ja-JP" altLang="en-US" sz="1200" dirty="0">
                <a:solidFill>
                  <a:srgbClr val="3477B2"/>
                </a:solidFill>
                <a:latin typeface="メイリオ" panose="020B0604030504040204" pitchFamily="50" charset="-128"/>
                <a:ea typeface="メイリオ" panose="020B0604030504040204" pitchFamily="50" charset="-128"/>
              </a:rPr>
              <a:t>今後増加すると予想される問合せに対して、</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個人差を無くしたいこと。</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endParaRPr lang="en-US" altLang="ja-JP" sz="1200" dirty="0"/>
          </a:p>
          <a:p>
            <a:r>
              <a:rPr lang="ja-JP" altLang="en-US" sz="1200" dirty="0"/>
              <a:t>各拠点のスタッフや会員からの問合せを用件によって、センターごとに分けて行い、</a:t>
            </a:r>
            <a:endParaRPr lang="en-US" altLang="ja-JP" sz="1200" dirty="0"/>
          </a:p>
          <a:p>
            <a:r>
              <a:rPr lang="ja-JP" altLang="en-US" sz="1200" dirty="0"/>
              <a:t>問合せに応じて紙のマニュアルや</a:t>
            </a:r>
            <a:r>
              <a:rPr lang="en-US" altLang="ja-JP" sz="1200" dirty="0"/>
              <a:t>FAQ,</a:t>
            </a:r>
            <a:r>
              <a:rPr lang="ja-JP" altLang="en-US" sz="1200" dirty="0"/>
              <a:t>お知らせ情報を探していました。</a:t>
            </a:r>
            <a:endParaRPr lang="en-US" altLang="ja-JP" sz="1200" dirty="0"/>
          </a:p>
          <a:p>
            <a:r>
              <a:rPr lang="ja-JP" altLang="en-US" sz="1200" dirty="0"/>
              <a:t>必要があれば、エスカレーションを行ったり、マニュアルや</a:t>
            </a:r>
            <a:r>
              <a:rPr lang="en-US" altLang="ja-JP" sz="1200" dirty="0"/>
              <a:t>FAQ</a:t>
            </a:r>
            <a:r>
              <a:rPr lang="ja-JP" altLang="en-US" sz="1200" dirty="0"/>
              <a:t>などのメンテナンスを行っていましたが、</a:t>
            </a:r>
            <a:endParaRPr lang="en-US" altLang="ja-JP" sz="1200" dirty="0"/>
          </a:p>
          <a:p>
            <a:r>
              <a:rPr lang="ja-JP" altLang="en-US" sz="1200" dirty="0"/>
              <a:t>メンテナンスに手間がかかり、そもそもそのマニュアルや</a:t>
            </a:r>
            <a:r>
              <a:rPr lang="en-US" altLang="ja-JP" sz="1200" dirty="0"/>
              <a:t>FAQ</a:t>
            </a:r>
            <a:r>
              <a:rPr lang="ja-JP" altLang="en-US" sz="1200" dirty="0"/>
              <a:t>を検索できていないという問題がありました。</a:t>
            </a:r>
            <a:endParaRPr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kern="1200" dirty="0">
              <a:solidFill>
                <a:schemeClr val="tx1"/>
              </a:solidFill>
              <a:effectLst/>
              <a:latin typeface="Arial" charset="0"/>
              <a:ea typeface="ＭＳ Ｐ明朝" pitchFamily="18" charset="-128"/>
              <a:cs typeface="+mn-cs"/>
            </a:endParaRPr>
          </a:p>
          <a:p>
            <a:r>
              <a:rPr kumimoji="1" lang="ja-JP" altLang="en-US" sz="1200" b="0" kern="1200" dirty="0">
                <a:solidFill>
                  <a:schemeClr val="tx1"/>
                </a:solidFill>
                <a:effectLst/>
                <a:latin typeface="Arial" charset="0"/>
                <a:ea typeface="ＭＳ Ｐ明朝" pitchFamily="18" charset="-128"/>
                <a:cs typeface="+mn-cs"/>
              </a:rPr>
              <a:t>また、使用するマニュアルの検索性やメンテナンスに手間がかかっていたり、複数の決済ツールに関する応対スキルを持つ人が少ない為、</a:t>
            </a:r>
          </a:p>
          <a:p>
            <a:r>
              <a:rPr kumimoji="1" lang="ja-JP" altLang="en-US" sz="1200" b="0" kern="1200" dirty="0">
                <a:solidFill>
                  <a:schemeClr val="tx1"/>
                </a:solidFill>
                <a:effectLst/>
                <a:latin typeface="Arial" charset="0"/>
                <a:ea typeface="ＭＳ Ｐ明朝" pitchFamily="18" charset="-128"/>
                <a:cs typeface="+mn-cs"/>
              </a:rPr>
              <a:t>オペレーター全員で同様に応対できるように、特に派遣や新人オペレーターの即戦力化を行いたいと考えていました。</a:t>
            </a:r>
          </a:p>
          <a:p>
            <a:endParaRPr kumimoji="1" lang="en-US" altLang="ja-JP" sz="1200" b="0" kern="1200" dirty="0">
              <a:solidFill>
                <a:schemeClr val="tx1"/>
              </a:solidFill>
              <a:effectLst/>
              <a:latin typeface="Arial" charset="0"/>
              <a:ea typeface="ＭＳ Ｐ明朝" pitchFamily="18" charset="-128"/>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★このような状況に対し、コールスクリプトや応対フロー、エラーコード集、お知らせ、マニュアルなどを共有・管理する場として、ナレッジベースを導入しました。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★ここでのポイントは次の</a:t>
            </a: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つが挙げられます。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まず、マニュアルや</a:t>
            </a:r>
            <a:r>
              <a:rPr kumimoji="1" lang="en-US" altLang="ja-JP" sz="1200" dirty="0">
                <a:solidFill>
                  <a:srgbClr val="3477B2"/>
                </a:solidFill>
                <a:latin typeface="メイリオ" panose="020B0604030504040204" pitchFamily="50" charset="-128"/>
                <a:ea typeface="メイリオ" panose="020B0604030504040204" pitchFamily="50" charset="-128"/>
              </a:rPr>
              <a:t>FAQ</a:t>
            </a:r>
            <a:r>
              <a:rPr kumimoji="1" lang="ja-JP" altLang="en-US" sz="1200" dirty="0">
                <a:solidFill>
                  <a:srgbClr val="3477B2"/>
                </a:solidFill>
                <a:latin typeface="メイリオ" panose="020B0604030504040204" pitchFamily="50" charset="-128"/>
                <a:ea typeface="メイリオ" panose="020B0604030504040204" pitchFamily="50" charset="-128"/>
              </a:rPr>
              <a:t>をそのままナレッジベースに登録し、簡単に参照できるようにしたことで、応対時間を短縮した点です。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r>
              <a:rPr lang="ja-JP" altLang="en-US" sz="1200" dirty="0">
                <a:solidFill>
                  <a:schemeClr val="bg1"/>
                </a:solidFill>
              </a:rPr>
              <a:t>今まではせっかく作ってもなかなか活用されていなかった</a:t>
            </a:r>
            <a:r>
              <a:rPr lang="en-US" altLang="ja-JP" sz="1200" dirty="0">
                <a:solidFill>
                  <a:schemeClr val="bg1"/>
                </a:solidFill>
              </a:rPr>
              <a:t>FAQ</a:t>
            </a:r>
            <a:r>
              <a:rPr lang="ja-JP" altLang="en-US" sz="1200" dirty="0">
                <a:solidFill>
                  <a:schemeClr val="bg1"/>
                </a:solidFill>
              </a:rPr>
              <a:t>や、どこに置いてあるか分からなかったマニュアルを簡単に参照できるようにしたことで、困った時はナレッジを探して自己解決するように促しました。</a:t>
            </a:r>
            <a:endParaRPr lang="en-US" altLang="ja-JP" sz="1200" dirty="0">
              <a:solidFill>
                <a:schemeClr val="bg1"/>
              </a:solidFill>
            </a:endParaRPr>
          </a:p>
          <a:p>
            <a:r>
              <a:rPr lang="ja-JP" altLang="en-US" sz="1200" dirty="0"/>
              <a:t>既存のマニュアルや</a:t>
            </a:r>
            <a:r>
              <a:rPr lang="en-US" altLang="ja-JP" sz="1200" dirty="0"/>
              <a:t>FAQ</a:t>
            </a:r>
            <a:r>
              <a:rPr lang="ja-JP" altLang="en-US" sz="1200" dirty="0"/>
              <a:t>をそのまま活用することで、新規資料の作成のために業務時間を割くことは必要なくなります。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r>
              <a:rPr kumimoji="1" lang="ja-JP" altLang="en-US" sz="1200" dirty="0">
                <a:solidFill>
                  <a:srgbClr val="3477B2"/>
                </a:solidFill>
                <a:latin typeface="メイリオ" panose="020B0604030504040204" pitchFamily="50" charset="-128"/>
                <a:ea typeface="メイリオ" panose="020B0604030504040204" pitchFamily="50" charset="-128"/>
              </a:rPr>
              <a:t>次は、</a:t>
            </a:r>
            <a:r>
              <a:rPr lang="ja-JP" altLang="en-US" sz="1200" dirty="0"/>
              <a:t>頻繁に変更される運用変更をナレッジベース上で展開し、オペレータの確認を徹底させることで、誤案内の低減による応対品質の向上に繋がった点です。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r>
              <a:rPr lang="ja-JP" altLang="en-US" sz="1100" dirty="0"/>
              <a:t>頻繁に為される運用変更についても、「まずお知らせを確認すること」の習慣が現場に浸透させたことで、お客様への誤案内が減り、応対品質の向上に繋がりました。</a:t>
            </a:r>
            <a:endParaRPr lang="en-US" altLang="ja-JP" sz="1100" dirty="0"/>
          </a:p>
          <a:p>
            <a:pPr marL="0" marR="0" lvl="1" indent="0" algn="l" defTabSz="914400" rtl="0" eaLnBrk="0" fontAlgn="base" latinLnBrk="0" hangingPunct="0">
              <a:lnSpc>
                <a:spcPct val="100000"/>
              </a:lnSpc>
              <a:spcBef>
                <a:spcPct val="30000"/>
              </a:spcBef>
              <a:spcAft>
                <a:spcPct val="0"/>
              </a:spcAft>
              <a:buClrTx/>
              <a:buSzTx/>
              <a:buFontTx/>
              <a:buNone/>
              <a:tabLst/>
              <a:defRPr/>
            </a:pPr>
            <a:r>
              <a:rPr lang="ja-JP" altLang="en-US" sz="3600" dirty="0">
                <a:solidFill>
                  <a:schemeClr val="bg1"/>
                </a:solidFill>
              </a:rPr>
              <a:t>工夫ポイントとしては、周知事項はシステムへのログイン後、最初に目に入るように設定</a:t>
            </a:r>
            <a:r>
              <a:rPr lang="ja-JP" altLang="en-US" sz="1100" dirty="0">
                <a:solidFill>
                  <a:schemeClr val="tx1"/>
                </a:solidFill>
              </a:rPr>
              <a:t>をしたことです。</a:t>
            </a:r>
            <a:endParaRPr lang="en-US" altLang="ja-JP" sz="1100" dirty="0"/>
          </a:p>
          <a:p>
            <a:r>
              <a:rPr lang="ja-JP" altLang="en-US" sz="1100" dirty="0"/>
              <a:t>受注先の企業から頻繁に運用変更の連絡があるため、オペレーターはそれらを欠かさずチェックする必要があります。</a:t>
            </a:r>
            <a:endParaRPr lang="en-US" altLang="ja-JP" sz="1100" dirty="0"/>
          </a:p>
          <a:p>
            <a:r>
              <a:rPr lang="ja-JP" altLang="en-US" sz="1100" dirty="0"/>
              <a:t>そこで、ナレッジシステムの</a:t>
            </a:r>
            <a:r>
              <a:rPr lang="en-US" altLang="ja-JP" sz="1100" dirty="0"/>
              <a:t>TOP</a:t>
            </a:r>
            <a:r>
              <a:rPr lang="ja-JP" altLang="en-US" sz="1100" dirty="0"/>
              <a:t>に周知事項を掲載することで、一日の業務開始時に必ず変更の有無をチェックする、という運用を徹底させました</a:t>
            </a:r>
            <a:r>
              <a:rPr kumimoji="1" lang="ja-JP" altLang="en-US" sz="1200" dirty="0">
                <a:solidFill>
                  <a:srgbClr val="3477B2"/>
                </a:solidFill>
                <a:latin typeface="メイリオ" panose="020B0604030504040204" pitchFamily="50" charset="-128"/>
                <a:ea typeface="メイリオ" panose="020B0604030504040204" pitchFamily="50" charset="-128"/>
              </a:rPr>
              <a:t>。</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r>
              <a:rPr kumimoji="1" lang="ja-JP" altLang="en-US" sz="1200" dirty="0">
                <a:solidFill>
                  <a:srgbClr val="3477B2"/>
                </a:solidFill>
                <a:latin typeface="メイリオ" panose="020B0604030504040204" pitchFamily="50" charset="-128"/>
                <a:ea typeface="メイリオ" panose="020B0604030504040204" pitchFamily="50" charset="-128"/>
              </a:rPr>
              <a:t>最後は、「すぐに見られるもの」として参照する頻度の高い資料をピックアップしたことにより、エスカレーションの低減や業務効率化を行った</a:t>
            </a:r>
            <a:r>
              <a:rPr lang="ja-JP" altLang="en-US" sz="1200" dirty="0"/>
              <a:t>点です。</a:t>
            </a:r>
            <a:endParaRPr lang="en-US" altLang="ja-JP" sz="1200" dirty="0"/>
          </a:p>
          <a:p>
            <a:r>
              <a:rPr lang="ja-JP" altLang="en-US" sz="1200" dirty="0"/>
              <a:t>頻繁に参照する電話番号の一覧や、基本の応対の文言、応対管理システムの使い方など、ぱっと参照出来た方がよい資料を、</a:t>
            </a:r>
            <a:endParaRPr lang="en-US" altLang="ja-JP" sz="1200" dirty="0"/>
          </a:p>
          <a:p>
            <a:r>
              <a:rPr lang="ja-JP" altLang="en-US" sz="1200" dirty="0"/>
              <a:t>文書の種類に限らず「すぐに見られるもの」としてピックアップしました。</a:t>
            </a:r>
            <a:endParaRPr lang="en-US" altLang="ja-JP" sz="1200" dirty="0"/>
          </a:p>
          <a:p>
            <a:r>
              <a:rPr lang="ja-JP" altLang="en-US" sz="1200" dirty="0"/>
              <a:t>これは新人の方に特に有効であったようで、リーダーや</a:t>
            </a:r>
            <a:r>
              <a:rPr lang="en-US" altLang="ja-JP" sz="1200" dirty="0"/>
              <a:t>SV</a:t>
            </a:r>
            <a:r>
              <a:rPr lang="ja-JP" altLang="en-US" sz="1200" dirty="0"/>
              <a:t>の方に確認するために業務の手を止めることなく、悩んだら自分で調べて解決できるようになりました。</a:t>
            </a:r>
            <a:endParaRPr lang="en-US" altLang="ja-JP" sz="1200"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以上が、こちらのお客様の事例です。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9CE59A-34EF-4ACF-B288-5D5071CEEA04}"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0678716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こちらは</a:t>
            </a:r>
            <a:r>
              <a:rPr kumimoji="1" lang="en-US" altLang="ja-JP" dirty="0"/>
              <a:t>Looop</a:t>
            </a:r>
            <a:r>
              <a:rPr kumimoji="1" lang="ja-JP" altLang="en-US" dirty="0"/>
              <a:t>様の事例です。</a:t>
            </a:r>
            <a:endParaRPr kumimoji="1" lang="en-US" altLang="ja-JP" dirty="0"/>
          </a:p>
          <a:p>
            <a:r>
              <a:rPr kumimoji="1" lang="en-US" altLang="ja-JP" dirty="0"/>
              <a:t>Looop</a:t>
            </a:r>
            <a:r>
              <a:rPr kumimoji="1" lang="ja-JP" altLang="en-US" dirty="0"/>
              <a:t>様は、</a:t>
            </a:r>
            <a:r>
              <a:rPr kumimoji="1" lang="en-US" altLang="ja-JP" dirty="0" err="1"/>
              <a:t>BtoB</a:t>
            </a:r>
            <a:r>
              <a:rPr kumimoji="1" lang="ja-JP" altLang="en-US" dirty="0" err="1"/>
              <a:t>で太</a:t>
            </a:r>
            <a:r>
              <a:rPr kumimoji="1" lang="ja-JP" altLang="en-US" dirty="0"/>
              <a:t>陽光発電の発電機販売、そして、発電機に関する問合せ対応、修理を行っています。</a:t>
            </a:r>
            <a:br>
              <a:rPr kumimoji="1" lang="en-US" altLang="ja-JP" dirty="0"/>
            </a:br>
            <a:r>
              <a:rPr kumimoji="1" lang="ja-JP" altLang="en-US" dirty="0"/>
              <a:t>特に、契約者様からの問合せ窓口業務において、扱う機器やサービスの量が増えたとしても、</a:t>
            </a:r>
            <a:endParaRPr kumimoji="1" lang="en-US" altLang="ja-JP" dirty="0"/>
          </a:p>
          <a:p>
            <a:r>
              <a:rPr kumimoji="1" lang="ja-JP" altLang="en-US" dirty="0"/>
              <a:t>オペレータの数を増やさなくても対応できるようにするために、ナレッジベースを導入していただきました。</a:t>
            </a:r>
            <a:endParaRPr kumimoji="1" lang="en-US" altLang="ja-JP" dirty="0"/>
          </a:p>
          <a:p>
            <a:endParaRPr kumimoji="1" lang="en-US" altLang="ja-JP" dirty="0"/>
          </a:p>
          <a:p>
            <a:r>
              <a:rPr kumimoji="1" lang="ja-JP" altLang="en-US" dirty="0"/>
              <a:t>業務の流れは図の通りです。</a:t>
            </a:r>
            <a:endParaRPr kumimoji="1" lang="en-US" altLang="ja-JP" dirty="0"/>
          </a:p>
          <a:p>
            <a:r>
              <a:rPr kumimoji="1" lang="ja-JP" altLang="en-US" dirty="0"/>
              <a:t>まず、★お客様からの入電やメールに基づき、コンタクトセンターは発電機の問合せや修理依頼を受け付けます。</a:t>
            </a:r>
            <a:endParaRPr kumimoji="1" lang="en-US" altLang="ja-JP" dirty="0"/>
          </a:p>
          <a:p>
            <a:r>
              <a:rPr kumimoji="1" lang="ja-JP" altLang="en-US" dirty="0"/>
              <a:t>オペレータはお客様のいる地域や問合せ内容などを確認し、原因が分かれば、★電話やメールで対処をお客様に回答します。</a:t>
            </a:r>
            <a:endParaRPr kumimoji="1" lang="en-US" altLang="ja-JP" dirty="0"/>
          </a:p>
          <a:p>
            <a:r>
              <a:rPr kumimoji="1" lang="ja-JP" altLang="en-US" dirty="0"/>
              <a:t>しかし、原因が分からない場合や、解決できないと判断した場合は★</a:t>
            </a:r>
            <a:r>
              <a:rPr kumimoji="1" lang="en-US" altLang="ja-JP" dirty="0"/>
              <a:t>SV</a:t>
            </a:r>
            <a:r>
              <a:rPr kumimoji="1" lang="ja-JP" altLang="en-US" dirty="0"/>
              <a:t>へエスカレーションします。</a:t>
            </a:r>
            <a:endParaRPr kumimoji="1" lang="en-US" altLang="ja-JP" dirty="0"/>
          </a:p>
          <a:p>
            <a:r>
              <a:rPr kumimoji="1" lang="en-US" altLang="ja-JP" dirty="0"/>
              <a:t>SV</a:t>
            </a:r>
            <a:r>
              <a:rPr kumimoji="1" lang="ja-JP" altLang="en-US" dirty="0"/>
              <a:t>は個別に判別して対処をオペレータに伝えます。</a:t>
            </a:r>
            <a:endParaRPr kumimoji="1" lang="en-US" altLang="ja-JP" dirty="0"/>
          </a:p>
          <a:p>
            <a:r>
              <a:rPr kumimoji="1" lang="ja-JP" altLang="en-US" dirty="0"/>
              <a:t>★問合せが破損故障の場合は、提携修理会社へ修理を発注し、★高度な修理が必要な場合はメンテナンス課へ依頼します。</a:t>
            </a:r>
            <a:endParaRPr kumimoji="1" lang="en-US" altLang="ja-JP" dirty="0"/>
          </a:p>
          <a:p>
            <a:r>
              <a:rPr kumimoji="1" lang="ja-JP" altLang="en-US" dirty="0"/>
              <a:t>★また、オペレータが利用しているマニュアルは</a:t>
            </a:r>
            <a:r>
              <a:rPr kumimoji="1" lang="en-US" altLang="ja-JP" dirty="0"/>
              <a:t>SV</a:t>
            </a:r>
            <a:r>
              <a:rPr kumimoji="1" lang="ja-JP" altLang="en-US" dirty="0"/>
              <a:t>が制作しています。</a:t>
            </a:r>
            <a:endParaRPr kumimoji="1" lang="en-US" altLang="ja-JP" dirty="0"/>
          </a:p>
          <a:p>
            <a:endParaRPr kumimoji="1" lang="en-US" altLang="ja-JP" dirty="0"/>
          </a:p>
          <a:p>
            <a:r>
              <a:rPr kumimoji="1" lang="ja-JP" altLang="en-US" dirty="0"/>
              <a:t>★ここで、業務上の課題は次の</a:t>
            </a:r>
            <a:r>
              <a:rPr kumimoji="1" lang="en-US" altLang="ja-JP" dirty="0"/>
              <a:t>3</a:t>
            </a:r>
            <a:r>
              <a:rPr kumimoji="1" lang="ja-JP" altLang="en-US" dirty="0"/>
              <a:t>つがありました。</a:t>
            </a:r>
            <a:endParaRPr kumimoji="1" lang="en-US" altLang="ja-JP" dirty="0"/>
          </a:p>
          <a:p>
            <a:r>
              <a:rPr kumimoji="1" lang="ja-JP" altLang="en-US" dirty="0"/>
              <a:t>１つ目は、オペレータに求められる知識が多く、人の入れ替わりが激しいため、新人への教育に割く時間が多くなっている点。</a:t>
            </a:r>
            <a:endParaRPr kumimoji="1" lang="en-US" altLang="ja-JP" dirty="0"/>
          </a:p>
          <a:p>
            <a:r>
              <a:rPr kumimoji="1" lang="ja-JP" altLang="en-US" dirty="0"/>
              <a:t>２つ目は、問合せに対する</a:t>
            </a:r>
            <a:r>
              <a:rPr kumimoji="1" lang="en-US" altLang="ja-JP" dirty="0"/>
              <a:t>SV</a:t>
            </a:r>
            <a:r>
              <a:rPr kumimoji="1" lang="ja-JP" altLang="en-US" dirty="0"/>
              <a:t>の問題判別と回答の作成が属人化している点。</a:t>
            </a:r>
            <a:endParaRPr kumimoji="1" lang="en-US" altLang="ja-JP" dirty="0"/>
          </a:p>
          <a:p>
            <a:r>
              <a:rPr kumimoji="1" lang="ja-JP" altLang="en-US" dirty="0"/>
              <a:t>３つ目は、</a:t>
            </a:r>
            <a:r>
              <a:rPr kumimoji="1" lang="en-US" altLang="ja-JP" dirty="0"/>
              <a:t>Q&amp;A</a:t>
            </a:r>
            <a:r>
              <a:rPr kumimoji="1" lang="ja-JP" altLang="en-US" dirty="0"/>
              <a:t>が蓄積されていないため、同じような問合せにもエスカレーションが発生している点。</a:t>
            </a:r>
            <a:endParaRPr kumimoji="1" lang="en-US" altLang="ja-JP" dirty="0"/>
          </a:p>
          <a:p>
            <a:endParaRPr kumimoji="1" lang="ja-JP" altLang="en-US" dirty="0"/>
          </a:p>
          <a:p>
            <a:r>
              <a:rPr kumimoji="1" lang="ja-JP" altLang="en-US" dirty="0"/>
              <a:t>★このような状況に対し、業務で使用している既存マニュアルやヒアリングシート</a:t>
            </a:r>
            <a:r>
              <a:rPr kumimoji="1" lang="en-US" altLang="ja-JP" dirty="0"/>
              <a:t>(※)</a:t>
            </a:r>
            <a:r>
              <a:rPr kumimoji="1" lang="ja-JP" altLang="en-US" dirty="0"/>
              <a:t> をナレッジベースに登録しました。</a:t>
            </a:r>
            <a:endParaRPr kumimoji="1" lang="en-US" altLang="ja-JP" dirty="0"/>
          </a:p>
          <a:p>
            <a:r>
              <a:rPr kumimoji="1" lang="ja-JP" altLang="en-US" dirty="0"/>
              <a:t>（</a:t>
            </a:r>
            <a:r>
              <a:rPr kumimoji="1" lang="en-US" altLang="ja-JP" dirty="0"/>
              <a:t>※</a:t>
            </a:r>
            <a:r>
              <a:rPr kumimoji="1" lang="ja-JP" altLang="en-US" dirty="0"/>
              <a:t>ヒアリングシートとは、サイト上に掲示している選択式のシート）</a:t>
            </a:r>
          </a:p>
          <a:p>
            <a:r>
              <a:rPr kumimoji="1" lang="ja-JP" altLang="en-US" dirty="0"/>
              <a:t>また、★</a:t>
            </a:r>
            <a:r>
              <a:rPr kumimoji="1" lang="en-US" altLang="ja-JP" dirty="0"/>
              <a:t>SV</a:t>
            </a:r>
            <a:r>
              <a:rPr kumimoji="1" lang="ja-JP" altLang="en-US" dirty="0"/>
              <a:t>のノウハウや、エスカレーションの問合せ履歴を</a:t>
            </a:r>
            <a:r>
              <a:rPr kumimoji="1" lang="en-US" altLang="ja-JP" dirty="0"/>
              <a:t>FAQ</a:t>
            </a:r>
            <a:r>
              <a:rPr kumimoji="1" lang="ja-JP" altLang="en-US" dirty="0"/>
              <a:t>としてナレッジベースに登録し、活用するようにしました。</a:t>
            </a:r>
            <a:endParaRPr kumimoji="1" lang="en-US" altLang="ja-JP" dirty="0"/>
          </a:p>
          <a:p>
            <a:endParaRPr kumimoji="1" lang="ja-JP" altLang="en-US" dirty="0"/>
          </a:p>
          <a:p>
            <a:r>
              <a:rPr kumimoji="1" lang="ja-JP" altLang="en-US" dirty="0"/>
              <a:t>★ここでのポイントは次の</a:t>
            </a:r>
            <a:r>
              <a:rPr kumimoji="1" lang="en-US" altLang="ja-JP" dirty="0"/>
              <a:t>3</a:t>
            </a:r>
            <a:r>
              <a:rPr kumimoji="1" lang="ja-JP" altLang="en-US" dirty="0"/>
              <a:t>つです。</a:t>
            </a:r>
          </a:p>
          <a:p>
            <a:endParaRPr kumimoji="1" lang="ja-JP" altLang="en-US" dirty="0"/>
          </a:p>
          <a:p>
            <a:r>
              <a:rPr kumimoji="1" lang="ja-JP" altLang="en-US" dirty="0"/>
              <a:t>まず、業務で使っている既存のマニュアルなどをナレッジベースに登録し、タグ付けを行いました。</a:t>
            </a:r>
            <a:endParaRPr kumimoji="1" lang="en-US" altLang="ja-JP" dirty="0"/>
          </a:p>
          <a:p>
            <a:r>
              <a:rPr kumimoji="1" lang="ja-JP" altLang="en-US" dirty="0"/>
              <a:t>そうすることによって、オペレータのスキルに依存せず、誰もがタグによる絞り込み検索で目的の情報を探し出し、回答することができます。</a:t>
            </a:r>
            <a:endParaRPr kumimoji="1" lang="en-US" altLang="ja-JP" dirty="0"/>
          </a:p>
          <a:p>
            <a:endParaRPr kumimoji="1" lang="ja-JP" altLang="en-US" dirty="0"/>
          </a:p>
          <a:p>
            <a:r>
              <a:rPr kumimoji="1" lang="ja-JP" altLang="en-US" dirty="0"/>
              <a:t>次に、</a:t>
            </a:r>
            <a:r>
              <a:rPr kumimoji="1" lang="en-US" altLang="ja-JP" dirty="0"/>
              <a:t>SV</a:t>
            </a:r>
            <a:r>
              <a:rPr kumimoji="1" lang="ja-JP" altLang="en-US" dirty="0"/>
              <a:t>が持つ問題解決のノウハウを</a:t>
            </a:r>
            <a:r>
              <a:rPr kumimoji="1" lang="en-US" altLang="ja-JP" dirty="0"/>
              <a:t>FAQ</a:t>
            </a:r>
            <a:r>
              <a:rPr kumimoji="1" lang="ja-JP" altLang="en-US" dirty="0"/>
              <a:t>としてナレッジベースに登録しました。</a:t>
            </a:r>
            <a:endParaRPr kumimoji="1" lang="en-US" altLang="ja-JP" dirty="0"/>
          </a:p>
          <a:p>
            <a:r>
              <a:rPr kumimoji="1" lang="en-US" altLang="ja-JP" dirty="0"/>
              <a:t>SV</a:t>
            </a:r>
            <a:r>
              <a:rPr kumimoji="1" lang="ja-JP" altLang="en-US" dirty="0"/>
              <a:t>のノウハウをナレッジベースに登録し、オペレータが参照できるようにすることで、</a:t>
            </a:r>
            <a:r>
              <a:rPr kumimoji="1" lang="en-US" altLang="ja-JP" dirty="0"/>
              <a:t>SV</a:t>
            </a:r>
            <a:r>
              <a:rPr kumimoji="1" lang="ja-JP" altLang="en-US" dirty="0"/>
              <a:t>にエスカレーションすることなく自己解決できるように促しました。</a:t>
            </a:r>
            <a:endParaRPr kumimoji="1" lang="en-US" altLang="ja-JP" dirty="0"/>
          </a:p>
          <a:p>
            <a:r>
              <a:rPr kumimoji="1" lang="ja-JP" altLang="en-US" dirty="0"/>
              <a:t>このように</a:t>
            </a:r>
            <a:r>
              <a:rPr kumimoji="1" lang="en-US" altLang="ja-JP" dirty="0"/>
              <a:t>SV</a:t>
            </a:r>
            <a:r>
              <a:rPr kumimoji="1" lang="ja-JP" altLang="en-US" dirty="0"/>
              <a:t>のノウハウを登録しておくことで、同様の対応が発生しても過去のものを参照してだけで、誰もが同じ対応を行うことができます。</a:t>
            </a:r>
            <a:endParaRPr kumimoji="1" lang="en-US" altLang="ja-JP" dirty="0"/>
          </a:p>
          <a:p>
            <a:endParaRPr kumimoji="1" lang="ja-JP" altLang="en-US" dirty="0"/>
          </a:p>
          <a:p>
            <a:pPr marL="0" marR="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t>最後に、オペレータと</a:t>
            </a:r>
            <a:r>
              <a:rPr kumimoji="1" lang="en-US" altLang="ja-JP" dirty="0"/>
              <a:t>SV</a:t>
            </a:r>
            <a:r>
              <a:rPr kumimoji="1" lang="ja-JP" altLang="en-US" dirty="0"/>
              <a:t>のエスカレーションのやりとりをナレッジベース上で行い、やりとりの履歴を残しました。</a:t>
            </a:r>
            <a:endParaRPr kumimoji="1" lang="en-US" altLang="ja-JP" dirty="0"/>
          </a:p>
          <a:p>
            <a:r>
              <a:rPr kumimoji="1" lang="ja-JP" altLang="en-US" dirty="0"/>
              <a:t>そうしてエスカレーションの内容をナレッジベースに蓄積していくことで、他のオペレータから同様の問合せがあった時、それをみることで、エスカレーションせずに自己解決できます。</a:t>
            </a:r>
            <a:endParaRPr kumimoji="1" lang="en-US" altLang="ja-JP" dirty="0"/>
          </a:p>
          <a:p>
            <a:r>
              <a:rPr kumimoji="1" lang="ja-JP" altLang="en-US" dirty="0"/>
              <a:t>新規に</a:t>
            </a:r>
            <a:r>
              <a:rPr kumimoji="1" lang="en-US" altLang="ja-JP" dirty="0"/>
              <a:t>FAQ</a:t>
            </a:r>
            <a:r>
              <a:rPr kumimoji="1" lang="ja-JP" altLang="en-US" dirty="0"/>
              <a:t>を作らずに、エスカレーションのやりとりをそのまま</a:t>
            </a:r>
            <a:r>
              <a:rPr kumimoji="1" lang="en-US" altLang="ja-JP" dirty="0"/>
              <a:t>FAQ</a:t>
            </a:r>
            <a:r>
              <a:rPr kumimoji="1" lang="ja-JP" altLang="en-US" dirty="0"/>
              <a:t>として活用することで、エスカレーションの低減に繋げることができるというわけです。</a:t>
            </a:r>
            <a:endParaRPr kumimoji="1" lang="en-US" altLang="ja-JP" dirty="0"/>
          </a:p>
          <a:p>
            <a:endParaRPr kumimoji="1" lang="en-US" altLang="ja-JP" dirty="0"/>
          </a:p>
          <a:p>
            <a:r>
              <a:rPr kumimoji="1" lang="ja-JP" altLang="en-US" dirty="0"/>
              <a:t>以上が、こちらのお客様の導入事例です。</a:t>
            </a:r>
            <a:endParaRPr kumimoji="1" lang="en-US" altLang="ja-JP"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9CE59A-34EF-4ACF-B288-5D5071CEEA04}"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7679067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こちらは</a:t>
            </a:r>
            <a:r>
              <a:rPr kumimoji="1" lang="en-US" altLang="ja-JP" dirty="0"/>
              <a:t>A</a:t>
            </a:r>
            <a:r>
              <a:rPr kumimoji="1" lang="ja-JP" altLang="en-US" dirty="0"/>
              <a:t>社様の事例です。</a:t>
            </a:r>
            <a:endParaRPr kumimoji="1" lang="en-US" altLang="ja-JP" dirty="0"/>
          </a:p>
          <a:p>
            <a:r>
              <a:rPr kumimoji="1" lang="ja-JP" altLang="en-US" dirty="0"/>
              <a:t>こちらのお客様では、クレジットカードの利用者からの問い合わせ照会と各種手続きの対応業務を行われており、</a:t>
            </a:r>
            <a:endParaRPr kumimoji="1" lang="en-US" altLang="ja-JP" dirty="0"/>
          </a:p>
          <a:p>
            <a:r>
              <a:rPr kumimoji="1" lang="ja-JP" altLang="en-US" dirty="0"/>
              <a:t>そちらの業務において、ナレッジベースを導入いただきました。</a:t>
            </a:r>
          </a:p>
          <a:p>
            <a:endParaRPr kumimoji="1" lang="ja-JP" altLang="en-US" dirty="0"/>
          </a:p>
          <a:p>
            <a:r>
              <a:rPr kumimoji="1" lang="ja-JP" altLang="en-US" dirty="0"/>
              <a:t>業務の流れは図の通りです。</a:t>
            </a:r>
            <a:endParaRPr kumimoji="1" lang="en-US" altLang="ja-JP" dirty="0"/>
          </a:p>
          <a:p>
            <a:r>
              <a:rPr kumimoji="1" lang="ja-JP" altLang="en-US" dirty="0"/>
              <a:t>まず、応対前の朝礼でオペレーターは周知情報の確認を行います。</a:t>
            </a:r>
          </a:p>
          <a:p>
            <a:r>
              <a:rPr kumimoji="1" lang="ja-JP" altLang="en-US" dirty="0"/>
              <a:t>応対時は、お客様からクレジットカードについての問合せ対応を行います。</a:t>
            </a:r>
          </a:p>
          <a:p>
            <a:r>
              <a:rPr kumimoji="1" lang="ja-JP" altLang="en-US" dirty="0"/>
              <a:t>対応したオペレーターがトークスクリプトや</a:t>
            </a:r>
            <a:r>
              <a:rPr kumimoji="1" lang="en-US" altLang="ja-JP" dirty="0"/>
              <a:t>FAQ</a:t>
            </a:r>
            <a:r>
              <a:rPr kumimoji="1" lang="ja-JP" altLang="en-US" dirty="0"/>
              <a:t>を確認し、問い合わせ対応を行いますが、回答が難しい場合、</a:t>
            </a:r>
            <a:r>
              <a:rPr kumimoji="1" lang="en-US" altLang="ja-JP" dirty="0"/>
              <a:t>SV</a:t>
            </a:r>
            <a:r>
              <a:rPr kumimoji="1" lang="ja-JP" altLang="en-US" dirty="0"/>
              <a:t>へエスカレーションを行います。</a:t>
            </a:r>
          </a:p>
          <a:p>
            <a:r>
              <a:rPr kumimoji="1" lang="ja-JP" altLang="en-US" dirty="0"/>
              <a:t>この一連のやり取りの後に</a:t>
            </a:r>
            <a:r>
              <a:rPr kumimoji="1" lang="en-US" altLang="ja-JP" dirty="0"/>
              <a:t>CRM</a:t>
            </a:r>
            <a:r>
              <a:rPr kumimoji="1" lang="ja-JP" altLang="en-US" dirty="0"/>
              <a:t>システムに応対履歴の入力と各種手続きを行います。</a:t>
            </a:r>
          </a:p>
          <a:p>
            <a:endParaRPr kumimoji="1" lang="ja-JP" altLang="en-US" dirty="0"/>
          </a:p>
          <a:p>
            <a:r>
              <a:rPr kumimoji="1" lang="ja-JP" altLang="en-US" dirty="0"/>
              <a:t>★ここでの業務上の課題は次の</a:t>
            </a:r>
            <a:r>
              <a:rPr kumimoji="1" lang="en-US" altLang="ja-JP" dirty="0"/>
              <a:t>3</a:t>
            </a:r>
            <a:r>
              <a:rPr kumimoji="1" lang="ja-JP" altLang="en-US" dirty="0"/>
              <a:t>つがありました。</a:t>
            </a:r>
          </a:p>
          <a:p>
            <a:endParaRPr kumimoji="1" lang="ja-JP" altLang="en-US" dirty="0"/>
          </a:p>
          <a:p>
            <a:r>
              <a:rPr kumimoji="1" lang="en-US" altLang="ja-JP" dirty="0"/>
              <a:t>1</a:t>
            </a:r>
            <a:r>
              <a:rPr kumimoji="1" lang="ja-JP" altLang="en-US" dirty="0"/>
              <a:t>つめは、エスカレーションが多く</a:t>
            </a:r>
            <a:r>
              <a:rPr kumimoji="1" lang="en-US" altLang="ja-JP" dirty="0"/>
              <a:t>SV</a:t>
            </a:r>
            <a:r>
              <a:rPr kumimoji="1" lang="ja-JP" altLang="en-US" dirty="0"/>
              <a:t>の業務負担が大きかった点。</a:t>
            </a:r>
          </a:p>
          <a:p>
            <a:r>
              <a:rPr kumimoji="1" lang="en-US" altLang="ja-JP" dirty="0"/>
              <a:t>2</a:t>
            </a:r>
            <a:r>
              <a:rPr kumimoji="1" lang="ja-JP" altLang="en-US" dirty="0"/>
              <a:t>つめは、扱う情報量が多く応対難度が高く、オペレーターの定着率が悪かった点。</a:t>
            </a:r>
          </a:p>
          <a:p>
            <a:r>
              <a:rPr kumimoji="1" lang="en-US" altLang="ja-JP" dirty="0"/>
              <a:t>3</a:t>
            </a:r>
            <a:r>
              <a:rPr kumimoji="1" lang="ja-JP" altLang="en-US" dirty="0"/>
              <a:t>つめは、業務変更が多く、確認漏れにより誤案内が発生していた点です。</a:t>
            </a:r>
          </a:p>
          <a:p>
            <a:endParaRPr kumimoji="1" lang="en-US" altLang="ja-JP" dirty="0"/>
          </a:p>
          <a:p>
            <a:r>
              <a:rPr kumimoji="1" lang="ja-JP" altLang="en-US" dirty="0"/>
              <a:t>特に使っているシステムの検索性が悪く、応対時に欲しい情報が見つけられないことが大きな課題となっていました。</a:t>
            </a:r>
          </a:p>
          <a:p>
            <a:endParaRPr kumimoji="1" lang="ja-JP" altLang="en-US" dirty="0"/>
          </a:p>
          <a:p>
            <a:r>
              <a:rPr kumimoji="1" lang="ja-JP" altLang="en-US" dirty="0"/>
              <a:t>★このような状況に対し、トークスクリプト、周知情報、</a:t>
            </a:r>
            <a:r>
              <a:rPr kumimoji="1" lang="en-US" altLang="ja-JP" dirty="0"/>
              <a:t>FAQ</a:t>
            </a:r>
            <a:r>
              <a:rPr kumimoji="1" lang="ja-JP" altLang="en-US" dirty="0"/>
              <a:t>などのナレッジをナレッジベースに集約しました。</a:t>
            </a:r>
          </a:p>
          <a:p>
            <a:endParaRPr kumimoji="1" lang="ja-JP" altLang="en-US" dirty="0"/>
          </a:p>
          <a:p>
            <a:r>
              <a:rPr kumimoji="1" lang="ja-JP" altLang="en-US" dirty="0"/>
              <a:t>★ここでのポイントは次の</a:t>
            </a:r>
            <a:r>
              <a:rPr kumimoji="1" lang="en-US" altLang="ja-JP" dirty="0"/>
              <a:t>3</a:t>
            </a:r>
            <a:r>
              <a:rPr kumimoji="1" lang="ja-JP" altLang="en-US" dirty="0"/>
              <a:t>つが挙げられます。</a:t>
            </a:r>
          </a:p>
          <a:p>
            <a:endParaRPr kumimoji="1" lang="ja-JP" altLang="en-US" dirty="0"/>
          </a:p>
          <a:p>
            <a:r>
              <a:rPr kumimoji="1" lang="ja-JP" altLang="en-US" dirty="0"/>
              <a:t>まず、</a:t>
            </a:r>
            <a:r>
              <a:rPr kumimoji="1" lang="en-US" altLang="ja-JP" dirty="0"/>
              <a:t>FAQ</a:t>
            </a:r>
            <a:r>
              <a:rPr kumimoji="1" lang="ja-JP" altLang="en-US" dirty="0"/>
              <a:t>や関連資料を問合せの要件で分類し、その分類を元に絞り込むことで、新人でも必要な情報を見つけることができるようになった点です。</a:t>
            </a:r>
            <a:endParaRPr kumimoji="1" lang="en-US" altLang="ja-JP" dirty="0"/>
          </a:p>
          <a:p>
            <a:r>
              <a:rPr kumimoji="1" lang="ja-JP" altLang="en-US" dirty="0"/>
              <a:t>応対時に使う</a:t>
            </a:r>
            <a:r>
              <a:rPr kumimoji="1" lang="en-US" altLang="ja-JP" dirty="0"/>
              <a:t>FAQ</a:t>
            </a:r>
            <a:r>
              <a:rPr kumimoji="1" lang="ja-JP" altLang="en-US" dirty="0"/>
              <a:t>や関連資料などをすべて、要件やサービス名などに分類し、タグを付けてナレッジベースに登録しました。</a:t>
            </a:r>
            <a:endParaRPr kumimoji="1" lang="en-US" altLang="ja-JP" dirty="0"/>
          </a:p>
          <a:p>
            <a:r>
              <a:rPr kumimoji="1" lang="ja-JP" altLang="en-US" dirty="0"/>
              <a:t>そうすることで、欲しい情報が見つけられ、応対時に自己解決できるようになり、エスカレーション率が低減されました。</a:t>
            </a:r>
            <a:endParaRPr kumimoji="1" lang="en-US" altLang="ja-JP" dirty="0"/>
          </a:p>
          <a:p>
            <a:endParaRPr kumimoji="1" lang="ja-JP" altLang="en-US" dirty="0"/>
          </a:p>
          <a:p>
            <a:r>
              <a:rPr kumimoji="1" lang="ja-JP" altLang="en-US" dirty="0"/>
              <a:t>次に、関連する</a:t>
            </a:r>
            <a:r>
              <a:rPr kumimoji="1" lang="en-US" altLang="ja-JP" dirty="0"/>
              <a:t>FAQ</a:t>
            </a:r>
            <a:r>
              <a:rPr kumimoji="1" lang="ja-JP" altLang="en-US" dirty="0"/>
              <a:t>や資料をお互いにリンクさせ、オペレータの応対を補助するような仕組みにしておくことで、お客様への回答精度が上がった点です。</a:t>
            </a:r>
            <a:endParaRPr kumimoji="1" lang="en-US" altLang="ja-JP" dirty="0"/>
          </a:p>
          <a:p>
            <a:r>
              <a:rPr kumimoji="1" lang="ja-JP" altLang="en-US" dirty="0"/>
              <a:t>お客様からのお問い合わせは、質問が単一ではなく、多岐に渡る場合もあります。</a:t>
            </a:r>
            <a:endParaRPr kumimoji="1" lang="en-US" altLang="ja-JP" dirty="0"/>
          </a:p>
          <a:p>
            <a:r>
              <a:rPr kumimoji="1" lang="ja-JP" altLang="en-US" dirty="0"/>
              <a:t>その場合、オペレータに求められるスキルが高くなりますが、よく聞かれる問い合わせを予め</a:t>
            </a:r>
            <a:r>
              <a:rPr kumimoji="1" lang="en-US" altLang="ja-JP" dirty="0"/>
              <a:t>FAQ</a:t>
            </a:r>
            <a:r>
              <a:rPr kumimoji="1" lang="ja-JP" altLang="en-US" dirty="0"/>
              <a:t>や関連資料をお互いにリンクさせておき、</a:t>
            </a:r>
            <a:endParaRPr kumimoji="1" lang="en-US" altLang="ja-JP" dirty="0"/>
          </a:p>
          <a:p>
            <a:r>
              <a:rPr kumimoji="1" lang="ja-JP" altLang="en-US" dirty="0"/>
              <a:t>応対時にそれに沿って確認するだけで回答できるようにしました。</a:t>
            </a:r>
            <a:endParaRPr kumimoji="1" lang="en-US" altLang="ja-JP" dirty="0"/>
          </a:p>
          <a:p>
            <a:r>
              <a:rPr kumimoji="1" lang="ja-JP" altLang="en-US" dirty="0"/>
              <a:t>そうすることで、オペレータの業務難易度が下げました。</a:t>
            </a:r>
          </a:p>
          <a:p>
            <a:endParaRPr kumimoji="1" lang="ja-JP" altLang="en-US" dirty="0"/>
          </a:p>
          <a:p>
            <a:r>
              <a:rPr kumimoji="1" lang="ja-JP" altLang="en-US" dirty="0"/>
              <a:t>最後に、周知情報を掲載し、確認していない人をフォローすることで誤案内を防止しました。</a:t>
            </a:r>
            <a:endParaRPr kumimoji="1" lang="en-US" altLang="ja-JP" dirty="0"/>
          </a:p>
          <a:p>
            <a:r>
              <a:rPr kumimoji="1" lang="ja-JP" altLang="en-US" dirty="0"/>
              <a:t>ナレッジベースに掲載した案内を誰が閲覧したかを確認することができます。</a:t>
            </a:r>
            <a:endParaRPr kumimoji="1" lang="en-US" altLang="ja-JP" dirty="0"/>
          </a:p>
          <a:p>
            <a:r>
              <a:rPr kumimoji="1" lang="ja-JP" altLang="en-US" dirty="0"/>
              <a:t>周知情報を確認していない人に閲覧を促すことで、確認漏れを防ぎ、正しい情報をお客様に伝えることができるようになりました。</a:t>
            </a:r>
          </a:p>
          <a:p>
            <a:endParaRPr kumimoji="1" lang="en-US" altLang="ja-JP" dirty="0"/>
          </a:p>
          <a:p>
            <a:endParaRPr kumimoji="1" lang="ja-JP" altLang="en-US" dirty="0"/>
          </a:p>
          <a:p>
            <a:r>
              <a:rPr kumimoji="1" lang="ja-JP" altLang="en-US" dirty="0"/>
              <a:t>以上が、こちらのお客様の導入事例です。</a:t>
            </a:r>
          </a:p>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9CE59A-34EF-4ACF-B288-5D5071CEEA04}"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6240379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まずは、</a:t>
            </a:r>
            <a:r>
              <a:rPr kumimoji="1" lang="en-US" altLang="ja-JP" dirty="0"/>
              <a:t>K</a:t>
            </a:r>
            <a:r>
              <a:rPr kumimoji="1" lang="ja-JP" altLang="en-US" dirty="0"/>
              <a:t>様の事例です。</a:t>
            </a:r>
            <a:endParaRPr kumimoji="1" lang="en-US" altLang="ja-JP" b="1" dirty="0"/>
          </a:p>
          <a:p>
            <a:r>
              <a:rPr kumimoji="1" lang="ja-JP" altLang="en-US" dirty="0"/>
              <a:t>こちらのお客様では、健康食品や化粧品に関するお客様問い合わせ窓口対応において、ナレッジベースを導入いただきました。</a:t>
            </a:r>
            <a:endParaRPr kumimoji="1" lang="en-US" altLang="ja-JP" dirty="0"/>
          </a:p>
          <a:p>
            <a:endParaRPr kumimoji="1" lang="en-US" altLang="ja-JP" dirty="0"/>
          </a:p>
          <a:p>
            <a:r>
              <a:rPr kumimoji="1" lang="ja-JP" altLang="en-US" dirty="0"/>
              <a:t>業務の流れは図の通りです。</a:t>
            </a:r>
            <a:endParaRPr kumimoji="1" lang="en-US" altLang="ja-JP" dirty="0"/>
          </a:p>
          <a:p>
            <a:r>
              <a:rPr kumimoji="1" lang="ja-JP" altLang="en-US" dirty="0"/>
              <a:t>本社の社員の方が、社内ポータルサイトに周知情報や商品情報、</a:t>
            </a:r>
            <a:r>
              <a:rPr kumimoji="1" lang="en-US" altLang="ja-JP" dirty="0"/>
              <a:t>FAQ</a:t>
            </a:r>
            <a:r>
              <a:rPr kumimoji="1" lang="ja-JP" altLang="en-US" dirty="0" err="1"/>
              <a:t>、</a:t>
            </a:r>
            <a:r>
              <a:rPr kumimoji="1" lang="ja-JP" altLang="en-US" dirty="0"/>
              <a:t>運用ルールなどを掲載します。</a:t>
            </a:r>
            <a:endParaRPr kumimoji="1" lang="en-US" altLang="ja-JP" dirty="0"/>
          </a:p>
          <a:p>
            <a:r>
              <a:rPr kumimoji="1" lang="ja-JP" altLang="en-US" dirty="0"/>
              <a:t>それらを全国各地の応対拠点のオペレーターが参照し、応対を実施します。</a:t>
            </a:r>
            <a:endParaRPr kumimoji="1" lang="en-US" altLang="ja-JP" dirty="0"/>
          </a:p>
          <a:p>
            <a:endParaRPr kumimoji="1" lang="en-US" altLang="ja-JP" dirty="0"/>
          </a:p>
          <a:p>
            <a:r>
              <a:rPr kumimoji="1" lang="ja-JP" altLang="en-US" dirty="0"/>
              <a:t>★ここでの業務上の課題は次の</a:t>
            </a:r>
            <a:r>
              <a:rPr kumimoji="1" lang="en-US" altLang="ja-JP" dirty="0"/>
              <a:t>3</a:t>
            </a:r>
            <a:r>
              <a:rPr kumimoji="1" lang="ja-JP" altLang="en-US" dirty="0"/>
              <a:t>つがありました。</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1</a:t>
            </a:r>
            <a:r>
              <a:rPr kumimoji="1" lang="ja-JP" altLang="en-US" dirty="0"/>
              <a:t>つめは、</a:t>
            </a:r>
            <a:r>
              <a:rPr lang="ja-JP" altLang="en-US" sz="1200" dirty="0">
                <a:solidFill>
                  <a:srgbClr val="3477B2"/>
                </a:solidFill>
                <a:latin typeface="メイリオ" panose="020B0604030504040204" pitchFamily="50" charset="-128"/>
                <a:ea typeface="メイリオ" panose="020B0604030504040204" pitchFamily="50" charset="-128"/>
              </a:rPr>
              <a:t>社内ポータルサイトの検索性が悪く応対に時間がかかってしまうこと。</a:t>
            </a:r>
            <a:endParaRPr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tx1"/>
                </a:solidFill>
                <a:latin typeface="Arial" charset="0"/>
                <a:ea typeface="ＭＳ Ｐ明朝" pitchFamily="18" charset="-128"/>
                <a:cs typeface="+mn-cs"/>
              </a:rPr>
              <a:t>2</a:t>
            </a:r>
            <a:r>
              <a:rPr kumimoji="1" lang="ja-JP" altLang="en-US" sz="1200" kern="1200" dirty="0">
                <a:solidFill>
                  <a:schemeClr val="tx1"/>
                </a:solidFill>
                <a:latin typeface="Arial" charset="0"/>
                <a:ea typeface="ＭＳ Ｐ明朝" pitchFamily="18" charset="-128"/>
                <a:cs typeface="+mn-cs"/>
              </a:rPr>
              <a:t>つめは、頻繁に発生する運用変更が全国の拠点へタイムリーに展開できないこと。</a:t>
            </a:r>
            <a:endParaRPr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つめは、複雑で難しい応対が多く、特に新人教育に多くの工数を要すること。</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社内ポータル内で情報が様々な場所に点在し、探し方のわかるベテランの方でないとほしい情報が見つけられなかったようです。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★このような状況に対し、周知情報や</a:t>
            </a:r>
            <a:r>
              <a:rPr kumimoji="1" lang="en-US" altLang="ja-JP" sz="1200" dirty="0">
                <a:solidFill>
                  <a:srgbClr val="3477B2"/>
                </a:solidFill>
                <a:latin typeface="メイリオ" panose="020B0604030504040204" pitchFamily="50" charset="-128"/>
                <a:ea typeface="メイリオ" panose="020B0604030504040204" pitchFamily="50" charset="-128"/>
              </a:rPr>
              <a:t>FAQ</a:t>
            </a:r>
            <a:r>
              <a:rPr kumimoji="1" lang="ja-JP" altLang="en-US" sz="1200" dirty="0" err="1">
                <a:solidFill>
                  <a:srgbClr val="3477B2"/>
                </a:solidFill>
                <a:latin typeface="メイリオ" panose="020B0604030504040204" pitchFamily="50" charset="-128"/>
                <a:ea typeface="メイリオ" panose="020B0604030504040204" pitchFamily="50" charset="-128"/>
              </a:rPr>
              <a:t>、</a:t>
            </a:r>
            <a:r>
              <a:rPr kumimoji="1" lang="ja-JP" altLang="en-US" sz="1200" dirty="0">
                <a:solidFill>
                  <a:srgbClr val="3477B2"/>
                </a:solidFill>
                <a:latin typeface="メイリオ" panose="020B0604030504040204" pitchFamily="50" charset="-128"/>
                <a:ea typeface="メイリオ" panose="020B0604030504040204" pitchFamily="50" charset="-128"/>
              </a:rPr>
              <a:t>運用ルール、スクリプトなどを共有・管理する場として、ナレッジベースを導入しました。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★ここでのポイントは次の</a:t>
            </a: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つが挙げられます。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まず、経験に応じた検索方法で欲しい情報を見つけ出し、応対時間の短縮をした点です。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調べたい情報に関するキーワードがパッと思いつくベテランの方はキーワードで検索を行い、</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一方で、キーワードがなかなか思い浮かばない新人の方はタグを使って欲しい情報を検索できます。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個々人の経験に合わせて必要な情報にたどり着くことができるナレッジベースを作ることにより、</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エスカレーションを減らし、</a:t>
            </a:r>
            <a:r>
              <a:rPr kumimoji="1" lang="en-US" altLang="ja-JP" sz="1200" dirty="0">
                <a:solidFill>
                  <a:srgbClr val="3477B2"/>
                </a:solidFill>
                <a:latin typeface="メイリオ" panose="020B0604030504040204" pitchFamily="50" charset="-128"/>
                <a:ea typeface="メイリオ" panose="020B0604030504040204" pitchFamily="50" charset="-128"/>
              </a:rPr>
              <a:t>SV</a:t>
            </a:r>
            <a:r>
              <a:rPr kumimoji="1" lang="ja-JP" altLang="en-US" sz="1200" dirty="0">
                <a:solidFill>
                  <a:srgbClr val="3477B2"/>
                </a:solidFill>
                <a:latin typeface="メイリオ" panose="020B0604030504040204" pitchFamily="50" charset="-128"/>
                <a:ea typeface="メイリオ" panose="020B0604030504040204" pitchFamily="50" charset="-128"/>
              </a:rPr>
              <a:t>の業務負荷を低減できます。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次に、ナレッジベース上で最新の周知情報を展開することで、認識率を向上し、誤案内を低減した点です。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元々ポータルサイトには「今月のキャンペーン」や「応対中ここに気を付けて」といったトピックを掲載する掲示板が存在していました。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これをナレッジベース上に移行し、ナレッジベース上で最新の情報をサービスの種類別に見られるようにすることで、的確な周知情報を見つけ出すことができます。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また、誰が周知情報を確認したのかを把握することができるので、</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もし確認できていないオペレータがいたら、フォローを行い、確認漏れによる誤案内を減らすことに繋がりました。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最後に、動画やパターン別の応対フローをナレッジベースで共有することで、オペレータの応対スキルが平準化し、教育時間を短縮した点です。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ベテランの方の応対の様子や、研修時の様子を動画として投稿・共有することで、新人の方のスキルアップに繋げることができます。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また、クレーム対応時の返品や手続きの方法から、定期購入されているお客様への新商品のご案内まで、</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非常に多くのパターンが存在する応対の流れに関して、それぞれをナレッジベースに投稿することで、</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新人の方でも一通りの応対ができるようになり、新人の方の独り立ち期間の短縮につながりました。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以上が、こちらのお客様の事例です。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9CE59A-34EF-4ACF-B288-5D5071CEEA04}"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9508012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オンラインショップの</a:t>
            </a:r>
            <a:r>
              <a:rPr kumimoji="1" lang="en-US" altLang="ja-JP" dirty="0"/>
              <a:t>B</a:t>
            </a:r>
            <a:r>
              <a:rPr kumimoji="1" lang="ja-JP" altLang="en-US" dirty="0"/>
              <a:t>様の事例です。</a:t>
            </a:r>
            <a:endParaRPr kumimoji="1" lang="en-US" altLang="ja-JP" b="1" dirty="0"/>
          </a:p>
          <a:p>
            <a:r>
              <a:rPr kumimoji="1" lang="ja-JP" altLang="en-US" dirty="0"/>
              <a:t>こちらのお客様では、</a:t>
            </a:r>
            <a:r>
              <a:rPr kumimoji="1" lang="en-US" altLang="ja-JP" dirty="0"/>
              <a:t>EC</a:t>
            </a:r>
            <a:r>
              <a:rPr kumimoji="1" lang="ja-JP" altLang="en-US" dirty="0"/>
              <a:t>サイトにおけるカスタマーサービス業務および、お客様向けのお電話対応業務を行っておりました。</a:t>
            </a:r>
            <a:endParaRPr kumimoji="1" lang="en-US" altLang="ja-JP" dirty="0"/>
          </a:p>
          <a:p>
            <a:endParaRPr kumimoji="1" lang="en-US" altLang="ja-JP" dirty="0"/>
          </a:p>
          <a:p>
            <a:r>
              <a:rPr kumimoji="1" lang="ja-JP" altLang="en-US" dirty="0"/>
              <a:t>業務の流れは図の通りです。</a:t>
            </a:r>
            <a:endParaRPr kumimoji="1" lang="en-US" altLang="ja-JP" dirty="0"/>
          </a:p>
          <a:p>
            <a:endParaRPr kumimoji="1" lang="en-US" altLang="ja-JP" dirty="0"/>
          </a:p>
          <a:p>
            <a:r>
              <a:rPr kumimoji="1" lang="ja-JP" altLang="en-US" dirty="0"/>
              <a:t>カスタマーサービスの方は、各部署からサービス変更の情報などを収集し、</a:t>
            </a:r>
            <a:endParaRPr kumimoji="1" lang="en-US" altLang="ja-JP" dirty="0"/>
          </a:p>
          <a:p>
            <a:r>
              <a:rPr kumimoji="1" lang="ja-JP" altLang="en-US" dirty="0"/>
              <a:t>複数ある社内ポータルサイト、</a:t>
            </a:r>
            <a:r>
              <a:rPr kumimoji="1" lang="en-US" altLang="ja-JP" dirty="0"/>
              <a:t>Web</a:t>
            </a:r>
            <a:r>
              <a:rPr kumimoji="1" lang="ja-JP" altLang="en-US" dirty="0"/>
              <a:t>掲示板などに、周知情報や、</a:t>
            </a:r>
            <a:r>
              <a:rPr kumimoji="1" lang="en-US" altLang="ja-JP" dirty="0"/>
              <a:t>FAQ</a:t>
            </a:r>
            <a:r>
              <a:rPr kumimoji="1" lang="ja-JP" altLang="en-US" dirty="0"/>
              <a:t>、マニュアルなどを掲載しておりました。</a:t>
            </a:r>
            <a:endParaRPr kumimoji="1" lang="en-US" altLang="ja-JP" dirty="0"/>
          </a:p>
          <a:p>
            <a:endParaRPr kumimoji="1" lang="en-US" altLang="ja-JP" dirty="0"/>
          </a:p>
          <a:p>
            <a:r>
              <a:rPr kumimoji="1" lang="ja-JP" altLang="en-US" dirty="0"/>
              <a:t>それらを各拠点のオペレーターが参照し、お客様との応対を実施します。</a:t>
            </a:r>
            <a:endParaRPr kumimoji="1" lang="en-US" altLang="ja-JP" dirty="0"/>
          </a:p>
          <a:p>
            <a:r>
              <a:rPr kumimoji="1" lang="ja-JP" altLang="en-US" dirty="0"/>
              <a:t>ここでは、オペレーターの方が直接受注処理などを行うこともございました。</a:t>
            </a:r>
            <a:endParaRPr kumimoji="1" lang="en-US" altLang="ja-JP" dirty="0"/>
          </a:p>
          <a:p>
            <a:endParaRPr kumimoji="1" lang="en-US" altLang="ja-JP" dirty="0"/>
          </a:p>
          <a:p>
            <a:r>
              <a:rPr kumimoji="1" lang="ja-JP" altLang="en-US" dirty="0"/>
              <a:t>★ここでの業務上の課題は次の</a:t>
            </a:r>
            <a:r>
              <a:rPr kumimoji="1" lang="en-US" altLang="ja-JP" dirty="0"/>
              <a:t>3</a:t>
            </a:r>
            <a:r>
              <a:rPr kumimoji="1" lang="ja-JP" altLang="en-US" dirty="0"/>
              <a:t>つがありました。</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1</a:t>
            </a:r>
            <a:r>
              <a:rPr kumimoji="1" lang="ja-JP" altLang="en-US" dirty="0"/>
              <a:t>つめは、</a:t>
            </a:r>
            <a:r>
              <a:rPr lang="ja-JP" altLang="en-US" sz="1200" dirty="0">
                <a:solidFill>
                  <a:srgbClr val="3477B2"/>
                </a:solidFill>
                <a:latin typeface="メイリオ" panose="020B0604030504040204" pitchFamily="50" charset="-128"/>
                <a:ea typeface="メイリオ" panose="020B0604030504040204" pitchFamily="50" charset="-128"/>
              </a:rPr>
              <a:t>社内ポータルサイトや</a:t>
            </a:r>
            <a:r>
              <a:rPr lang="en-US" altLang="ja-JP" sz="1200" dirty="0">
                <a:solidFill>
                  <a:srgbClr val="3477B2"/>
                </a:solidFill>
                <a:latin typeface="メイリオ" panose="020B0604030504040204" pitchFamily="50" charset="-128"/>
                <a:ea typeface="メイリオ" panose="020B0604030504040204" pitchFamily="50" charset="-128"/>
              </a:rPr>
              <a:t>Web</a:t>
            </a:r>
            <a:r>
              <a:rPr lang="ja-JP" altLang="en-US" sz="1200" dirty="0">
                <a:solidFill>
                  <a:srgbClr val="3477B2"/>
                </a:solidFill>
                <a:latin typeface="メイリオ" panose="020B0604030504040204" pitchFamily="50" charset="-128"/>
                <a:ea typeface="メイリオ" panose="020B0604030504040204" pitchFamily="50" charset="-128"/>
              </a:rPr>
              <a:t>掲示板など見る先が多く、かつ検索性も悪いために情報が見つからないことです。結果として、応対に非常に時間がかかっておりました。</a:t>
            </a:r>
            <a:endParaRPr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tx1"/>
                </a:solidFill>
                <a:latin typeface="Arial" charset="0"/>
                <a:ea typeface="ＭＳ Ｐ明朝" pitchFamily="18" charset="-128"/>
                <a:cs typeface="+mn-cs"/>
              </a:rPr>
              <a:t>2</a:t>
            </a:r>
            <a:r>
              <a:rPr kumimoji="1" lang="ja-JP" altLang="en-US" sz="1200" kern="1200" dirty="0">
                <a:solidFill>
                  <a:schemeClr val="tx1"/>
                </a:solidFill>
                <a:latin typeface="Arial" charset="0"/>
                <a:ea typeface="ＭＳ Ｐ明朝" pitchFamily="18" charset="-128"/>
                <a:cs typeface="+mn-cs"/>
              </a:rPr>
              <a:t>つめは、提供する情報について、担当者ごとにばらつきが出てしまい、オペレーターが誤った解釈をしてしまうことが多かったのです。</a:t>
            </a:r>
            <a:endParaRPr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つめは、紙媒体でしか用意されていない情報、広告やチラシなどの情報ですね。それらが中々見つからなかったり、他の人が見てたら見れなかったりと不便な思いをされておりました。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★このような状況に対し、周知情報や</a:t>
            </a:r>
            <a:r>
              <a:rPr kumimoji="1" lang="en-US" altLang="ja-JP" sz="1200" dirty="0">
                <a:solidFill>
                  <a:srgbClr val="3477B2"/>
                </a:solidFill>
                <a:latin typeface="メイリオ" panose="020B0604030504040204" pitchFamily="50" charset="-128"/>
                <a:ea typeface="メイリオ" panose="020B0604030504040204" pitchFamily="50" charset="-128"/>
              </a:rPr>
              <a:t>FAQ</a:t>
            </a:r>
            <a:r>
              <a:rPr kumimoji="1" lang="ja-JP" altLang="en-US" sz="1200" dirty="0">
                <a:solidFill>
                  <a:srgbClr val="3477B2"/>
                </a:solidFill>
                <a:latin typeface="メイリオ" panose="020B0604030504040204" pitchFamily="50" charset="-128"/>
                <a:ea typeface="メイリオ" panose="020B0604030504040204" pitchFamily="50" charset="-128"/>
              </a:rPr>
              <a:t>、運用ルール、チラシ情報などを共有・管理する場として、ナレッジベースを導入いただきました。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★ここでの改善のポイントは次の</a:t>
            </a:r>
            <a:r>
              <a:rPr kumimoji="1" lang="en-US" altLang="ja-JP" sz="1200" dirty="0">
                <a:solidFill>
                  <a:srgbClr val="3477B2"/>
                </a:solidFill>
                <a:latin typeface="メイリオ" panose="020B0604030504040204" pitchFamily="50" charset="-128"/>
                <a:ea typeface="メイリオ" panose="020B0604030504040204" pitchFamily="50" charset="-128"/>
              </a:rPr>
              <a:t>3</a:t>
            </a:r>
            <a:r>
              <a:rPr kumimoji="1" lang="ja-JP" altLang="en-US" sz="1200" dirty="0">
                <a:solidFill>
                  <a:srgbClr val="3477B2"/>
                </a:solidFill>
                <a:latin typeface="メイリオ" panose="020B0604030504040204" pitchFamily="50" charset="-128"/>
                <a:ea typeface="メイリオ" panose="020B0604030504040204" pitchFamily="50" charset="-128"/>
              </a:rPr>
              <a:t>つが挙げられます。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まず、</a:t>
            </a:r>
            <a:r>
              <a:rPr kumimoji="1" lang="en-US" altLang="ja-JP" sz="1200" dirty="0">
                <a:solidFill>
                  <a:srgbClr val="3477B2"/>
                </a:solidFill>
                <a:latin typeface="メイリオ" panose="020B0604030504040204" pitchFamily="50" charset="-128"/>
                <a:ea typeface="メイリオ" panose="020B0604030504040204" pitchFamily="50" charset="-128"/>
              </a:rPr>
              <a:t>OP</a:t>
            </a:r>
            <a:r>
              <a:rPr kumimoji="1" lang="ja-JP" altLang="en-US" sz="1200" dirty="0">
                <a:solidFill>
                  <a:srgbClr val="3477B2"/>
                </a:solidFill>
                <a:latin typeface="メイリオ" panose="020B0604030504040204" pitchFamily="50" charset="-128"/>
                <a:ea typeface="メイリオ" panose="020B0604030504040204" pitchFamily="50" charset="-128"/>
              </a:rPr>
              <a:t>が必要とする情報を、全て一元管理し、それらの情報を複数の軸で検索できるようにした点です。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例えば、製品で検索をすると、製品に関するマニュアルだけでなく、</a:t>
            </a:r>
            <a:r>
              <a:rPr kumimoji="1" lang="en-US" altLang="ja-JP" sz="1200" dirty="0">
                <a:solidFill>
                  <a:srgbClr val="3477B2"/>
                </a:solidFill>
                <a:latin typeface="メイリオ" panose="020B0604030504040204" pitchFamily="50" charset="-128"/>
                <a:ea typeface="メイリオ" panose="020B0604030504040204" pitchFamily="50" charset="-128"/>
              </a:rPr>
              <a:t>FAQ</a:t>
            </a:r>
            <a:r>
              <a:rPr kumimoji="1" lang="ja-JP" altLang="en-US" sz="1200" dirty="0">
                <a:solidFill>
                  <a:srgbClr val="3477B2"/>
                </a:solidFill>
                <a:latin typeface="メイリオ" panose="020B0604030504040204" pitchFamily="50" charset="-128"/>
                <a:ea typeface="メイリオ" panose="020B0604030504040204" pitchFamily="50" charset="-128"/>
              </a:rPr>
              <a:t>やチラシの情報も全て検索できるようになっています。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調べたい情報に関するキーワードがパッと思いつくベテランの方はキーワードで検索を行い、</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一方で、キーワードがなかなか思い浮かばない新人の方は製品の名前などが候補として表示されるため、</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それをクリックするだけで欲しい情報を検索できます。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個々人の経験に合わせて必要な情報にたどり着くことができるナレッジベースという仕組みを作ることにより、</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エスカレーションを減らし、</a:t>
            </a:r>
            <a:r>
              <a:rPr kumimoji="1" lang="en-US" altLang="ja-JP" sz="1200" dirty="0">
                <a:solidFill>
                  <a:srgbClr val="3477B2"/>
                </a:solidFill>
                <a:latin typeface="メイリオ" panose="020B0604030504040204" pitchFamily="50" charset="-128"/>
                <a:ea typeface="メイリオ" panose="020B0604030504040204" pitchFamily="50" charset="-128"/>
              </a:rPr>
              <a:t>SV</a:t>
            </a:r>
            <a:r>
              <a:rPr kumimoji="1" lang="ja-JP" altLang="en-US" sz="1200" dirty="0">
                <a:solidFill>
                  <a:srgbClr val="3477B2"/>
                </a:solidFill>
                <a:latin typeface="メイリオ" panose="020B0604030504040204" pitchFamily="50" charset="-128"/>
                <a:ea typeface="メイリオ" panose="020B0604030504040204" pitchFamily="50" charset="-128"/>
              </a:rPr>
              <a:t>などの業務負荷を低減できるだけでなく、お客様への回答までの時間を減らせました。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次に、登録する情報のフォーマットを統一し、内容にばらつきが出ないようにした点です。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それまでは人によって情報の書き方が異なり、</a:t>
            </a:r>
            <a:r>
              <a:rPr kumimoji="1" lang="en-US" altLang="ja-JP" sz="1200" dirty="0">
                <a:solidFill>
                  <a:srgbClr val="3477B2"/>
                </a:solidFill>
                <a:latin typeface="メイリオ" panose="020B0604030504040204" pitchFamily="50" charset="-128"/>
                <a:ea typeface="メイリオ" panose="020B0604030504040204" pitchFamily="50" charset="-128"/>
              </a:rPr>
              <a:t>OP</a:t>
            </a:r>
            <a:r>
              <a:rPr kumimoji="1" lang="ja-JP" altLang="en-US" sz="1200" dirty="0">
                <a:solidFill>
                  <a:srgbClr val="3477B2"/>
                </a:solidFill>
                <a:latin typeface="メイリオ" panose="020B0604030504040204" pitchFamily="50" charset="-128"/>
                <a:ea typeface="メイリオ" panose="020B0604030504040204" pitchFamily="50" charset="-128"/>
              </a:rPr>
              <a:t>が必要な事項を、わかるだろうと省略して記載してしまうことがありました。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ベテランの場合は大丈夫ですが、昨日入ったばかりの新人の場合は、分からなくなってしまいます。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フォーマットを統一したことにより、書き手は書きやすくなりましたし、</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読み手も情報の読み方が単純化されたことで読み間違いを減らすことが出来ました。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最後に、紙媒体のデータ化です。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現場では結構問題になっていたのですが、実はまだまだ紙媒体で用意されていた情報も多くありました。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主に、商品のチラシなどですね。</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これらはデータ化されていないものでしたので、それらを</a:t>
            </a:r>
            <a:r>
              <a:rPr kumimoji="1" lang="en-US" altLang="ja-JP" sz="1200" dirty="0">
                <a:solidFill>
                  <a:srgbClr val="3477B2"/>
                </a:solidFill>
                <a:latin typeface="メイリオ" panose="020B0604030504040204" pitchFamily="50" charset="-128"/>
                <a:ea typeface="メイリオ" panose="020B0604030504040204" pitchFamily="50" charset="-128"/>
              </a:rPr>
              <a:t>OCR</a:t>
            </a:r>
            <a:r>
              <a:rPr kumimoji="1" lang="ja-JP" altLang="en-US" sz="1200" dirty="0">
                <a:solidFill>
                  <a:srgbClr val="3477B2"/>
                </a:solidFill>
                <a:latin typeface="メイリオ" panose="020B0604030504040204" pitchFamily="50" charset="-128"/>
                <a:ea typeface="メイリオ" panose="020B0604030504040204" pitchFamily="50" charset="-128"/>
              </a:rPr>
              <a:t>で読み込み、ナレッジベースで共有することで、</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誰でも簡単に目的のチラシを探すことが出来るようになりました。</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単純にこれは、現場からのヒアリングで課題となっていたポイントでしたので、</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現場からは非常に喜ばれた部分になります。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こういった、現場の困りごとにも対応した部分が、システムの定着に非常に効果があったかと思います。</a:t>
            </a: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solidFill>
                <a:srgbClr val="3477B2"/>
              </a:solidFill>
              <a:latin typeface="メイリオ" panose="020B0604030504040204" pitchFamily="50" charset="-128"/>
              <a:ea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3477B2"/>
                </a:solidFill>
                <a:latin typeface="メイリオ" panose="020B0604030504040204" pitchFamily="50" charset="-128"/>
                <a:ea typeface="メイリオ" panose="020B0604030504040204" pitchFamily="50" charset="-128"/>
              </a:rPr>
              <a:t>以上が、こちらのお客様の事例です。</a:t>
            </a:r>
            <a:endParaRPr kumimoji="1" lang="en-US" altLang="ja-JP" sz="1200" dirty="0">
              <a:solidFill>
                <a:srgbClr val="3477B2"/>
              </a:solidFill>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9CE59A-34EF-4ACF-B288-5D5071CEEA04}"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9508012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タイトルとコンテンツ">
  <p:cSld name="タイトルとコンテンツ">
    <p:spTree>
      <p:nvGrpSpPr>
        <p:cNvPr id="1" name="Shape 21"/>
        <p:cNvGrpSpPr/>
        <p:nvPr/>
      </p:nvGrpSpPr>
      <p:grpSpPr>
        <a:xfrm>
          <a:off x="0" y="0"/>
          <a:ext cx="0" cy="0"/>
          <a:chOff x="0" y="0"/>
          <a:chExt cx="0" cy="0"/>
        </a:xfrm>
      </p:grpSpPr>
      <p:sp>
        <p:nvSpPr>
          <p:cNvPr id="22" name="Google Shape;22;p3"/>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
        <p:nvSpPr>
          <p:cNvPr id="23" name="Google Shape;23;p3"/>
          <p:cNvSpPr txBox="1"/>
          <p:nvPr/>
        </p:nvSpPr>
        <p:spPr>
          <a:xfrm>
            <a:off x="0" y="6400800"/>
            <a:ext cx="6326188" cy="4572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000"/>
              <a:buFont typeface="Arial"/>
              <a:buNone/>
            </a:pPr>
            <a:r>
              <a:rPr lang="en-US" altLang="ja-JP" sz="1100" b="0" i="0" dirty="0">
                <a:solidFill>
                  <a:srgbClr val="444746"/>
                </a:solidFill>
                <a:effectLst/>
                <a:latin typeface="Google Sans"/>
              </a:rPr>
              <a:t>© Accela Technology Corp.</a:t>
            </a:r>
            <a:endParaRPr sz="1400" b="0" i="0" u="none" strike="noStrike" cap="none" dirty="0">
              <a:solidFill>
                <a:srgbClr val="000000"/>
              </a:solidFill>
              <a:latin typeface="Arial"/>
              <a:ea typeface="Arial"/>
              <a:cs typeface="Arial"/>
              <a:sym typeface="Arial"/>
            </a:endParaRPr>
          </a:p>
        </p:txBody>
      </p:sp>
      <p:sp>
        <p:nvSpPr>
          <p:cNvPr id="24" name="Google Shape;24;p3"/>
          <p:cNvSpPr txBox="1"/>
          <p:nvPr/>
        </p:nvSpPr>
        <p:spPr>
          <a:xfrm>
            <a:off x="0" y="813824"/>
            <a:ext cx="12192000" cy="45719"/>
          </a:xfrm>
          <a:prstGeom prst="rect">
            <a:avLst/>
          </a:prstGeom>
          <a:solidFill>
            <a:srgbClr val="3477B2"/>
          </a:solidFill>
          <a:ln>
            <a:noFill/>
          </a:ln>
        </p:spPr>
        <p:txBody>
          <a:bodyPr spcFirstLastPara="1" wrap="square" lIns="91425" tIns="45700" rIns="91425" bIns="45700" anchor="b" anchorCtr="0">
            <a:normAutofit fontScale="25000" lnSpcReduction="20000"/>
          </a:bodyPr>
          <a:lstStyle/>
          <a:p>
            <a:pPr marL="0" marR="0" lvl="0" indent="0" algn="l" rtl="0">
              <a:lnSpc>
                <a:spcPct val="90000"/>
              </a:lnSpc>
              <a:spcBef>
                <a:spcPts val="0"/>
              </a:spcBef>
              <a:spcAft>
                <a:spcPts val="0"/>
              </a:spcAft>
              <a:buClr>
                <a:schemeClr val="dk1"/>
              </a:buClr>
              <a:buSzPts val="3600"/>
              <a:buFont typeface="Meiryo"/>
              <a:buNone/>
            </a:pPr>
            <a:r>
              <a:rPr lang="ja-JP" sz="3600" b="1" i="0" u="none" strike="noStrike" cap="none">
                <a:solidFill>
                  <a:schemeClr val="dk1"/>
                </a:solidFill>
                <a:latin typeface="Meiryo"/>
                <a:ea typeface="Meiryo"/>
                <a:cs typeface="Meiryo"/>
                <a:sym typeface="Meiryo"/>
              </a:rPr>
              <a:t>　</a:t>
            </a:r>
            <a:endParaRPr sz="3600" b="1" i="0" u="none" strike="noStrike" cap="none">
              <a:solidFill>
                <a:schemeClr val="dk1"/>
              </a:solidFill>
              <a:latin typeface="Meiryo"/>
              <a:ea typeface="Meiryo"/>
              <a:cs typeface="Meiryo"/>
              <a:sym typeface="Meiryo"/>
            </a:endParaRPr>
          </a:p>
        </p:txBody>
      </p:sp>
      <p:pic>
        <p:nvPicPr>
          <p:cNvPr id="2" name="図 1" descr="ロゴ が含まれている画像">
            <a:extLst>
              <a:ext uri="{FF2B5EF4-FFF2-40B4-BE49-F238E27FC236}">
                <a16:creationId xmlns:a16="http://schemas.microsoft.com/office/drawing/2014/main" id="{4299460E-7768-7BC5-1A56-C0A1ABB72AD9}"/>
              </a:ext>
            </a:extLst>
          </p:cNvPr>
          <p:cNvPicPr>
            <a:picLocks noChangeAspect="1"/>
          </p:cNvPicPr>
          <p:nvPr userDrawn="1"/>
        </p:nvPicPr>
        <p:blipFill>
          <a:blip r:embed="rId2"/>
          <a:stretch>
            <a:fillRect/>
          </a:stretch>
        </p:blipFill>
        <p:spPr>
          <a:xfrm>
            <a:off x="9185323" y="225590"/>
            <a:ext cx="2883131" cy="43783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タイトルと&#10;縦書きテキスト" type="vertTx">
  <p:cSld name="VERTICAL_TEXT">
    <p:spTree>
      <p:nvGrpSpPr>
        <p:cNvPr id="1" name="Shape 92"/>
        <p:cNvGrpSpPr/>
        <p:nvPr/>
      </p:nvGrpSpPr>
      <p:grpSpPr>
        <a:xfrm>
          <a:off x="0" y="0"/>
          <a:ext cx="0" cy="0"/>
          <a:chOff x="0" y="0"/>
          <a:chExt cx="0" cy="0"/>
        </a:xfrm>
      </p:grpSpPr>
      <p:sp>
        <p:nvSpPr>
          <p:cNvPr id="93" name="Google Shape;93;p14"/>
          <p:cNvSpPr txBox="1">
            <a:spLocks noGrp="1"/>
          </p:cNvSpPr>
          <p:nvPr>
            <p:ph type="title"/>
          </p:nvPr>
        </p:nvSpPr>
        <p:spPr>
          <a:xfrm>
            <a:off x="0" y="1"/>
            <a:ext cx="12192000" cy="7200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4" name="Google Shape;94;p14"/>
          <p:cNvSpPr txBox="1">
            <a:spLocks noGrp="1"/>
          </p:cNvSpPr>
          <p:nvPr>
            <p:ph type="body" idx="1"/>
          </p:nvPr>
        </p:nvSpPr>
        <p:spPr>
          <a:xfrm rot="5400000">
            <a:off x="3455123" y="-2437218"/>
            <a:ext cx="5306695" cy="11887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5" name="Google Shape;95;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p14"/>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97"/>
        <p:cNvGrpSpPr/>
        <p:nvPr/>
      </p:nvGrpSpPr>
      <p:grpSpPr>
        <a:xfrm>
          <a:off x="0" y="0"/>
          <a:ext cx="0" cy="0"/>
          <a:chOff x="0" y="0"/>
          <a:chExt cx="0" cy="0"/>
        </a:xfrm>
      </p:grpSpPr>
      <p:sp>
        <p:nvSpPr>
          <p:cNvPr id="98" name="Google Shape;98;p15"/>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p15"/>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0" name="Google Shape;100;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p15"/>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タイトル スライド" type="title">
  <p:cSld name="TITLE">
    <p:spTree>
      <p:nvGrpSpPr>
        <p:cNvPr id="1" name="Shape 102"/>
        <p:cNvGrpSpPr/>
        <p:nvPr/>
      </p:nvGrpSpPr>
      <p:grpSpPr>
        <a:xfrm>
          <a:off x="0" y="0"/>
          <a:ext cx="0" cy="0"/>
          <a:chOff x="0" y="0"/>
          <a:chExt cx="0" cy="0"/>
        </a:xfrm>
      </p:grpSpPr>
      <p:sp>
        <p:nvSpPr>
          <p:cNvPr id="103" name="Google Shape;103;p16"/>
          <p:cNvSpPr/>
          <p:nvPr/>
        </p:nvSpPr>
        <p:spPr>
          <a:xfrm>
            <a:off x="0" y="1"/>
            <a:ext cx="12192000" cy="4962698"/>
          </a:xfrm>
          <a:prstGeom prst="rect">
            <a:avLst/>
          </a:prstGeom>
          <a:solidFill>
            <a:srgbClr val="3477B2"/>
          </a:solid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Meiryo"/>
              <a:ea typeface="Meiryo"/>
              <a:cs typeface="Meiryo"/>
              <a:sym typeface="Meiryo"/>
            </a:endParaRPr>
          </a:p>
        </p:txBody>
      </p:sp>
      <p:sp>
        <p:nvSpPr>
          <p:cNvPr id="104" name="Google Shape;104;p16"/>
          <p:cNvSpPr txBox="1">
            <a:spLocks noGrp="1"/>
          </p:cNvSpPr>
          <p:nvPr>
            <p:ph type="ctrTitle"/>
          </p:nvPr>
        </p:nvSpPr>
        <p:spPr>
          <a:xfrm>
            <a:off x="2904067" y="2793712"/>
            <a:ext cx="9144000" cy="916392"/>
          </a:xfrm>
          <a:prstGeom prst="rect">
            <a:avLst/>
          </a:prstGeom>
          <a:noFill/>
          <a:ln>
            <a:noFill/>
          </a:ln>
        </p:spPr>
        <p:txBody>
          <a:bodyPr spcFirstLastPara="1" wrap="square" lIns="91425" tIns="45700" rIns="91425" bIns="45700" anchor="b" anchorCtr="0">
            <a:normAutofit/>
          </a:bodyPr>
          <a:lstStyle>
            <a:lvl1pPr lvl="0" algn="r">
              <a:lnSpc>
                <a:spcPct val="90000"/>
              </a:lnSpc>
              <a:spcBef>
                <a:spcPts val="0"/>
              </a:spcBef>
              <a:spcAft>
                <a:spcPts val="0"/>
              </a:spcAft>
              <a:buClr>
                <a:schemeClr val="lt1"/>
              </a:buClr>
              <a:buSzPts val="4400"/>
              <a:buFont typeface="Meiryo"/>
              <a:buNone/>
              <a:defRPr sz="44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16"/>
          <p:cNvSpPr txBox="1">
            <a:spLocks noGrp="1"/>
          </p:cNvSpPr>
          <p:nvPr>
            <p:ph type="subTitle" idx="1"/>
          </p:nvPr>
        </p:nvSpPr>
        <p:spPr>
          <a:xfrm>
            <a:off x="2904067" y="3848577"/>
            <a:ext cx="9144000" cy="823176"/>
          </a:xfrm>
          <a:prstGeom prst="rect">
            <a:avLst/>
          </a:prstGeom>
          <a:noFill/>
          <a:ln>
            <a:noFill/>
          </a:ln>
        </p:spPr>
        <p:txBody>
          <a:bodyPr spcFirstLastPara="1" wrap="square" lIns="91425" tIns="45700" rIns="91425" bIns="45700" anchor="t" anchorCtr="0">
            <a:normAutofit/>
          </a:bodyPr>
          <a:lstStyle>
            <a:lvl1pPr lvl="0" algn="r">
              <a:lnSpc>
                <a:spcPct val="90000"/>
              </a:lnSpc>
              <a:spcBef>
                <a:spcPts val="1000"/>
              </a:spcBef>
              <a:spcAft>
                <a:spcPts val="0"/>
              </a:spcAft>
              <a:buClr>
                <a:schemeClr val="lt1"/>
              </a:buClr>
              <a:buSzPts val="2400"/>
              <a:buNone/>
              <a:defRPr sz="2400">
                <a:solidFill>
                  <a:schemeClr val="lt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06" name="Google Shape;106;p16"/>
          <p:cNvSpPr txBox="1">
            <a:spLocks noGrp="1"/>
          </p:cNvSpPr>
          <p:nvPr>
            <p:ph type="ftr" idx="11"/>
          </p:nvPr>
        </p:nvSpPr>
        <p:spPr>
          <a:xfrm>
            <a:off x="4038600" y="6491822"/>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7" name="Google Shape;107;p16"/>
          <p:cNvSpPr txBox="1">
            <a:spLocks noGrp="1"/>
          </p:cNvSpPr>
          <p:nvPr>
            <p:ph type="sldNum" idx="12"/>
          </p:nvPr>
        </p:nvSpPr>
        <p:spPr>
          <a:xfrm>
            <a:off x="9304867" y="6491822"/>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
        <p:nvSpPr>
          <p:cNvPr id="108" name="Google Shape;108;p16"/>
          <p:cNvSpPr txBox="1"/>
          <p:nvPr/>
        </p:nvSpPr>
        <p:spPr>
          <a:xfrm>
            <a:off x="0" y="6400800"/>
            <a:ext cx="7551964" cy="4572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p>
          <a:p>
            <a:pPr marL="0" marR="0" lvl="0" indent="0" algn="l" rtl="0">
              <a:lnSpc>
                <a:spcPct val="100000"/>
              </a:lnSpc>
              <a:spcBef>
                <a:spcPts val="0"/>
              </a:spcBef>
              <a:spcAft>
                <a:spcPts val="0"/>
              </a:spcAft>
              <a:buNone/>
            </a:pPr>
            <a:r>
              <a:rPr lang="ja-JP" sz="1000" b="0" i="0" u="none" strike="noStrike" cap="none" dirty="0">
                <a:solidFill>
                  <a:schemeClr val="dk1"/>
                </a:solidFill>
                <a:latin typeface="Meiryo"/>
                <a:ea typeface="Meiryo"/>
                <a:cs typeface="Meiryo"/>
                <a:sym typeface="Meiryo"/>
              </a:rPr>
              <a:t>本資料の著作権はアクセラテクノロジ株式会社に帰属し、目的を問わず本資料の無断での複製または転用等を禁じます。</a:t>
            </a:r>
            <a:endParaRPr sz="1000" b="0" i="0" u="none" strike="noStrike" cap="none" dirty="0">
              <a:solidFill>
                <a:schemeClr val="dk1"/>
              </a:solidFill>
              <a:latin typeface="Meiryo"/>
              <a:ea typeface="Meiryo"/>
              <a:cs typeface="Meiryo"/>
              <a:sym typeface="Meiryo"/>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0" y="1"/>
            <a:ext cx="12192000" cy="720000"/>
          </a:xfrm>
          <a:solidFill>
            <a:schemeClr val="accent2">
              <a:lumMod val="75000"/>
            </a:schemeClr>
          </a:solidFill>
        </p:spPr>
        <p:txBody>
          <a:bodyPr anchor="b">
            <a:normAutofit/>
          </a:bodyPr>
          <a:lstStyle>
            <a:lvl1pPr>
              <a:defRPr sz="3600" b="1">
                <a:solidFill>
                  <a:schemeClr val="bg1"/>
                </a:solidFill>
                <a:latin typeface="メイリオ" panose="020B0604030504040204" pitchFamily="50" charset="-128"/>
                <a:ea typeface="メイリオ" panose="020B0604030504040204" pitchFamily="50" charset="-128"/>
              </a:defRPr>
            </a:lvl1pPr>
          </a:lstStyle>
          <a:p>
            <a:r>
              <a:rPr kumimoji="1" lang="ja-JP" altLang="en-US" dirty="0"/>
              <a:t>マスター タイトルの書式設定</a:t>
            </a:r>
          </a:p>
        </p:txBody>
      </p:sp>
      <p:sp>
        <p:nvSpPr>
          <p:cNvPr id="3" name="コンテンツ プレースホルダー 2"/>
          <p:cNvSpPr>
            <a:spLocks noGrp="1"/>
          </p:cNvSpPr>
          <p:nvPr>
            <p:ph idx="1"/>
          </p:nvPr>
        </p:nvSpPr>
        <p:spPr/>
        <p:txBody>
          <a:bodyPr/>
          <a:lstStyle>
            <a:lvl1pPr>
              <a:defRPr sz="2400" b="1">
                <a:solidFill>
                  <a:srgbClr val="3477B2"/>
                </a:solidFill>
              </a:defRPr>
            </a:lvl1pPr>
            <a:lvl2pPr>
              <a:defRPr sz="2000"/>
            </a:lvl2pPr>
            <a:lvl3pPr>
              <a:defRPr sz="1800"/>
            </a:lvl3pPr>
            <a:lvl4pPr>
              <a:defRPr sz="1600"/>
            </a:lvl4pPr>
            <a:lvl5pPr>
              <a:defRPr sz="1400"/>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p:cNvSpPr>
            <a:spLocks noGrp="1"/>
          </p:cNvSpPr>
          <p:nvPr>
            <p:ph type="sldNum" sz="quarter" idx="12"/>
          </p:nvPr>
        </p:nvSpPr>
        <p:spPr>
          <a:xfrm>
            <a:off x="9308869" y="6491818"/>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348CB8-A846-49A1-82E0-8AAD89E81CF6}" type="slidenum">
              <a:rPr kumimoji="1" lang="ja-JP" altLang="en-US" sz="1200" b="0" i="0" u="none" strike="noStrike" kern="1200" cap="none" spc="0" normalizeH="0" baseline="0" noProof="0" smtClean="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9690959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113033-DA95-8397-06BB-936C745D487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25F7E0D-F837-DF6B-A964-B3C4BBF5B3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8F19935-A273-AB8E-D41F-601C6DE22AD7}"/>
              </a:ext>
            </a:extLst>
          </p:cNvPr>
          <p:cNvSpPr>
            <a:spLocks noGrp="1"/>
          </p:cNvSpPr>
          <p:nvPr>
            <p:ph type="dt" sz="half" idx="10"/>
          </p:nvPr>
        </p:nvSpPr>
        <p:spPr/>
        <p:txBody>
          <a:bodyPr/>
          <a:lstStyle/>
          <a:p>
            <a:pPr marL="0" marR="0" lvl="0" indent="0" algn="l" rtl="0">
              <a:lnSpc>
                <a:spcPct val="100000"/>
              </a:lnSpc>
              <a:spcBef>
                <a:spcPts val="0"/>
              </a:spcBef>
              <a:spcAft>
                <a:spcPts val="0"/>
              </a:spcAft>
              <a:buNone/>
            </a:pPr>
            <a:r>
              <a:rPr lang="en-US" altLang="ja-JP" sz="1200" b="0" i="0" dirty="0">
                <a:solidFill>
                  <a:srgbClr val="444746"/>
                </a:solidFill>
                <a:effectLst/>
                <a:latin typeface="Google Sans"/>
              </a:rPr>
              <a:t>© Accela Technology Corp.</a:t>
            </a:r>
            <a:endParaRPr lang="en-US" altLang="ja-JP" dirty="0"/>
          </a:p>
        </p:txBody>
      </p:sp>
      <p:sp>
        <p:nvSpPr>
          <p:cNvPr id="5" name="フッター プレースホルダー 4">
            <a:extLst>
              <a:ext uri="{FF2B5EF4-FFF2-40B4-BE49-F238E27FC236}">
                <a16:creationId xmlns:a16="http://schemas.microsoft.com/office/drawing/2014/main" id="{54A141EA-245A-68C7-D334-6C55F41C1D5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6760B15-0CA4-D79E-0539-8B12E19060A8}"/>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059779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比較" type="twoTxTwoObj">
  <p:cSld name="TWO_OBJECTS_WITH_TEXT">
    <p:spTree>
      <p:nvGrpSpPr>
        <p:cNvPr id="1" name="Shape 28"/>
        <p:cNvGrpSpPr/>
        <p:nvPr/>
      </p:nvGrpSpPr>
      <p:grpSpPr>
        <a:xfrm>
          <a:off x="0" y="0"/>
          <a:ext cx="0" cy="0"/>
          <a:chOff x="0" y="0"/>
          <a:chExt cx="0" cy="0"/>
        </a:xfrm>
      </p:grpSpPr>
      <p:sp>
        <p:nvSpPr>
          <p:cNvPr id="29" name="Google Shape;29;p4"/>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1" name="Google Shape;31;p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3" name="Google Shape;33;p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4"/>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タイトル付きの&#10;コンテンツ" type="objTx">
  <p:cSld name="OBJECT_WITH_CAPTION_TEXT">
    <p:spTree>
      <p:nvGrpSpPr>
        <p:cNvPr id="1" name="Shape 36"/>
        <p:cNvGrpSpPr/>
        <p:nvPr/>
      </p:nvGrpSpPr>
      <p:grpSpPr>
        <a:xfrm>
          <a:off x="0" y="0"/>
          <a:ext cx="0" cy="0"/>
          <a:chOff x="0" y="0"/>
          <a:chExt cx="0" cy="0"/>
        </a:xfrm>
      </p:grpSpPr>
      <p:sp>
        <p:nvSpPr>
          <p:cNvPr id="37" name="Google Shape;37;p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Meiryo"/>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39" name="Google Shape;39;p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40" name="Google Shape;40;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1" name="Google Shape;41;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5"/>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Meiryo"/>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6"/>
          <p:cNvSpPr>
            <a:spLocks noGrp="1"/>
          </p:cNvSpPr>
          <p:nvPr>
            <p:ph type="pic" idx="2"/>
          </p:nvPr>
        </p:nvSpPr>
        <p:spPr>
          <a:xfrm>
            <a:off x="5183188" y="987425"/>
            <a:ext cx="6172200" cy="4873625"/>
          </a:xfrm>
          <a:prstGeom prst="rect">
            <a:avLst/>
          </a:prstGeom>
          <a:noFill/>
          <a:ln>
            <a:noFill/>
          </a:ln>
        </p:spPr>
      </p:sp>
      <p:sp>
        <p:nvSpPr>
          <p:cNvPr id="46" name="Google Shape;46;p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47" name="Google Shape;47;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6"/>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タイトルと&#10;縦書きテキスト" type="vertTx">
  <p:cSld name="VERTICAL_TEXT">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0" y="1"/>
            <a:ext cx="12192000" cy="7200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7"/>
          <p:cNvSpPr txBox="1">
            <a:spLocks noGrp="1"/>
          </p:cNvSpPr>
          <p:nvPr>
            <p:ph type="body" idx="1"/>
          </p:nvPr>
        </p:nvSpPr>
        <p:spPr>
          <a:xfrm rot="5400000">
            <a:off x="3455123" y="-2437218"/>
            <a:ext cx="5306695" cy="11887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7"/>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54"/>
        <p:cNvGrpSpPr/>
        <p:nvPr/>
      </p:nvGrpSpPr>
      <p:grpSpPr>
        <a:xfrm>
          <a:off x="0" y="0"/>
          <a:ext cx="0" cy="0"/>
          <a:chOff x="0" y="0"/>
          <a:chExt cx="0" cy="0"/>
        </a:xfrm>
      </p:grpSpPr>
      <p:sp>
        <p:nvSpPr>
          <p:cNvPr id="55" name="Google Shape;55;p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8"/>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タイトルとコンテンツ">
  <p:cSld name="タイトルとコンテンツ">
    <p:spTree>
      <p:nvGrpSpPr>
        <p:cNvPr id="1" name="Shape 64"/>
        <p:cNvGrpSpPr/>
        <p:nvPr/>
      </p:nvGrpSpPr>
      <p:grpSpPr>
        <a:xfrm>
          <a:off x="0" y="0"/>
          <a:ext cx="0" cy="0"/>
          <a:chOff x="0" y="0"/>
          <a:chExt cx="0" cy="0"/>
        </a:xfrm>
      </p:grpSpPr>
      <p:sp>
        <p:nvSpPr>
          <p:cNvPr id="65" name="Google Shape;65;p10"/>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
        <p:nvSpPr>
          <p:cNvPr id="66" name="Google Shape;66;p10"/>
          <p:cNvSpPr txBox="1"/>
          <p:nvPr/>
        </p:nvSpPr>
        <p:spPr>
          <a:xfrm>
            <a:off x="0" y="6400800"/>
            <a:ext cx="6326188" cy="4572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endParaRPr dirty="0"/>
          </a:p>
        </p:txBody>
      </p:sp>
      <p:sp>
        <p:nvSpPr>
          <p:cNvPr id="67" name="Google Shape;67;p10"/>
          <p:cNvSpPr txBox="1"/>
          <p:nvPr/>
        </p:nvSpPr>
        <p:spPr>
          <a:xfrm>
            <a:off x="0" y="813824"/>
            <a:ext cx="12192000" cy="45719"/>
          </a:xfrm>
          <a:prstGeom prst="rect">
            <a:avLst/>
          </a:prstGeom>
          <a:solidFill>
            <a:srgbClr val="3477B2"/>
          </a:solidFill>
          <a:ln>
            <a:noFill/>
          </a:ln>
        </p:spPr>
        <p:txBody>
          <a:bodyPr spcFirstLastPara="1" wrap="square" lIns="91425" tIns="45700" rIns="91425" bIns="45700" anchor="b" anchorCtr="0">
            <a:normAutofit fontScale="25000" lnSpcReduction="20000"/>
          </a:bodyPr>
          <a:lstStyle/>
          <a:p>
            <a:pPr marL="0" marR="0" lvl="0" indent="0" algn="l" rtl="0">
              <a:lnSpc>
                <a:spcPct val="90000"/>
              </a:lnSpc>
              <a:spcBef>
                <a:spcPts val="0"/>
              </a:spcBef>
              <a:spcAft>
                <a:spcPts val="0"/>
              </a:spcAft>
              <a:buClr>
                <a:schemeClr val="dk1"/>
              </a:buClr>
              <a:buSzPts val="3600"/>
              <a:buFont typeface="Meiryo"/>
              <a:buNone/>
            </a:pPr>
            <a:r>
              <a:rPr lang="ja-JP" sz="3600" b="1" i="0" u="none" strike="noStrike" cap="none">
                <a:solidFill>
                  <a:schemeClr val="dk1"/>
                </a:solidFill>
                <a:latin typeface="Meiryo"/>
                <a:ea typeface="Meiryo"/>
                <a:cs typeface="Meiryo"/>
                <a:sym typeface="Meiryo"/>
              </a:rPr>
              <a:t>　</a:t>
            </a:r>
            <a:endParaRPr sz="3600" b="1" i="0" u="none" strike="noStrike" cap="none">
              <a:solidFill>
                <a:schemeClr val="dk1"/>
              </a:solidFill>
              <a:latin typeface="Meiryo"/>
              <a:ea typeface="Meiryo"/>
              <a:cs typeface="Meiryo"/>
              <a:sym typeface="Meiryo"/>
            </a:endParaRPr>
          </a:p>
        </p:txBody>
      </p:sp>
      <p:pic>
        <p:nvPicPr>
          <p:cNvPr id="3" name="図 2" descr="ロゴ が含まれている画像">
            <a:extLst>
              <a:ext uri="{FF2B5EF4-FFF2-40B4-BE49-F238E27FC236}">
                <a16:creationId xmlns:a16="http://schemas.microsoft.com/office/drawing/2014/main" id="{E8E6049B-B310-6865-691E-19E8886F8C84}"/>
              </a:ext>
            </a:extLst>
          </p:cNvPr>
          <p:cNvPicPr>
            <a:picLocks noChangeAspect="1"/>
          </p:cNvPicPr>
          <p:nvPr userDrawn="1"/>
        </p:nvPicPr>
        <p:blipFill>
          <a:blip r:embed="rId2"/>
          <a:stretch>
            <a:fillRect/>
          </a:stretch>
        </p:blipFill>
        <p:spPr>
          <a:xfrm>
            <a:off x="9185323" y="225590"/>
            <a:ext cx="2883131" cy="43783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タイトル付きの&#10;コンテンツ" type="objTx">
  <p:cSld name="OBJECT_WITH_CAPTION_TEXT">
    <p:spTree>
      <p:nvGrpSpPr>
        <p:cNvPr id="1" name="Shape 79"/>
        <p:cNvGrpSpPr/>
        <p:nvPr/>
      </p:nvGrpSpPr>
      <p:grpSpPr>
        <a:xfrm>
          <a:off x="0" y="0"/>
          <a:ext cx="0" cy="0"/>
          <a:chOff x="0" y="0"/>
          <a:chExt cx="0" cy="0"/>
        </a:xfrm>
      </p:grpSpPr>
      <p:sp>
        <p:nvSpPr>
          <p:cNvPr id="80" name="Google Shape;80;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Meiryo"/>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2"/>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82" name="Google Shape;82;p12"/>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83" name="Google Shape;83;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4" name="Google Shape;84;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2"/>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86"/>
        <p:cNvGrpSpPr/>
        <p:nvPr/>
      </p:nvGrpSpPr>
      <p:grpSpPr>
        <a:xfrm>
          <a:off x="0" y="0"/>
          <a:ext cx="0" cy="0"/>
          <a:chOff x="0" y="0"/>
          <a:chExt cx="0" cy="0"/>
        </a:xfrm>
      </p:grpSpPr>
      <p:sp>
        <p:nvSpPr>
          <p:cNvPr id="87" name="Google Shape;87;p1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Meiryo"/>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3"/>
          <p:cNvSpPr>
            <a:spLocks noGrp="1"/>
          </p:cNvSpPr>
          <p:nvPr>
            <p:ph type="pic" idx="2"/>
          </p:nvPr>
        </p:nvSpPr>
        <p:spPr>
          <a:xfrm>
            <a:off x="5183188" y="987425"/>
            <a:ext cx="6172200" cy="4873625"/>
          </a:xfrm>
          <a:prstGeom prst="rect">
            <a:avLst/>
          </a:prstGeom>
          <a:noFill/>
          <a:ln>
            <a:noFill/>
          </a:ln>
        </p:spPr>
      </p:sp>
      <p:sp>
        <p:nvSpPr>
          <p:cNvPr id="89" name="Google Shape;89;p13"/>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90" name="Google Shape;90;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3"/>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0" y="1"/>
            <a:ext cx="12192000" cy="720000"/>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chemeClr val="dk1"/>
              </a:buClr>
              <a:buSzPts val="3600"/>
              <a:buFont typeface="Meiryo"/>
              <a:buNone/>
              <a:defRPr sz="3600" b="1" i="0" u="none" strike="noStrike" cap="none">
                <a:solidFill>
                  <a:schemeClr val="dk1"/>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164870" y="853035"/>
            <a:ext cx="11887200" cy="5306695"/>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Meiryo"/>
                <a:ea typeface="Meiryo"/>
                <a:cs typeface="Meiryo"/>
                <a:sym typeface="Meiryo"/>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Meiryo"/>
                <a:ea typeface="Meiryo"/>
                <a:cs typeface="Meiryo"/>
                <a:sym typeface="Meiryo"/>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1"/>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9"/>
        <p:cNvGrpSpPr/>
        <p:nvPr/>
      </p:nvGrpSpPr>
      <p:grpSpPr>
        <a:xfrm>
          <a:off x="0" y="0"/>
          <a:ext cx="0" cy="0"/>
          <a:chOff x="0" y="0"/>
          <a:chExt cx="0" cy="0"/>
        </a:xfrm>
      </p:grpSpPr>
      <p:sp>
        <p:nvSpPr>
          <p:cNvPr id="60" name="Google Shape;60;p9"/>
          <p:cNvSpPr txBox="1">
            <a:spLocks noGrp="1"/>
          </p:cNvSpPr>
          <p:nvPr>
            <p:ph type="title"/>
          </p:nvPr>
        </p:nvSpPr>
        <p:spPr>
          <a:xfrm>
            <a:off x="0" y="1"/>
            <a:ext cx="12192000" cy="720000"/>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chemeClr val="dk1"/>
              </a:buClr>
              <a:buSzPts val="3600"/>
              <a:buFont typeface="Meiryo"/>
              <a:buNone/>
              <a:defRPr sz="3600" b="1" i="0" u="none" strike="noStrike" cap="none">
                <a:solidFill>
                  <a:schemeClr val="dk1"/>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1" name="Google Shape;61;p9"/>
          <p:cNvSpPr txBox="1">
            <a:spLocks noGrp="1"/>
          </p:cNvSpPr>
          <p:nvPr>
            <p:ph type="body" idx="1"/>
          </p:nvPr>
        </p:nvSpPr>
        <p:spPr>
          <a:xfrm>
            <a:off x="164870" y="853035"/>
            <a:ext cx="11887200" cy="5306695"/>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Meiryo"/>
                <a:ea typeface="Meiryo"/>
                <a:cs typeface="Meiryo"/>
                <a:sym typeface="Meiryo"/>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Meiryo"/>
                <a:ea typeface="Meiryo"/>
                <a:cs typeface="Meiryo"/>
                <a:sym typeface="Meiryo"/>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2" name="Google Shape;62;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63" name="Google Shape;63;p9"/>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 bg1="lt1" tx1="dk1" bg2="dk2" tx2="lt2" accent1="accent1" accent2="accent2" accent3="accent3" accent4="accent4" accent5="accent5" accent6="accent6" hlink="hlink" folHlink="folHlink"/>
  <p:sldLayoutIdLst>
    <p:sldLayoutId id="2147483655" r:id="rId1"/>
    <p:sldLayoutId id="2147483657" r:id="rId2"/>
    <p:sldLayoutId id="2147483658" r:id="rId3"/>
    <p:sldLayoutId id="2147483659" r:id="rId4"/>
    <p:sldLayoutId id="2147483660" r:id="rId5"/>
    <p:sldLayoutId id="2147483661" r:id="rId6"/>
    <p:sldLayoutId id="2147483668" r:id="rId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FB1B79D-D550-DA74-B50B-20629CBC55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BD82066-9BC6-DBA8-D1C6-1FEF692803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87F56BA-13BA-88AE-C056-2EE5AB12E2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7F78515-A656-4F91-AB45-703A13D02630}" type="datetimeFigureOut">
              <a:rPr kumimoji="1" lang="ja-JP" altLang="en-US" smtClean="0"/>
              <a:t>2025/1/14</a:t>
            </a:fld>
            <a:endParaRPr kumimoji="1" lang="ja-JP" altLang="en-US"/>
          </a:p>
        </p:txBody>
      </p:sp>
      <p:sp>
        <p:nvSpPr>
          <p:cNvPr id="5" name="フッター プレースホルダー 4">
            <a:extLst>
              <a:ext uri="{FF2B5EF4-FFF2-40B4-BE49-F238E27FC236}">
                <a16:creationId xmlns:a16="http://schemas.microsoft.com/office/drawing/2014/main" id="{B569E6ED-3BD2-AE8E-E815-3145918719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28F054D-A061-F705-9762-15FB0B0F63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47400763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3.xml"/><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18.png"/><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18.png"/><Relationship Id="rId5" Type="http://schemas.openxmlformats.org/officeDocument/2006/relationships/image" Target="../media/image21.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7.png"/><Relationship Id="rId7"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13.png"/></Relationships>
</file>

<file path=ppt/slides/_rels/slide1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6.png"/><Relationship Id="rId7"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5.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4.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18.png"/><Relationship Id="rId5" Type="http://schemas.openxmlformats.org/officeDocument/2006/relationships/image" Target="../media/image21.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image" Target="../media/image18.png"/><Relationship Id="rId5" Type="http://schemas.openxmlformats.org/officeDocument/2006/relationships/image" Target="../media/image21.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18.png"/><Relationship Id="rId5" Type="http://schemas.openxmlformats.org/officeDocument/2006/relationships/image" Target="../media/image21.png"/><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image" Target="../media/image18.png"/><Relationship Id="rId5" Type="http://schemas.openxmlformats.org/officeDocument/2006/relationships/image" Target="../media/image21.png"/><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13.xml"/><Relationship Id="rId6" Type="http://schemas.openxmlformats.org/officeDocument/2006/relationships/image" Target="../media/image14.png"/><Relationship Id="rId5" Type="http://schemas.openxmlformats.org/officeDocument/2006/relationships/image" Target="../media/image4.png"/><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4.png"/><Relationship Id="rId7"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13.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11.png"/><Relationship Id="rId5" Type="http://schemas.openxmlformats.org/officeDocument/2006/relationships/image" Target="../media/image7.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6.png"/><Relationship Id="rId5" Type="http://schemas.openxmlformats.org/officeDocument/2006/relationships/image" Target="../media/image14.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14.png"/><Relationship Id="rId4" Type="http://schemas.openxmlformats.org/officeDocument/2006/relationships/image" Target="../media/image10.png"/><Relationship Id="rId9"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14.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9D32F93-50AC-4C46-A5DB-291C60DDB7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Triangle 12">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14">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タイトル 1">
            <a:extLst>
              <a:ext uri="{FF2B5EF4-FFF2-40B4-BE49-F238E27FC236}">
                <a16:creationId xmlns:a16="http://schemas.microsoft.com/office/drawing/2014/main" id="{56B06B3E-2B12-55B4-5B97-894B6B8AA1C4}"/>
              </a:ext>
            </a:extLst>
          </p:cNvPr>
          <p:cNvSpPr txBox="1">
            <a:spLocks/>
          </p:cNvSpPr>
          <p:nvPr/>
        </p:nvSpPr>
        <p:spPr>
          <a:xfrm>
            <a:off x="3850765" y="1951174"/>
            <a:ext cx="6700004" cy="1713305"/>
          </a:xfrm>
          <a:prstGeom prst="rect">
            <a:avLst/>
          </a:prstGeom>
        </p:spPr>
        <p:txBody>
          <a:bodyPr vert="horz" lIns="91440" tIns="45720" rIns="91440" bIns="45720" rtlCol="0" anchor="b">
            <a:normAutofit/>
          </a:bodyPr>
          <a:lstStyle>
            <a:defPPr>
              <a:defRPr lang="ja-JP"/>
            </a:defPPr>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spcAft>
                <a:spcPts val="600"/>
              </a:spcAft>
            </a:pPr>
            <a:r>
              <a:rPr lang="en-US" altLang="ja-JP" sz="5400" kern="1200" dirty="0" err="1">
                <a:solidFill>
                  <a:schemeClr val="tx1"/>
                </a:solidFill>
                <a:latin typeface="メイリオ" panose="020B0604030504040204" pitchFamily="50" charset="-128"/>
                <a:ea typeface="メイリオ" panose="020B0604030504040204" pitchFamily="50" charset="-128"/>
              </a:rPr>
              <a:t>SolutionDesk</a:t>
            </a:r>
            <a:endParaRPr lang="en-US" altLang="ja-JP" sz="5400" kern="1200" dirty="0">
              <a:solidFill>
                <a:schemeClr val="tx1"/>
              </a:solidFill>
              <a:latin typeface="メイリオ" panose="020B0604030504040204" pitchFamily="50" charset="-128"/>
              <a:ea typeface="メイリオ" panose="020B0604030504040204" pitchFamily="50" charset="-128"/>
            </a:endParaRPr>
          </a:p>
          <a:p>
            <a:pPr algn="l">
              <a:spcAft>
                <a:spcPts val="600"/>
              </a:spcAft>
            </a:pPr>
            <a:r>
              <a:rPr lang="ja-JP" altLang="en-US" sz="5600" dirty="0">
                <a:latin typeface="メイリオ" panose="020B0604030504040204" pitchFamily="50" charset="-128"/>
                <a:ea typeface="メイリオ" panose="020B0604030504040204" pitchFamily="50" charset="-128"/>
              </a:rPr>
              <a:t>活用シーン</a:t>
            </a:r>
            <a:endParaRPr lang="en-US" altLang="ja-JP" sz="5600" kern="1200" dirty="0">
              <a:solidFill>
                <a:schemeClr val="tx1"/>
              </a:solidFill>
              <a:latin typeface="メイリオ" panose="020B0604030504040204" pitchFamily="50" charset="-128"/>
              <a:ea typeface="メイリオ" panose="020B0604030504040204" pitchFamily="50" charset="-128"/>
            </a:endParaRPr>
          </a:p>
        </p:txBody>
      </p:sp>
      <p:pic>
        <p:nvPicPr>
          <p:cNvPr id="6" name="図 5" descr="ロゴ が含まれている画像&#10;&#10;自動的に生成された説明">
            <a:extLst>
              <a:ext uri="{FF2B5EF4-FFF2-40B4-BE49-F238E27FC236}">
                <a16:creationId xmlns:a16="http://schemas.microsoft.com/office/drawing/2014/main" id="{6A7CEB7F-AA8C-8A3C-64E4-84855CD4C5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686" y="839161"/>
            <a:ext cx="3367815" cy="505172"/>
          </a:xfrm>
          <a:prstGeom prst="rect">
            <a:avLst/>
          </a:prstGeom>
        </p:spPr>
      </p:pic>
      <p:sp>
        <p:nvSpPr>
          <p:cNvPr id="7" name="コンテンツ プレースホルダー 2">
            <a:extLst>
              <a:ext uri="{FF2B5EF4-FFF2-40B4-BE49-F238E27FC236}">
                <a16:creationId xmlns:a16="http://schemas.microsoft.com/office/drawing/2014/main" id="{0412FACA-D3DA-0AED-97D1-1BD594B4037B}"/>
              </a:ext>
            </a:extLst>
          </p:cNvPr>
          <p:cNvSpPr txBox="1">
            <a:spLocks/>
          </p:cNvSpPr>
          <p:nvPr/>
        </p:nvSpPr>
        <p:spPr>
          <a:xfrm>
            <a:off x="3850765" y="3837434"/>
            <a:ext cx="7087201" cy="1486661"/>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en-US" altLang="ja-JP" sz="1400" dirty="0" err="1">
                <a:latin typeface="メイリオ" panose="020B0604030504040204" pitchFamily="50" charset="-128"/>
                <a:ea typeface="メイリオ" panose="020B0604030504040204" pitchFamily="50" charset="-128"/>
              </a:rPr>
              <a:t>SolutionDesk</a:t>
            </a:r>
            <a:r>
              <a:rPr lang="ja-JP" altLang="en-US" sz="1400" dirty="0">
                <a:latin typeface="メイリオ" panose="020B0604030504040204" pitchFamily="50" charset="-128"/>
                <a:ea typeface="メイリオ" panose="020B0604030504040204" pitchFamily="50" charset="-128"/>
              </a:rPr>
              <a:t>の活用シーンを具体例として紹介する資料です。</a:t>
            </a:r>
            <a:br>
              <a:rPr lang="en-US" altLang="ja-JP" sz="1400" dirty="0">
                <a:latin typeface="メイリオ" panose="020B0604030504040204" pitchFamily="50" charset="-128"/>
                <a:ea typeface="メイリオ" panose="020B0604030504040204" pitchFamily="50" charset="-128"/>
              </a:rPr>
            </a:br>
            <a:r>
              <a:rPr lang="ja-JP" altLang="en-US" sz="1400" dirty="0">
                <a:latin typeface="メイリオ" panose="020B0604030504040204" pitchFamily="50" charset="-128"/>
                <a:ea typeface="メイリオ" panose="020B0604030504040204" pitchFamily="50" charset="-128"/>
              </a:rPr>
              <a:t>インデックスを活用して、該当する業種や部門に合わせた資料をご利用いただけます。</a:t>
            </a:r>
            <a:endParaRPr lang="en-US" altLang="ja-JP" sz="1400" dirty="0">
              <a:latin typeface="メイリオ" panose="020B0604030504040204" pitchFamily="50" charset="-128"/>
              <a:ea typeface="メイリオ" panose="020B0604030504040204" pitchFamily="50" charset="-128"/>
            </a:endParaRPr>
          </a:p>
          <a:p>
            <a:pPr algn="l"/>
            <a:r>
              <a:rPr lang="ja-JP" altLang="en-US" sz="1400" dirty="0">
                <a:latin typeface="メイリオ" panose="020B0604030504040204" pitchFamily="50" charset="-128"/>
                <a:ea typeface="メイリオ" panose="020B0604030504040204" pitchFamily="50" charset="-128"/>
              </a:rPr>
              <a:t>提案内容に応じたページを挿入し、実際の活用イメージを伝える際にご利用ください。</a:t>
            </a:r>
            <a:endParaRPr kumimoji="1" lang="en-US"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altLang="ja-JP" sz="1400" dirty="0">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218176A9-9D9B-B135-872D-DC0D52B38C69}"/>
              </a:ext>
            </a:extLst>
          </p:cNvPr>
          <p:cNvSpPr txBox="1"/>
          <p:nvPr/>
        </p:nvSpPr>
        <p:spPr>
          <a:xfrm>
            <a:off x="-338" y="6592822"/>
            <a:ext cx="6094638" cy="261610"/>
          </a:xfrm>
          <a:prstGeom prst="rect">
            <a:avLst/>
          </a:prstGeom>
          <a:noFill/>
        </p:spPr>
        <p:txBody>
          <a:bodyPr wrap="square">
            <a:sp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endParaRPr lang="en-US" altLang="ja-JP" sz="1100" dirty="0"/>
          </a:p>
        </p:txBody>
      </p:sp>
    </p:spTree>
    <p:extLst>
      <p:ext uri="{BB962C8B-B14F-4D97-AF65-F5344CB8AC3E}">
        <p14:creationId xmlns:p14="http://schemas.microsoft.com/office/powerpoint/2010/main" val="12724953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角丸四角形 60"/>
          <p:cNvSpPr/>
          <p:nvPr/>
        </p:nvSpPr>
        <p:spPr>
          <a:xfrm>
            <a:off x="1868763" y="4396656"/>
            <a:ext cx="1372674" cy="1164861"/>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16" name="角丸四角形 115"/>
          <p:cNvSpPr/>
          <p:nvPr/>
        </p:nvSpPr>
        <p:spPr>
          <a:xfrm>
            <a:off x="587052" y="2142107"/>
            <a:ext cx="2288210" cy="1014521"/>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1" name="角丸四角形 30"/>
          <p:cNvSpPr/>
          <p:nvPr/>
        </p:nvSpPr>
        <p:spPr>
          <a:xfrm>
            <a:off x="149707" y="4395868"/>
            <a:ext cx="1372674" cy="1164861"/>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 name="タイトル 1"/>
          <p:cNvSpPr>
            <a:spLocks noGrp="1"/>
          </p:cNvSpPr>
          <p:nvPr>
            <p:ph type="title"/>
          </p:nvPr>
        </p:nvSpPr>
        <p:spPr/>
        <p:txBody>
          <a:bodyPr>
            <a:normAutofit fontScale="90000"/>
          </a:bodyPr>
          <a:lstStyle/>
          <a:p>
            <a:r>
              <a:rPr lang="ja-JP" altLang="en-US" dirty="0"/>
              <a:t>医療機器業界　</a:t>
            </a:r>
            <a:r>
              <a:rPr lang="en-US" altLang="ja-JP" dirty="0"/>
              <a:t>N</a:t>
            </a:r>
            <a:r>
              <a:rPr lang="ja-JP" altLang="en-US" dirty="0"/>
              <a:t>様　ナレッジ管理の簡易化と応対品質の向上</a:t>
            </a:r>
            <a:endParaRPr kumimoji="1" lang="ja-JP" altLang="en-US" dirty="0"/>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348CB8-A846-49A1-82E0-8AAD89E81CF6}" type="slidenum">
              <a:rPr kumimoji="1" lang="ja-JP" altLang="en-US" sz="1200" b="0" i="0" u="none" strike="noStrike" kern="1200" cap="none" spc="0" normalizeH="0" baseline="0" noProof="0" smtClean="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1200" b="0" i="0" u="none" strike="noStrike" kern="1200" cap="none" spc="0" normalizeH="0" baseline="0" noProof="0" dirty="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7176120" y="4311826"/>
            <a:ext cx="469872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①キーワードやタグを充実化させることにより、</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検索性が向上し応対時間の短縮ができた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7" name="テキスト ボックス 6"/>
          <p:cNvSpPr txBox="1"/>
          <p:nvPr/>
        </p:nvSpPr>
        <p:spPr>
          <a:xfrm>
            <a:off x="7190864" y="4981686"/>
            <a:ext cx="4493538"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②ベテランの担当者がナレッジを投稿し、共有</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することで、属人性排除に繋がった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p:cNvSpPr txBox="1"/>
          <p:nvPr/>
        </p:nvSpPr>
        <p:spPr>
          <a:xfrm>
            <a:off x="7176120" y="5718569"/>
            <a:ext cx="4564070"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③</a:t>
            </a:r>
            <a:r>
              <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CRM</a:t>
            </a: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システムのリンクを関連するナレッジに</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記入し投稿することで紐づけができるように</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なり、類似の問合せに回答しやすくなった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9" name="角丸四角形 8"/>
          <p:cNvSpPr/>
          <p:nvPr/>
        </p:nvSpPr>
        <p:spPr>
          <a:xfrm>
            <a:off x="7229475" y="4013946"/>
            <a:ext cx="4629703" cy="2477871"/>
          </a:xfrm>
          <a:prstGeom prst="roundRect">
            <a:avLst>
              <a:gd name="adj" fmla="val 2541"/>
            </a:avLst>
          </a:prstGeom>
          <a:no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0" name="角丸四角形 9"/>
          <p:cNvSpPr/>
          <p:nvPr/>
        </p:nvSpPr>
        <p:spPr>
          <a:xfrm>
            <a:off x="7314344" y="3762375"/>
            <a:ext cx="3098800" cy="503144"/>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導入のポイント</a:t>
            </a:r>
          </a:p>
        </p:txBody>
      </p:sp>
      <p:sp>
        <p:nvSpPr>
          <p:cNvPr id="11" name="角丸四角形 10"/>
          <p:cNvSpPr/>
          <p:nvPr/>
        </p:nvSpPr>
        <p:spPr>
          <a:xfrm>
            <a:off x="7229475" y="1090474"/>
            <a:ext cx="4629703" cy="2374336"/>
          </a:xfrm>
          <a:prstGeom prst="roundRect">
            <a:avLst>
              <a:gd name="adj" fmla="val 2541"/>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2" name="角丸四角形 11"/>
          <p:cNvSpPr/>
          <p:nvPr/>
        </p:nvSpPr>
        <p:spPr>
          <a:xfrm>
            <a:off x="7314344"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導入前の課題</a:t>
            </a:r>
          </a:p>
        </p:txBody>
      </p:sp>
      <p:sp>
        <p:nvSpPr>
          <p:cNvPr id="13" name="テキスト ボックス 12"/>
          <p:cNvSpPr txBox="1"/>
          <p:nvPr/>
        </p:nvSpPr>
        <p:spPr>
          <a:xfrm>
            <a:off x="7176120" y="1397474"/>
            <a:ext cx="4493538"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①溜まった情報を探すことができず応対時間が</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縮まらない</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4" name="テキスト ボックス 13"/>
          <p:cNvSpPr txBox="1"/>
          <p:nvPr/>
        </p:nvSpPr>
        <p:spPr>
          <a:xfrm>
            <a:off x="7190864" y="2101561"/>
            <a:ext cx="4280916"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②</a:t>
            </a:r>
            <a:r>
              <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FAQ</a:t>
            </a: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の管理・活用ができず、個人の知識に</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頼っている</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5" name="テキスト ボックス 14"/>
          <p:cNvSpPr txBox="1"/>
          <p:nvPr/>
        </p:nvSpPr>
        <p:spPr>
          <a:xfrm>
            <a:off x="7218329" y="2882575"/>
            <a:ext cx="4299575"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③応対履歴</a:t>
            </a:r>
            <a:r>
              <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(CRM)</a:t>
            </a: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に蓄積した情報を有効活用</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できていない</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6" name="角丸四角形 15"/>
          <p:cNvSpPr/>
          <p:nvPr/>
        </p:nvSpPr>
        <p:spPr>
          <a:xfrm>
            <a:off x="138179"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業務イメージ</a:t>
            </a:r>
          </a:p>
        </p:txBody>
      </p:sp>
      <p:sp>
        <p:nvSpPr>
          <p:cNvPr id="18" name="テキスト ボックス 17"/>
          <p:cNvSpPr txBox="1"/>
          <p:nvPr/>
        </p:nvSpPr>
        <p:spPr>
          <a:xfrm>
            <a:off x="1328018" y="2171784"/>
            <a:ext cx="134824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お客様</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2" name="フローチャート: 磁気ディスク 21"/>
          <p:cNvSpPr/>
          <p:nvPr/>
        </p:nvSpPr>
        <p:spPr>
          <a:xfrm>
            <a:off x="4378525" y="4695628"/>
            <a:ext cx="2634653" cy="1690302"/>
          </a:xfrm>
          <a:prstGeom prst="flowChartMagneticDisk">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4" name="テキスト ボックス 33"/>
          <p:cNvSpPr txBox="1"/>
          <p:nvPr/>
        </p:nvSpPr>
        <p:spPr>
          <a:xfrm>
            <a:off x="1995851" y="4371988"/>
            <a:ext cx="211754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ヘルプデスク</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42" name="直線矢印コネクタ 41"/>
          <p:cNvCxnSpPr>
            <a:endCxn id="63" idx="3"/>
          </p:cNvCxnSpPr>
          <p:nvPr/>
        </p:nvCxnSpPr>
        <p:spPr>
          <a:xfrm flipH="1" flipV="1">
            <a:off x="3289690" y="4984324"/>
            <a:ext cx="1025982" cy="207608"/>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50" name="テキスト ボックス 49"/>
          <p:cNvSpPr txBox="1"/>
          <p:nvPr/>
        </p:nvSpPr>
        <p:spPr>
          <a:xfrm>
            <a:off x="612672" y="3839606"/>
            <a:ext cx="64914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問合せ</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3" name="テキスト ボックス 72"/>
          <p:cNvSpPr txBox="1"/>
          <p:nvPr/>
        </p:nvSpPr>
        <p:spPr>
          <a:xfrm>
            <a:off x="4871269" y="4822600"/>
            <a:ext cx="1800494"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rPr>
              <a:t>ナレッジベース</a:t>
            </a:r>
            <a:endParaRPr kumimoji="1" lang="en-US" altLang="ja-JP" sz="1800" b="1"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endParaRPr>
          </a:p>
        </p:txBody>
      </p:sp>
      <p:sp>
        <p:nvSpPr>
          <p:cNvPr id="90" name="テキスト ボックス 89"/>
          <p:cNvSpPr txBox="1"/>
          <p:nvPr/>
        </p:nvSpPr>
        <p:spPr>
          <a:xfrm>
            <a:off x="4886291" y="5429994"/>
            <a:ext cx="1809276"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rPr>
              <a:t>FAQ</a:t>
            </a:r>
            <a:r>
              <a:rPr kumimoji="1" lang="ja-JP" altLang="en-US" sz="14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rPr>
              <a:t>　</a:t>
            </a:r>
            <a:endParaRPr kumimoji="1" lang="en-US" altLang="ja-JP" sz="14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rPr>
              <a:t>製品マニュアル</a:t>
            </a:r>
            <a:endParaRPr kumimoji="1" lang="en-US" altLang="ja-JP" sz="14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endParaRPr>
          </a:p>
        </p:txBody>
      </p:sp>
      <p:sp>
        <p:nvSpPr>
          <p:cNvPr id="81" name="テキスト ボックス 80"/>
          <p:cNvSpPr txBox="1"/>
          <p:nvPr/>
        </p:nvSpPr>
        <p:spPr>
          <a:xfrm>
            <a:off x="246911" y="4445319"/>
            <a:ext cx="160734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コールセンター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5" name="テキスト ボックス 94"/>
          <p:cNvSpPr txBox="1"/>
          <p:nvPr/>
        </p:nvSpPr>
        <p:spPr>
          <a:xfrm>
            <a:off x="3599069" y="4755889"/>
            <a:ext cx="51103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endParaRPr>
          </a:p>
        </p:txBody>
      </p:sp>
      <p:sp>
        <p:nvSpPr>
          <p:cNvPr id="55" name="テキスト ボックス 54"/>
          <p:cNvSpPr txBox="1"/>
          <p:nvPr/>
        </p:nvSpPr>
        <p:spPr>
          <a:xfrm>
            <a:off x="2230782" y="3854075"/>
            <a:ext cx="685931"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回答</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58" name="直線矢印コネクタ 57"/>
          <p:cNvCxnSpPr>
            <a:stCxn id="44" idx="3"/>
            <a:endCxn id="22" idx="1"/>
          </p:cNvCxnSpPr>
          <p:nvPr/>
        </p:nvCxnSpPr>
        <p:spPr>
          <a:xfrm flipH="1">
            <a:off x="5695852" y="4188816"/>
            <a:ext cx="4032" cy="506812"/>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67" name="テキスト ボックス 66"/>
          <p:cNvSpPr txBox="1"/>
          <p:nvPr/>
        </p:nvSpPr>
        <p:spPr>
          <a:xfrm>
            <a:off x="4321782" y="4254489"/>
            <a:ext cx="129634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rPr>
              <a:t>FAQ</a:t>
            </a:r>
            <a:r>
              <a:rPr kumimoji="1" lang="ja-JP" altLang="en-US" sz="12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rPr>
              <a:t>と応対履歴を紐づけ</a:t>
            </a:r>
            <a:endParaRPr kumimoji="1" lang="en-US" altLang="ja-JP" sz="12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endParaRPr>
          </a:p>
        </p:txBody>
      </p:sp>
      <p:cxnSp>
        <p:nvCxnSpPr>
          <p:cNvPr id="74" name="直線矢印コネクタ 73"/>
          <p:cNvCxnSpPr/>
          <p:nvPr/>
        </p:nvCxnSpPr>
        <p:spPr>
          <a:xfrm>
            <a:off x="3304194" y="5429994"/>
            <a:ext cx="1074331" cy="261610"/>
          </a:xfrm>
          <a:prstGeom prst="straightConnector1">
            <a:avLst/>
          </a:prstGeom>
          <a:ln w="19050">
            <a:solidFill>
              <a:srgbClr val="0070C0"/>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1294750" y="3169252"/>
            <a:ext cx="0" cy="1019994"/>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flipV="1">
            <a:off x="2081525" y="3181591"/>
            <a:ext cx="0" cy="985868"/>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44" name="フローチャート: 磁気ディスク 43"/>
          <p:cNvSpPr/>
          <p:nvPr/>
        </p:nvSpPr>
        <p:spPr>
          <a:xfrm>
            <a:off x="4874767" y="3181591"/>
            <a:ext cx="1650233" cy="1007225"/>
          </a:xfrm>
          <a:prstGeom prst="flowChartMagneticDisk">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5" name="テキスト ボックス 44"/>
          <p:cNvSpPr txBox="1"/>
          <p:nvPr/>
        </p:nvSpPr>
        <p:spPr>
          <a:xfrm>
            <a:off x="4882319" y="3217112"/>
            <a:ext cx="1649811"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CRM</a:t>
            </a:r>
            <a:r>
              <a:rPr kumimoji="1" lang="ja-JP" altLang="en-US"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システム</a:t>
            </a:r>
            <a:endParaRPr kumimoji="1" lang="en-US" altLang="ja-JP"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46" name="テキスト ボックス 45"/>
          <p:cNvSpPr txBox="1"/>
          <p:nvPr/>
        </p:nvSpPr>
        <p:spPr>
          <a:xfrm>
            <a:off x="5230360" y="3641963"/>
            <a:ext cx="1474787"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応対履歴</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51" name="直線矢印コネクタ 50"/>
          <p:cNvCxnSpPr/>
          <p:nvPr/>
        </p:nvCxnSpPr>
        <p:spPr>
          <a:xfrm flipH="1">
            <a:off x="2868994" y="2623852"/>
            <a:ext cx="1956398" cy="1521465"/>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56" name="テキスト ボックス 55"/>
          <p:cNvSpPr txBox="1"/>
          <p:nvPr/>
        </p:nvSpPr>
        <p:spPr>
          <a:xfrm>
            <a:off x="3391014" y="5772062"/>
            <a:ext cx="9644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投稿・更新</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57" name="テキスト ボックス 56"/>
          <p:cNvSpPr txBox="1"/>
          <p:nvPr/>
        </p:nvSpPr>
        <p:spPr>
          <a:xfrm>
            <a:off x="3662730" y="2882957"/>
            <a:ext cx="51103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52" name="フローチャート: 磁気ディスク 51"/>
          <p:cNvSpPr/>
          <p:nvPr/>
        </p:nvSpPr>
        <p:spPr>
          <a:xfrm>
            <a:off x="4871269" y="1946158"/>
            <a:ext cx="1650233" cy="1007225"/>
          </a:xfrm>
          <a:prstGeom prst="flowChartMagneticDisk">
            <a:avLst/>
          </a:prstGeom>
          <a:noFill/>
          <a:ln w="28575">
            <a:solidFill>
              <a:srgbClr val="3477B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54" name="テキスト ボックス 53"/>
          <p:cNvSpPr txBox="1"/>
          <p:nvPr/>
        </p:nvSpPr>
        <p:spPr>
          <a:xfrm>
            <a:off x="4928767" y="1968370"/>
            <a:ext cx="1569660"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データベース</a:t>
            </a:r>
            <a:endParaRPr kumimoji="1" lang="en-US" altLang="ja-JP"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60" name="テキスト ボックス 59"/>
          <p:cNvSpPr txBox="1"/>
          <p:nvPr/>
        </p:nvSpPr>
        <p:spPr>
          <a:xfrm>
            <a:off x="4960905" y="2346592"/>
            <a:ext cx="1809276"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rPr>
              <a:t>FAQ</a:t>
            </a:r>
            <a:r>
              <a:rPr kumimoji="1" lang="ja-JP" altLang="en-US" sz="14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rPr>
              <a:t>　</a:t>
            </a:r>
            <a:endParaRPr kumimoji="1" lang="en-US" altLang="ja-JP" sz="14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rPr>
              <a:t>製品マニュアル</a:t>
            </a:r>
            <a:endParaRPr kumimoji="1" lang="en-US" altLang="ja-JP" sz="14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endParaRPr>
          </a:p>
        </p:txBody>
      </p:sp>
      <p:sp>
        <p:nvSpPr>
          <p:cNvPr id="63" name="正方形/長方形 62"/>
          <p:cNvSpPr/>
          <p:nvPr/>
        </p:nvSpPr>
        <p:spPr>
          <a:xfrm>
            <a:off x="88908" y="4189246"/>
            <a:ext cx="3200782" cy="1590156"/>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69" name="角丸四角形 68"/>
          <p:cNvSpPr/>
          <p:nvPr/>
        </p:nvSpPr>
        <p:spPr>
          <a:xfrm>
            <a:off x="3275498" y="848546"/>
            <a:ext cx="3788298" cy="618812"/>
          </a:xfrm>
          <a:prstGeom prst="roundRect">
            <a:avLst>
              <a:gd name="adj" fmla="val 3948"/>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1" name="テキスト ボックス 70"/>
          <p:cNvSpPr txBox="1"/>
          <p:nvPr/>
        </p:nvSpPr>
        <p:spPr>
          <a:xfrm>
            <a:off x="3236979" y="869314"/>
            <a:ext cx="5710436" cy="6771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◆業務内容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医療機器に関するお問合せ対応業務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82" name="直線矢印コネクタ 81"/>
          <p:cNvCxnSpPr/>
          <p:nvPr/>
        </p:nvCxnSpPr>
        <p:spPr>
          <a:xfrm flipV="1">
            <a:off x="3310340" y="2893723"/>
            <a:ext cx="1571979" cy="1274696"/>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83" name="テキスト ボックス 82"/>
          <p:cNvSpPr txBox="1"/>
          <p:nvPr/>
        </p:nvSpPr>
        <p:spPr>
          <a:xfrm>
            <a:off x="3827811" y="3723566"/>
            <a:ext cx="997581"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投稿・更新</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84" name="直線矢印コネクタ 83"/>
          <p:cNvCxnSpPr/>
          <p:nvPr/>
        </p:nvCxnSpPr>
        <p:spPr>
          <a:xfrm>
            <a:off x="931649" y="6215877"/>
            <a:ext cx="486420"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85" name="直線矢印コネクタ 84"/>
          <p:cNvCxnSpPr/>
          <p:nvPr/>
        </p:nvCxnSpPr>
        <p:spPr>
          <a:xfrm>
            <a:off x="931649" y="6465665"/>
            <a:ext cx="486420"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86" name="テキスト ボックス 85"/>
          <p:cNvSpPr txBox="1"/>
          <p:nvPr/>
        </p:nvSpPr>
        <p:spPr>
          <a:xfrm>
            <a:off x="278298" y="6093807"/>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導入前</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7" name="テキスト ボックス 86"/>
          <p:cNvSpPr txBox="1"/>
          <p:nvPr/>
        </p:nvSpPr>
        <p:spPr>
          <a:xfrm>
            <a:off x="278298" y="6335736"/>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導入後</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59" name="図 5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24054" y="2442609"/>
            <a:ext cx="695327" cy="695327"/>
          </a:xfrm>
          <a:prstGeom prst="rect">
            <a:avLst/>
          </a:prstGeom>
        </p:spPr>
      </p:pic>
      <p:pic>
        <p:nvPicPr>
          <p:cNvPr id="62" name="図 6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4686" y="4847706"/>
            <a:ext cx="559281" cy="559281"/>
          </a:xfrm>
          <a:prstGeom prst="rect">
            <a:avLst/>
          </a:prstGeom>
        </p:spPr>
      </p:pic>
      <p:pic>
        <p:nvPicPr>
          <p:cNvPr id="64" name="図 6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30782" y="4752523"/>
            <a:ext cx="684821" cy="684821"/>
          </a:xfrm>
          <a:prstGeom prst="rect">
            <a:avLst/>
          </a:prstGeom>
        </p:spPr>
      </p:pic>
      <p:sp>
        <p:nvSpPr>
          <p:cNvPr id="65" name="乗算 64"/>
          <p:cNvSpPr/>
          <p:nvPr/>
        </p:nvSpPr>
        <p:spPr>
          <a:xfrm>
            <a:off x="4859966" y="1667566"/>
            <a:ext cx="1638922" cy="1638922"/>
          </a:xfrm>
          <a:prstGeom prst="mathMultiply">
            <a:avLst>
              <a:gd name="adj1" fmla="val 12267"/>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860102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500"/>
                                        <p:tgtEl>
                                          <p:spTgt spid="67"/>
                                        </p:tgtEl>
                                      </p:cBhvr>
                                    </p:animEffect>
                                  </p:childTnLst>
                                </p:cTn>
                              </p:par>
                              <p:par>
                                <p:cTn id="28" presetID="10" presetClass="entr" presetSubtype="0" fill="hold" nodeType="with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fade">
                                      <p:cBhvr>
                                        <p:cTn id="30" dur="500"/>
                                        <p:tgtEl>
                                          <p:spTgt spid="5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500"/>
                                        <p:tgtEl>
                                          <p:spTgt spid="7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0"/>
                                        </p:tgtEl>
                                        <p:attrNameLst>
                                          <p:attrName>style.visibility</p:attrName>
                                        </p:attrNameLst>
                                      </p:cBhvr>
                                      <p:to>
                                        <p:strVal val="visible"/>
                                      </p:to>
                                    </p:set>
                                    <p:animEffect transition="in" filter="fade">
                                      <p:cBhvr>
                                        <p:cTn id="36" dur="500"/>
                                        <p:tgtEl>
                                          <p:spTgt spid="9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fade">
                                      <p:cBhvr>
                                        <p:cTn id="39" dur="500"/>
                                        <p:tgtEl>
                                          <p:spTgt spid="56"/>
                                        </p:tgtEl>
                                      </p:cBhvr>
                                    </p:animEffect>
                                  </p:childTnLst>
                                </p:cTn>
                              </p:par>
                              <p:par>
                                <p:cTn id="40" presetID="10" presetClass="entr" presetSubtype="0" fill="hold" nodeType="withEffect">
                                  <p:stCondLst>
                                    <p:cond delay="0"/>
                                  </p:stCondLst>
                                  <p:childTnLst>
                                    <p:set>
                                      <p:cBhvr>
                                        <p:cTn id="41" dur="1" fill="hold">
                                          <p:stCondLst>
                                            <p:cond delay="0"/>
                                          </p:stCondLst>
                                        </p:cTn>
                                        <p:tgtEl>
                                          <p:spTgt spid="74"/>
                                        </p:tgtEl>
                                        <p:attrNameLst>
                                          <p:attrName>style.visibility</p:attrName>
                                        </p:attrNameLst>
                                      </p:cBhvr>
                                      <p:to>
                                        <p:strVal val="visible"/>
                                      </p:to>
                                    </p:set>
                                    <p:animEffect transition="in" filter="fade">
                                      <p:cBhvr>
                                        <p:cTn id="42" dur="500"/>
                                        <p:tgtEl>
                                          <p:spTgt spid="74"/>
                                        </p:tgtEl>
                                      </p:cBhvr>
                                    </p:animEffect>
                                  </p:childTnLst>
                                </p:cTn>
                              </p:par>
                              <p:par>
                                <p:cTn id="43" presetID="10" presetClass="entr" presetSubtype="0" fill="hold"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500"/>
                                        <p:tgtEl>
                                          <p:spTgt spid="4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5"/>
                                        </p:tgtEl>
                                        <p:attrNameLst>
                                          <p:attrName>style.visibility</p:attrName>
                                        </p:attrNameLst>
                                      </p:cBhvr>
                                      <p:to>
                                        <p:strVal val="visible"/>
                                      </p:to>
                                    </p:set>
                                    <p:animEffect transition="in" filter="fade">
                                      <p:cBhvr>
                                        <p:cTn id="48" dur="500"/>
                                        <p:tgtEl>
                                          <p:spTgt spid="6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5"/>
                                        </p:tgtEl>
                                        <p:attrNameLst>
                                          <p:attrName>style.visibility</p:attrName>
                                        </p:attrNameLst>
                                      </p:cBhvr>
                                      <p:to>
                                        <p:strVal val="visible"/>
                                      </p:to>
                                    </p:set>
                                    <p:animEffect transition="in" filter="fade">
                                      <p:cBhvr>
                                        <p:cTn id="51" dur="500"/>
                                        <p:tgtEl>
                                          <p:spTgt spid="95"/>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500"/>
                                        <p:tgtEl>
                                          <p:spTgt spid="1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fade">
                                      <p:cBhvr>
                                        <p:cTn id="59" dur="500"/>
                                        <p:tgtEl>
                                          <p:spTgt spid="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500"/>
                                        <p:tgtEl>
                                          <p:spTgt spid="7"/>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fade">
                                      <p:cBhvr>
                                        <p:cTn id="65" dur="500"/>
                                        <p:tgtEl>
                                          <p:spTgt spid="8"/>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fade">
                                      <p:cBhvr>
                                        <p:cTn id="6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P spid="12" grpId="0" animBg="1"/>
      <p:bldP spid="13" grpId="0"/>
      <p:bldP spid="14" grpId="0"/>
      <p:bldP spid="15" grpId="0"/>
      <p:bldP spid="22" grpId="0" animBg="1"/>
      <p:bldP spid="73" grpId="0"/>
      <p:bldP spid="90" grpId="0"/>
      <p:bldP spid="95" grpId="0"/>
      <p:bldP spid="67" grpId="0"/>
      <p:bldP spid="56" grpId="0"/>
      <p:bldP spid="6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6179941" y="1292400"/>
            <a:ext cx="5892918" cy="3358800"/>
          </a:xfrm>
          <a:prstGeom prst="rect">
            <a:avLst/>
          </a:prstGeom>
        </p:spPr>
      </p:pic>
      <p:pic>
        <p:nvPicPr>
          <p:cNvPr id="2" name="図 1"/>
          <p:cNvPicPr>
            <a:picLocks noChangeAspect="1"/>
          </p:cNvPicPr>
          <p:nvPr/>
        </p:nvPicPr>
        <p:blipFill>
          <a:blip r:embed="rId4"/>
          <a:stretch>
            <a:fillRect/>
          </a:stretch>
        </p:blipFill>
        <p:spPr>
          <a:xfrm>
            <a:off x="119417" y="1292400"/>
            <a:ext cx="5835982" cy="3358800"/>
          </a:xfrm>
          <a:prstGeom prst="rect">
            <a:avLst/>
          </a:prstGeom>
        </p:spPr>
      </p:pic>
      <p:sp>
        <p:nvSpPr>
          <p:cNvPr id="5" name="テキスト ボックス 4"/>
          <p:cNvSpPr txBox="1"/>
          <p:nvPr/>
        </p:nvSpPr>
        <p:spPr>
          <a:xfrm>
            <a:off x="104774" y="104300"/>
            <a:ext cx="5824387" cy="430887"/>
          </a:xfrm>
          <a:prstGeom prst="rect">
            <a:avLst/>
          </a:prstGeom>
          <a:solidFill>
            <a:schemeClr val="tx1"/>
          </a:solidFill>
        </p:spPr>
        <p:txBody>
          <a:bodyPr wrap="square" rtlCol="0">
            <a:spAutoFit/>
          </a:bodyPr>
          <a:lstStyle/>
          <a:p>
            <a:pPr algn="ctr"/>
            <a:r>
              <a:rPr lang="ja-JP" altLang="en-US" sz="2200" dirty="0">
                <a:solidFill>
                  <a:schemeClr val="bg1"/>
                </a:solidFill>
                <a:latin typeface="メイリオ" panose="020B0604030504040204" pitchFamily="50" charset="-128"/>
                <a:ea typeface="メイリオ" panose="020B0604030504040204" pitchFamily="50" charset="-128"/>
              </a:rPr>
              <a:t>テープ剤メーカー</a:t>
            </a:r>
            <a:r>
              <a:rPr kumimoji="1" lang="ja-JP" altLang="en-US" sz="2200" dirty="0">
                <a:solidFill>
                  <a:schemeClr val="bg1"/>
                </a:solidFill>
                <a:latin typeface="メイリオ" panose="020B0604030504040204" pitchFamily="50" charset="-128"/>
                <a:ea typeface="メイリオ" panose="020B0604030504040204" pitchFamily="50" charset="-128"/>
              </a:rPr>
              <a:t>　お客様相談室</a:t>
            </a:r>
          </a:p>
        </p:txBody>
      </p:sp>
      <p:sp>
        <p:nvSpPr>
          <p:cNvPr id="7" name="テキスト ボックス 6"/>
          <p:cNvSpPr txBox="1"/>
          <p:nvPr/>
        </p:nvSpPr>
        <p:spPr>
          <a:xfrm>
            <a:off x="6778375" y="5209456"/>
            <a:ext cx="5346245" cy="1600438"/>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ナレッジベースに製品カタログや対応履歴、ノウハウ集等、お客様対応</a:t>
            </a:r>
            <a:br>
              <a:rPr lang="en-US" altLang="ja-JP"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に必要な情報を集約、製品名等から絞り込むことで必要な情報に簡単に</a:t>
            </a:r>
            <a:br>
              <a:rPr lang="en-US" altLang="ja-JP"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到達</a:t>
            </a:r>
            <a:endParaRPr lang="en-US" altLang="ja-JP" sz="1200" dirty="0">
              <a:latin typeface="メイリオ" panose="020B0604030504040204" pitchFamily="50" charset="-128"/>
              <a:ea typeface="メイリオ" panose="020B0604030504040204" pitchFamily="50" charset="-128"/>
            </a:endParaRPr>
          </a:p>
          <a:p>
            <a:endParaRPr lang="en-US" altLang="ja-JP" sz="7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在宅勤務時も、ナレッジベースでカタログや</a:t>
            </a:r>
            <a:r>
              <a:rPr lang="en-US" altLang="ja-JP" sz="1200" dirty="0">
                <a:latin typeface="メイリオ" panose="020B0604030504040204" pitchFamily="50" charset="-128"/>
                <a:ea typeface="メイリオ" panose="020B0604030504040204" pitchFamily="50" charset="-128"/>
              </a:rPr>
              <a:t>360</a:t>
            </a:r>
            <a:r>
              <a:rPr lang="ja-JP" altLang="en-US" sz="1200" dirty="0">
                <a:latin typeface="メイリオ" panose="020B0604030504040204" pitchFamily="50" charset="-128"/>
                <a:ea typeface="メイリオ" panose="020B0604030504040204" pitchFamily="50" charset="-128"/>
              </a:rPr>
              <a:t>度回転、拡大できる</a:t>
            </a:r>
            <a:br>
              <a:rPr lang="en-US" altLang="ja-JP"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製品画像にアクセスできるので、出社時と同等のお客様対応を実現</a:t>
            </a:r>
            <a:endParaRPr lang="en-US" altLang="ja-JP" sz="1200" dirty="0">
              <a:latin typeface="メイリオ" panose="020B0604030504040204" pitchFamily="50" charset="-128"/>
              <a:ea typeface="メイリオ" panose="020B0604030504040204" pitchFamily="50" charset="-128"/>
            </a:endParaRPr>
          </a:p>
          <a:p>
            <a:endParaRPr lang="en-US" altLang="ja-JP" sz="7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ナレッジの一部をお客様向けに</a:t>
            </a:r>
            <a:r>
              <a:rPr lang="en-US" altLang="ja-JP" sz="1200" dirty="0">
                <a:latin typeface="メイリオ" panose="020B0604030504040204" pitchFamily="50" charset="-128"/>
                <a:ea typeface="メイリオ" panose="020B0604030504040204" pitchFamily="50" charset="-128"/>
              </a:rPr>
              <a:t>FAQ</a:t>
            </a:r>
            <a:r>
              <a:rPr lang="ja-JP" altLang="en-US" sz="1200" dirty="0">
                <a:latin typeface="メイリオ" panose="020B0604030504040204" pitchFamily="50" charset="-128"/>
                <a:ea typeface="メイリオ" panose="020B0604030504040204" pitchFamily="50" charset="-128"/>
              </a:rPr>
              <a:t>として公開、ナレッジロボから対話的に</a:t>
            </a:r>
            <a:r>
              <a:rPr lang="en-US" altLang="ja-JP" sz="1200" dirty="0">
                <a:latin typeface="メイリオ" panose="020B0604030504040204" pitchFamily="50" charset="-128"/>
                <a:ea typeface="メイリオ" panose="020B0604030504040204" pitchFamily="50" charset="-128"/>
              </a:rPr>
              <a:t>FAQ</a:t>
            </a:r>
            <a:r>
              <a:rPr lang="ja-JP" altLang="en-US" sz="1200" dirty="0">
                <a:latin typeface="メイリオ" panose="020B0604030504040204" pitchFamily="50" charset="-128"/>
                <a:ea typeface="メイリオ" panose="020B0604030504040204" pitchFamily="50" charset="-128"/>
              </a:rPr>
              <a:t>へ誘導することで、お客様の自己解決を促進</a:t>
            </a:r>
            <a:endParaRPr lang="en-US" altLang="ja-JP" sz="1200" dirty="0">
              <a:latin typeface="メイリオ" panose="020B0604030504040204" pitchFamily="50" charset="-128"/>
              <a:ea typeface="メイリオ" panose="020B0604030504040204" pitchFamily="50" charset="-128"/>
            </a:endParaRPr>
          </a:p>
        </p:txBody>
      </p:sp>
      <p:pic>
        <p:nvPicPr>
          <p:cNvPr id="13" name="図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53738" y="4706135"/>
            <a:ext cx="2897760" cy="440051"/>
          </a:xfrm>
          <a:prstGeom prst="rect">
            <a:avLst/>
          </a:prstGeom>
        </p:spPr>
      </p:pic>
      <p:sp>
        <p:nvSpPr>
          <p:cNvPr id="14" name="テキスト ボックス 13"/>
          <p:cNvSpPr txBox="1"/>
          <p:nvPr/>
        </p:nvSpPr>
        <p:spPr>
          <a:xfrm>
            <a:off x="9537636" y="4765473"/>
            <a:ext cx="1762395" cy="400110"/>
          </a:xfrm>
          <a:prstGeom prst="rect">
            <a:avLst/>
          </a:prstGeom>
          <a:noFill/>
        </p:spPr>
        <p:txBody>
          <a:bodyPr wrap="square" rtlCol="0">
            <a:spAutoFit/>
          </a:bodyPr>
          <a:lstStyle/>
          <a:p>
            <a:r>
              <a:rPr kumimoji="1" lang="ja-JP" altLang="en-US" sz="2000" b="1" dirty="0">
                <a:solidFill>
                  <a:srgbClr val="3366CC"/>
                </a:solidFill>
                <a:latin typeface="メイリオ" panose="020B0604030504040204" pitchFamily="50" charset="-128"/>
                <a:ea typeface="メイリオ" panose="020B0604030504040204" pitchFamily="50" charset="-128"/>
              </a:rPr>
              <a:t>解決ポイント</a:t>
            </a:r>
          </a:p>
        </p:txBody>
      </p:sp>
      <p:sp>
        <p:nvSpPr>
          <p:cNvPr id="26" name="テキスト ボックス 25"/>
          <p:cNvSpPr txBox="1"/>
          <p:nvPr/>
        </p:nvSpPr>
        <p:spPr>
          <a:xfrm>
            <a:off x="289087" y="5202831"/>
            <a:ext cx="5375338" cy="1415772"/>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・各個人の持つノウハウを</a:t>
            </a:r>
            <a:r>
              <a:rPr lang="en-US" altLang="ja-JP" sz="1200" dirty="0">
                <a:latin typeface="メイリオ" panose="020B0604030504040204" pitchFamily="50" charset="-128"/>
                <a:ea typeface="メイリオ" panose="020B0604030504040204" pitchFamily="50" charset="-128"/>
              </a:rPr>
              <a:t>Excel</a:t>
            </a:r>
            <a:r>
              <a:rPr lang="ja-JP" altLang="en-US" sz="1200" dirty="0">
                <a:latin typeface="メイリオ" panose="020B0604030504040204" pitchFamily="50" charset="-128"/>
                <a:ea typeface="メイリオ" panose="020B0604030504040204" pitchFamily="50" charset="-128"/>
              </a:rPr>
              <a:t>にまとめているが、大量の情報の中から</a:t>
            </a:r>
            <a:br>
              <a:rPr lang="en-US" altLang="ja-JP"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　必要な回答を探せず、熟練者に確認するなど、回答までに時間がかかる</a:t>
            </a:r>
            <a:endParaRPr lang="en-US" altLang="ja-JP" sz="700" dirty="0">
              <a:latin typeface="メイリオ" panose="020B0604030504040204" pitchFamily="50" charset="-128"/>
              <a:ea typeface="メイリオ" panose="020B0604030504040204" pitchFamily="50" charset="-128"/>
            </a:endParaRPr>
          </a:p>
          <a:p>
            <a:endParaRPr lang="en-US" altLang="ja-JP" sz="7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・カタログや製品の実物を確認しながら対応するケースが多く、在宅勤務時</a:t>
            </a:r>
            <a:br>
              <a:rPr lang="en-US" altLang="ja-JP"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　は出社しているメンバーに確認を依頼する必要がある</a:t>
            </a:r>
            <a:endParaRPr lang="en-US" altLang="ja-JP" sz="700" dirty="0">
              <a:latin typeface="メイリオ" panose="020B0604030504040204" pitchFamily="50" charset="-128"/>
              <a:ea typeface="メイリオ" panose="020B0604030504040204" pitchFamily="50" charset="-128"/>
            </a:endParaRPr>
          </a:p>
          <a:p>
            <a:endParaRPr kumimoji="1" lang="en-US" altLang="ja-JP" sz="7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・ホームページで公開している情報へお客様をうまく誘導できていない</a:t>
            </a:r>
            <a:endParaRPr lang="en-US" altLang="ja-JP" sz="7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6238421" y="202085"/>
            <a:ext cx="5777019" cy="615553"/>
          </a:xfrm>
          <a:prstGeom prst="rect">
            <a:avLst/>
          </a:prstGeom>
          <a:noFill/>
        </p:spPr>
        <p:txBody>
          <a:bodyPr wrap="square" rtlCol="0">
            <a:spAutoFit/>
          </a:bodyPr>
          <a:lstStyle/>
          <a:p>
            <a:r>
              <a:rPr kumimoji="1" lang="ja-JP" altLang="en-US" sz="1200" b="1" dirty="0">
                <a:latin typeface="メイリオ" panose="020B0604030504040204" pitchFamily="50" charset="-128"/>
                <a:ea typeface="メイリオ" panose="020B0604030504040204" pitchFamily="50" charset="-128"/>
              </a:rPr>
              <a:t>業務の流れ</a:t>
            </a:r>
            <a:endParaRPr kumimoji="1" lang="en-US" altLang="ja-JP" sz="1200" b="1"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1. </a:t>
            </a:r>
            <a:r>
              <a:rPr lang="ja-JP" altLang="en-US" sz="1100" dirty="0">
                <a:latin typeface="メイリオ" panose="020B0604030504040204" pitchFamily="50" charset="-128"/>
                <a:ea typeface="メイリオ" panose="020B0604030504040204" pitchFamily="50" charset="-128"/>
              </a:rPr>
              <a:t>お客様相談室にて電話、メールでお客様からのお問合せを受付</a:t>
            </a:r>
            <a:br>
              <a:rPr lang="en-US" altLang="ja-JP" sz="1100" dirty="0">
                <a:latin typeface="メイリオ" panose="020B0604030504040204" pitchFamily="50" charset="-128"/>
                <a:ea typeface="メイリオ" panose="020B0604030504040204" pitchFamily="50" charset="-128"/>
              </a:rPr>
            </a:br>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2. </a:t>
            </a:r>
            <a:r>
              <a:rPr lang="ja-JP" altLang="en-US" sz="1100" dirty="0">
                <a:latin typeface="メイリオ" panose="020B0604030504040204" pitchFamily="50" charset="-128"/>
                <a:ea typeface="メイリオ" panose="020B0604030504040204" pitchFamily="50" charset="-128"/>
              </a:rPr>
              <a:t>大量の製品カタログや個人のノウハウをまとめた</a:t>
            </a:r>
            <a:r>
              <a:rPr lang="en-US" altLang="ja-JP" sz="1100" dirty="0">
                <a:latin typeface="メイリオ" panose="020B0604030504040204" pitchFamily="50" charset="-128"/>
                <a:ea typeface="メイリオ" panose="020B0604030504040204" pitchFamily="50" charset="-128"/>
              </a:rPr>
              <a:t>Excel</a:t>
            </a:r>
            <a:r>
              <a:rPr lang="ja-JP" altLang="en-US" sz="1100" dirty="0">
                <a:latin typeface="メイリオ" panose="020B0604030504040204" pitchFamily="50" charset="-128"/>
                <a:ea typeface="メイリオ" panose="020B0604030504040204" pitchFamily="50" charset="-128"/>
              </a:rPr>
              <a:t>を参照し、お客様へ回答</a:t>
            </a:r>
            <a:endParaRPr lang="en-US" altLang="ja-JP" sz="1100"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289087" y="4802721"/>
            <a:ext cx="1762395" cy="400110"/>
          </a:xfrm>
          <a:prstGeom prst="rect">
            <a:avLst/>
          </a:prstGeom>
          <a:noFill/>
        </p:spPr>
        <p:txBody>
          <a:bodyPr wrap="square" rtlCol="0">
            <a:spAutoFit/>
          </a:bodyPr>
          <a:lstStyle/>
          <a:p>
            <a:r>
              <a:rPr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rPr>
              <a:t>課題</a:t>
            </a:r>
            <a:endParaRPr kumimoji="1"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6160516" y="87693"/>
            <a:ext cx="5849769" cy="892784"/>
          </a:xfrm>
          <a:prstGeom prst="rect">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角丸四角形 22"/>
          <p:cNvSpPr/>
          <p:nvPr/>
        </p:nvSpPr>
        <p:spPr>
          <a:xfrm>
            <a:off x="119874" y="1122957"/>
            <a:ext cx="878458" cy="349117"/>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b="1" dirty="0">
                <a:latin typeface="メイリオ" panose="020B0604030504040204" pitchFamily="50" charset="-128"/>
                <a:ea typeface="メイリオ" panose="020B0604030504040204" pitchFamily="50" charset="-128"/>
              </a:rPr>
              <a:t>課題</a:t>
            </a:r>
          </a:p>
        </p:txBody>
      </p:sp>
      <p:sp>
        <p:nvSpPr>
          <p:cNvPr id="21" name="テキスト ボックス 20"/>
          <p:cNvSpPr txBox="1"/>
          <p:nvPr/>
        </p:nvSpPr>
        <p:spPr>
          <a:xfrm>
            <a:off x="18337" y="599737"/>
            <a:ext cx="6225238" cy="523220"/>
          </a:xfrm>
          <a:prstGeom prst="rect">
            <a:avLst/>
          </a:prstGeom>
          <a:noFill/>
        </p:spPr>
        <p:txBody>
          <a:bodyPr wrap="square" rtlCol="0">
            <a:spAutoFit/>
          </a:bodyPr>
          <a:lstStyle/>
          <a:p>
            <a:pPr algn="ctr"/>
            <a:r>
              <a:rPr kumimoji="1" lang="ja-JP" altLang="en-US" sz="1400" b="1" dirty="0">
                <a:solidFill>
                  <a:srgbClr val="3366CC"/>
                </a:solidFill>
                <a:latin typeface="メイリオ" panose="020B0604030504040204" pitchFamily="50" charset="-128"/>
                <a:ea typeface="メイリオ" panose="020B0604030504040204" pitchFamily="50" charset="-128"/>
              </a:rPr>
              <a:t>カタログ、</a:t>
            </a:r>
            <a:r>
              <a:rPr kumimoji="1" lang="en-US" altLang="ja-JP" sz="1400" b="1" dirty="0">
                <a:solidFill>
                  <a:srgbClr val="3366CC"/>
                </a:solidFill>
                <a:latin typeface="メイリオ" panose="020B0604030504040204" pitchFamily="50" charset="-128"/>
                <a:ea typeface="メイリオ" panose="020B0604030504040204" pitchFamily="50" charset="-128"/>
              </a:rPr>
              <a:t>FAQ</a:t>
            </a:r>
            <a:r>
              <a:rPr kumimoji="1" lang="ja-JP" altLang="en-US" sz="1400" b="1" dirty="0">
                <a:solidFill>
                  <a:srgbClr val="3366CC"/>
                </a:solidFill>
                <a:latin typeface="メイリオ" panose="020B0604030504040204" pitchFamily="50" charset="-128"/>
                <a:ea typeface="メイリオ" panose="020B0604030504040204" pitchFamily="50" charset="-128"/>
              </a:rPr>
              <a:t>等の製品情報をナレッジベースで一元管理、</a:t>
            </a:r>
            <a:endParaRPr kumimoji="1" lang="en-US" altLang="ja-JP" sz="1400" b="1" dirty="0">
              <a:solidFill>
                <a:srgbClr val="3366CC"/>
              </a:solidFill>
              <a:latin typeface="メイリオ" panose="020B0604030504040204" pitchFamily="50" charset="-128"/>
              <a:ea typeface="メイリオ" panose="020B0604030504040204" pitchFamily="50" charset="-128"/>
            </a:endParaRPr>
          </a:p>
          <a:p>
            <a:pPr algn="ctr"/>
            <a:r>
              <a:rPr kumimoji="1" lang="ja-JP" altLang="en-US" sz="1400" b="1" dirty="0">
                <a:solidFill>
                  <a:srgbClr val="3366CC"/>
                </a:solidFill>
                <a:latin typeface="メイリオ" panose="020B0604030504040204" pitchFamily="50" charset="-128"/>
                <a:ea typeface="メイリオ" panose="020B0604030504040204" pitchFamily="50" charset="-128"/>
              </a:rPr>
              <a:t>その一部をお客様向けに</a:t>
            </a:r>
            <a:r>
              <a:rPr lang="ja-JP" altLang="en-US" sz="1400" b="1" dirty="0">
                <a:solidFill>
                  <a:srgbClr val="3366CC"/>
                </a:solidFill>
                <a:latin typeface="メイリオ" panose="020B0604030504040204" pitchFamily="50" charset="-128"/>
                <a:ea typeface="メイリオ" panose="020B0604030504040204" pitchFamily="50" charset="-128"/>
              </a:rPr>
              <a:t>公開することでお客様の自己解決を促進</a:t>
            </a:r>
            <a:endParaRPr kumimoji="1" lang="en-US" altLang="ja-JP" sz="1400" b="1" dirty="0">
              <a:solidFill>
                <a:srgbClr val="3366CC"/>
              </a:solidFill>
              <a:latin typeface="メイリオ" panose="020B0604030504040204" pitchFamily="50" charset="-128"/>
              <a:ea typeface="メイリオ" panose="020B0604030504040204" pitchFamily="50" charset="-128"/>
            </a:endParaRPr>
          </a:p>
        </p:txBody>
      </p:sp>
      <p:sp>
        <p:nvSpPr>
          <p:cNvPr id="15" name="角丸四角形 14"/>
          <p:cNvSpPr/>
          <p:nvPr/>
        </p:nvSpPr>
        <p:spPr>
          <a:xfrm>
            <a:off x="6180195" y="1096041"/>
            <a:ext cx="878458" cy="349117"/>
          </a:xfrm>
          <a:prstGeom prst="roundRect">
            <a:avLst/>
          </a:prstGeom>
          <a:solidFill>
            <a:srgbClr val="3366CC"/>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b="1" dirty="0">
                <a:latin typeface="メイリオ" panose="020B0604030504040204" pitchFamily="50" charset="-128"/>
                <a:ea typeface="メイリオ" panose="020B0604030504040204" pitchFamily="50" charset="-128"/>
              </a:rPr>
              <a:t>解決</a:t>
            </a:r>
          </a:p>
        </p:txBody>
      </p:sp>
      <p:pic>
        <p:nvPicPr>
          <p:cNvPr id="24" name="図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35607" y="5221945"/>
            <a:ext cx="257282" cy="411355"/>
          </a:xfrm>
          <a:prstGeom prst="rect">
            <a:avLst/>
          </a:prstGeom>
        </p:spPr>
      </p:pic>
      <p:sp>
        <p:nvSpPr>
          <p:cNvPr id="25" name="テキスト ボックス 24"/>
          <p:cNvSpPr txBox="1"/>
          <p:nvPr/>
        </p:nvSpPr>
        <p:spPr>
          <a:xfrm>
            <a:off x="6427894" y="5282885"/>
            <a:ext cx="272707" cy="276999"/>
          </a:xfrm>
          <a:prstGeom prst="rect">
            <a:avLst/>
          </a:prstGeom>
          <a:noFill/>
        </p:spPr>
        <p:txBody>
          <a:bodyPr wrap="square" rtlCol="0">
            <a:spAutoFit/>
          </a:bodyPr>
          <a:lstStyle/>
          <a:p>
            <a:pPr algn="ctr"/>
            <a:r>
              <a:rPr lang="ja-JP" altLang="en-US" sz="1200" b="1" dirty="0">
                <a:latin typeface="メイリオ" panose="020B0604030504040204" pitchFamily="50" charset="-128"/>
                <a:ea typeface="メイリオ" panose="020B0604030504040204" pitchFamily="50" charset="-128"/>
              </a:rPr>
              <a:t>１</a:t>
            </a:r>
            <a:endParaRPr lang="en-US" altLang="ja-JP" sz="1200" b="1" dirty="0">
              <a:latin typeface="メイリオ" panose="020B0604030504040204" pitchFamily="50" charset="-128"/>
              <a:ea typeface="メイリオ" panose="020B0604030504040204" pitchFamily="50" charset="-128"/>
            </a:endParaRPr>
          </a:p>
        </p:txBody>
      </p:sp>
      <p:pic>
        <p:nvPicPr>
          <p:cNvPr id="27" name="図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47026" y="5836991"/>
            <a:ext cx="257282" cy="411355"/>
          </a:xfrm>
          <a:prstGeom prst="rect">
            <a:avLst/>
          </a:prstGeom>
        </p:spPr>
      </p:pic>
      <p:sp>
        <p:nvSpPr>
          <p:cNvPr id="28" name="テキスト ボックス 27"/>
          <p:cNvSpPr txBox="1"/>
          <p:nvPr/>
        </p:nvSpPr>
        <p:spPr>
          <a:xfrm>
            <a:off x="6439313" y="5897931"/>
            <a:ext cx="272707" cy="276999"/>
          </a:xfrm>
          <a:prstGeom prst="rect">
            <a:avLst/>
          </a:prstGeom>
          <a:noFill/>
        </p:spPr>
        <p:txBody>
          <a:bodyPr wrap="square" rtlCol="0">
            <a:spAutoFit/>
          </a:bodyPr>
          <a:lstStyle/>
          <a:p>
            <a:pPr algn="ctr"/>
            <a:r>
              <a:rPr lang="en-US" altLang="ja-JP" sz="1200" b="1" dirty="0">
                <a:latin typeface="メイリオ" panose="020B0604030504040204" pitchFamily="50" charset="-128"/>
                <a:ea typeface="メイリオ" panose="020B0604030504040204" pitchFamily="50" charset="-128"/>
              </a:rPr>
              <a:t>2</a:t>
            </a:r>
          </a:p>
        </p:txBody>
      </p:sp>
      <p:pic>
        <p:nvPicPr>
          <p:cNvPr id="29" name="図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35607" y="6344404"/>
            <a:ext cx="257282" cy="411355"/>
          </a:xfrm>
          <a:prstGeom prst="rect">
            <a:avLst/>
          </a:prstGeom>
        </p:spPr>
      </p:pic>
      <p:sp>
        <p:nvSpPr>
          <p:cNvPr id="30" name="テキスト ボックス 29"/>
          <p:cNvSpPr txBox="1"/>
          <p:nvPr/>
        </p:nvSpPr>
        <p:spPr>
          <a:xfrm>
            <a:off x="6427894" y="6405344"/>
            <a:ext cx="272707" cy="276999"/>
          </a:xfrm>
          <a:prstGeom prst="rect">
            <a:avLst/>
          </a:prstGeom>
          <a:noFill/>
        </p:spPr>
        <p:txBody>
          <a:bodyPr wrap="square" rtlCol="0">
            <a:spAutoFit/>
          </a:bodyPr>
          <a:lstStyle/>
          <a:p>
            <a:pPr algn="ctr"/>
            <a:r>
              <a:rPr lang="en-US" altLang="ja-JP" sz="1200" b="1" dirty="0">
                <a:latin typeface="メイリオ" panose="020B0604030504040204" pitchFamily="50" charset="-128"/>
                <a:ea typeface="メイリオ" panose="020B0604030504040204" pitchFamily="50" charset="-128"/>
              </a:rPr>
              <a:t>3</a:t>
            </a:r>
          </a:p>
        </p:txBody>
      </p:sp>
    </p:spTree>
    <p:extLst>
      <p:ext uri="{BB962C8B-B14F-4D97-AF65-F5344CB8AC3E}">
        <p14:creationId xmlns:p14="http://schemas.microsoft.com/office/powerpoint/2010/main" val="1214319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3"/>
          <a:stretch>
            <a:fillRect/>
          </a:stretch>
        </p:blipFill>
        <p:spPr>
          <a:xfrm>
            <a:off x="6177226" y="1292400"/>
            <a:ext cx="5866318" cy="3358800"/>
          </a:xfrm>
          <a:prstGeom prst="rect">
            <a:avLst/>
          </a:prstGeom>
        </p:spPr>
      </p:pic>
      <p:pic>
        <p:nvPicPr>
          <p:cNvPr id="4" name="図 3"/>
          <p:cNvPicPr>
            <a:picLocks noChangeAspect="1"/>
          </p:cNvPicPr>
          <p:nvPr/>
        </p:nvPicPr>
        <p:blipFill>
          <a:blip r:embed="rId4"/>
          <a:stretch>
            <a:fillRect/>
          </a:stretch>
        </p:blipFill>
        <p:spPr>
          <a:xfrm>
            <a:off x="115163" y="1292400"/>
            <a:ext cx="5838878" cy="3358800"/>
          </a:xfrm>
          <a:prstGeom prst="rect">
            <a:avLst/>
          </a:prstGeom>
        </p:spPr>
      </p:pic>
      <p:sp>
        <p:nvSpPr>
          <p:cNvPr id="5" name="テキスト ボックス 4"/>
          <p:cNvSpPr txBox="1"/>
          <p:nvPr/>
        </p:nvSpPr>
        <p:spPr>
          <a:xfrm>
            <a:off x="104774" y="104300"/>
            <a:ext cx="5824387" cy="461665"/>
          </a:xfrm>
          <a:prstGeom prst="rect">
            <a:avLst/>
          </a:prstGeom>
          <a:solidFill>
            <a:schemeClr val="tx1"/>
          </a:solidFill>
        </p:spPr>
        <p:txBody>
          <a:bodyPr wrap="square" rtlCol="0">
            <a:spAutoFit/>
          </a:bodyPr>
          <a:lstStyle/>
          <a:p>
            <a:pPr algn="ctr"/>
            <a:r>
              <a:rPr lang="ja-JP" altLang="en-US" sz="2400" dirty="0">
                <a:solidFill>
                  <a:schemeClr val="bg1"/>
                </a:solidFill>
                <a:latin typeface="メイリオ" panose="020B0604030504040204" pitchFamily="50" charset="-128"/>
                <a:ea typeface="メイリオ" panose="020B0604030504040204" pitchFamily="50" charset="-128"/>
              </a:rPr>
              <a:t>物流会社</a:t>
            </a:r>
            <a:r>
              <a:rPr kumimoji="1" lang="ja-JP" altLang="en-US" sz="2400" dirty="0">
                <a:solidFill>
                  <a:schemeClr val="bg1"/>
                </a:solidFill>
                <a:latin typeface="メイリオ" panose="020B0604030504040204" pitchFamily="50" charset="-128"/>
                <a:ea typeface="メイリオ" panose="020B0604030504040204" pitchFamily="50" charset="-128"/>
              </a:rPr>
              <a:t>　</a:t>
            </a:r>
            <a:r>
              <a:rPr kumimoji="1" lang="en-US" altLang="ja-JP" sz="2400" dirty="0">
                <a:solidFill>
                  <a:schemeClr val="bg1"/>
                </a:solidFill>
                <a:latin typeface="メイリオ" panose="020B0604030504040204" pitchFamily="50" charset="-128"/>
                <a:ea typeface="メイリオ" panose="020B0604030504040204" pitchFamily="50" charset="-128"/>
              </a:rPr>
              <a:t>IT</a:t>
            </a:r>
            <a:r>
              <a:rPr kumimoji="1" lang="ja-JP" altLang="en-US" sz="2400" dirty="0">
                <a:solidFill>
                  <a:schemeClr val="bg1"/>
                </a:solidFill>
                <a:latin typeface="メイリオ" panose="020B0604030504040204" pitchFamily="50" charset="-128"/>
                <a:ea typeface="メイリオ" panose="020B0604030504040204" pitchFamily="50" charset="-128"/>
              </a:rPr>
              <a:t>ヘルプデスク部門</a:t>
            </a:r>
          </a:p>
        </p:txBody>
      </p:sp>
      <p:sp>
        <p:nvSpPr>
          <p:cNvPr id="7" name="テキスト ボックス 6"/>
          <p:cNvSpPr txBox="1"/>
          <p:nvPr/>
        </p:nvSpPr>
        <p:spPr>
          <a:xfrm>
            <a:off x="6781990" y="5321036"/>
            <a:ext cx="5200342" cy="1384995"/>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各</a:t>
            </a:r>
            <a:r>
              <a:rPr lang="en-US" altLang="ja-JP" sz="1200" dirty="0">
                <a:latin typeface="メイリオ" panose="020B0604030504040204" pitchFamily="50" charset="-128"/>
                <a:ea typeface="メイリオ" panose="020B0604030504040204" pitchFamily="50" charset="-128"/>
              </a:rPr>
              <a:t>IT</a:t>
            </a:r>
            <a:r>
              <a:rPr lang="ja-JP" altLang="en-US" sz="1200" dirty="0">
                <a:latin typeface="メイリオ" panose="020B0604030504040204" pitchFamily="50" charset="-128"/>
                <a:ea typeface="メイリオ" panose="020B0604030504040204" pitchFamily="50" charset="-128"/>
              </a:rPr>
              <a:t>ツールのマニュアル、アップデート情報等のヘルプデスク向けナレッジを一元管理、これらを対象に</a:t>
            </a:r>
            <a:r>
              <a:rPr lang="en-US" altLang="ja-JP" sz="1200" dirty="0">
                <a:latin typeface="メイリオ" panose="020B0604030504040204" pitchFamily="50" charset="-128"/>
                <a:ea typeface="メイリオ" panose="020B0604030504040204" pitchFamily="50" charset="-128"/>
              </a:rPr>
              <a:t>AI</a:t>
            </a:r>
            <a:r>
              <a:rPr lang="ja-JP" altLang="en-US" sz="1200" dirty="0">
                <a:latin typeface="メイリオ" panose="020B0604030504040204" pitchFamily="50" charset="-128"/>
                <a:ea typeface="メイリオ" panose="020B0604030504040204" pitchFamily="50" charset="-128"/>
              </a:rPr>
              <a:t>を活用し、問合せ回答を作成</a:t>
            </a:r>
          </a:p>
          <a:p>
            <a:endParaRPr lang="en-US" altLang="ja-JP" sz="6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ヘルプデスク向けナレッジのうち必要な情報を、簡単操作で社内</a:t>
            </a:r>
            <a:r>
              <a:rPr lang="en-US" altLang="ja-JP" sz="1200" dirty="0">
                <a:latin typeface="メイリオ" panose="020B0604030504040204" pitchFamily="50" charset="-128"/>
                <a:ea typeface="メイリオ" panose="020B0604030504040204" pitchFamily="50" charset="-128"/>
              </a:rPr>
              <a:t>FAQ</a:t>
            </a:r>
            <a:r>
              <a:rPr lang="ja-JP" altLang="en-US" sz="1200" dirty="0">
                <a:latin typeface="メイリオ" panose="020B0604030504040204" pitchFamily="50" charset="-128"/>
                <a:ea typeface="メイリオ" panose="020B0604030504040204" pitchFamily="50" charset="-128"/>
              </a:rPr>
              <a:t>サイトに公開、お問合せ件数の削減に</a:t>
            </a:r>
          </a:p>
          <a:p>
            <a:endParaRPr kumimoji="1" lang="en-US" altLang="ja-JP" sz="6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ナレッジロボが社内ユーザの</a:t>
            </a:r>
            <a:r>
              <a:rPr lang="ja-JP" altLang="en-US" sz="1200" dirty="0" err="1">
                <a:latin typeface="メイリオ" panose="020B0604030504040204" pitchFamily="50" charset="-128"/>
                <a:ea typeface="メイリオ" panose="020B0604030504040204" pitchFamily="50" charset="-128"/>
              </a:rPr>
              <a:t>お</a:t>
            </a:r>
            <a:r>
              <a:rPr lang="ja-JP" altLang="en-US" sz="1200" dirty="0">
                <a:latin typeface="メイリオ" panose="020B0604030504040204" pitchFamily="50" charset="-128"/>
                <a:ea typeface="メイリオ" panose="020B0604030504040204" pitchFamily="50" charset="-128"/>
              </a:rPr>
              <a:t>困りごとをヒアリングし、最適な解決策へ誘導</a:t>
            </a:r>
          </a:p>
        </p:txBody>
      </p:sp>
      <p:pic>
        <p:nvPicPr>
          <p:cNvPr id="13" name="図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53738" y="4762779"/>
            <a:ext cx="2897760" cy="440051"/>
          </a:xfrm>
          <a:prstGeom prst="rect">
            <a:avLst/>
          </a:prstGeom>
        </p:spPr>
      </p:pic>
      <p:sp>
        <p:nvSpPr>
          <p:cNvPr id="14" name="テキスト ボックス 13"/>
          <p:cNvSpPr txBox="1"/>
          <p:nvPr/>
        </p:nvSpPr>
        <p:spPr>
          <a:xfrm>
            <a:off x="9537636" y="4822117"/>
            <a:ext cx="1762395" cy="400110"/>
          </a:xfrm>
          <a:prstGeom prst="rect">
            <a:avLst/>
          </a:prstGeom>
          <a:noFill/>
        </p:spPr>
        <p:txBody>
          <a:bodyPr wrap="square" rtlCol="0">
            <a:spAutoFit/>
          </a:bodyPr>
          <a:lstStyle/>
          <a:p>
            <a:r>
              <a:rPr kumimoji="1" lang="ja-JP" altLang="en-US" sz="2000" b="1" dirty="0">
                <a:solidFill>
                  <a:srgbClr val="3366CC"/>
                </a:solidFill>
                <a:latin typeface="メイリオ" panose="020B0604030504040204" pitchFamily="50" charset="-128"/>
                <a:ea typeface="メイリオ" panose="020B0604030504040204" pitchFamily="50" charset="-128"/>
              </a:rPr>
              <a:t>解決ポイント</a:t>
            </a:r>
          </a:p>
        </p:txBody>
      </p:sp>
      <p:sp>
        <p:nvSpPr>
          <p:cNvPr id="23" name="角丸四角形 22"/>
          <p:cNvSpPr/>
          <p:nvPr/>
        </p:nvSpPr>
        <p:spPr>
          <a:xfrm>
            <a:off x="119874" y="1123200"/>
            <a:ext cx="878458" cy="349117"/>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b="1" dirty="0">
                <a:latin typeface="メイリオ" panose="020B0604030504040204" pitchFamily="50" charset="-128"/>
                <a:ea typeface="メイリオ" panose="020B0604030504040204" pitchFamily="50" charset="-128"/>
              </a:rPr>
              <a:t>課題</a:t>
            </a:r>
          </a:p>
        </p:txBody>
      </p:sp>
      <p:sp>
        <p:nvSpPr>
          <p:cNvPr id="26" name="テキスト ボックス 25"/>
          <p:cNvSpPr txBox="1"/>
          <p:nvPr/>
        </p:nvSpPr>
        <p:spPr>
          <a:xfrm>
            <a:off x="289087" y="5274120"/>
            <a:ext cx="5987211" cy="923330"/>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a:t>
            </a:r>
            <a:r>
              <a:rPr lang="en-US" altLang="ja-JP" sz="1200" dirty="0">
                <a:latin typeface="メイリオ" panose="020B0604030504040204" pitchFamily="50" charset="-128"/>
                <a:ea typeface="メイリオ" panose="020B0604030504040204" pitchFamily="50" charset="-128"/>
              </a:rPr>
              <a:t> OS</a:t>
            </a:r>
            <a:r>
              <a:rPr lang="ja-JP" altLang="en-US" sz="1200" dirty="0">
                <a:latin typeface="メイリオ" panose="020B0604030504040204" pitchFamily="50" charset="-128"/>
                <a:ea typeface="メイリオ" panose="020B0604030504040204" pitchFamily="50" charset="-128"/>
              </a:rPr>
              <a:t>のバージョンアップ時や新ツールの導入時には、同じような問合せが何件も</a:t>
            </a:r>
            <a:br>
              <a:rPr lang="en-US" altLang="ja-JP"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　あり、対応に時間を取られる</a:t>
            </a:r>
            <a:endParaRPr lang="en-US" altLang="ja-JP" sz="6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・新人オペレーターには難易度の高い問合せも多く、エスカレーションや回答</a:t>
            </a:r>
            <a:br>
              <a:rPr lang="en-US" altLang="ja-JP"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　チェックが多発する</a:t>
            </a:r>
            <a:endParaRPr lang="en-US" altLang="ja-JP" sz="12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6254429" y="169086"/>
            <a:ext cx="5987211" cy="646331"/>
          </a:xfrm>
          <a:prstGeom prst="rect">
            <a:avLst/>
          </a:prstGeom>
          <a:noFill/>
        </p:spPr>
        <p:txBody>
          <a:bodyPr wrap="square" rtlCol="0">
            <a:spAutoFit/>
          </a:bodyPr>
          <a:lstStyle/>
          <a:p>
            <a:r>
              <a:rPr kumimoji="1" lang="ja-JP" altLang="en-US" sz="1200" b="1" dirty="0">
                <a:latin typeface="メイリオ" panose="020B0604030504040204" pitchFamily="50" charset="-128"/>
                <a:ea typeface="メイリオ" panose="020B0604030504040204" pitchFamily="50" charset="-128"/>
              </a:rPr>
              <a:t>業務の流れ</a:t>
            </a:r>
            <a:endParaRPr kumimoji="1" lang="en-US" altLang="ja-JP" sz="1200" b="1" dirty="0">
              <a:latin typeface="メイリオ" panose="020B0604030504040204" pitchFamily="50" charset="-128"/>
              <a:ea typeface="メイリオ" panose="020B0604030504040204" pitchFamily="50" charset="-128"/>
            </a:endParaRPr>
          </a:p>
          <a:p>
            <a:r>
              <a:rPr lang="en-US" altLang="ja-JP" sz="1200" dirty="0">
                <a:latin typeface="メイリオ" panose="020B0604030504040204" pitchFamily="50" charset="-128"/>
                <a:ea typeface="メイリオ" panose="020B0604030504040204" pitchFamily="50" charset="-128"/>
              </a:rPr>
              <a:t>1. </a:t>
            </a:r>
            <a:r>
              <a:rPr lang="ja-JP" altLang="en-US" sz="1200" dirty="0">
                <a:latin typeface="メイリオ" panose="020B0604030504040204" pitchFamily="50" charset="-128"/>
                <a:ea typeface="メイリオ" panose="020B0604030504040204" pitchFamily="50" charset="-128"/>
              </a:rPr>
              <a:t>社内ユーザからの問合せを電話やメールで受付</a:t>
            </a:r>
            <a:endParaRPr lang="en-US" altLang="ja-JP" sz="600" dirty="0">
              <a:latin typeface="メイリオ" panose="020B0604030504040204" pitchFamily="50" charset="-128"/>
              <a:ea typeface="メイリオ" panose="020B0604030504040204" pitchFamily="50" charset="-128"/>
            </a:endParaRPr>
          </a:p>
          <a:p>
            <a:r>
              <a:rPr lang="en-US" altLang="ja-JP" sz="1200" dirty="0">
                <a:latin typeface="メイリオ" panose="020B0604030504040204" pitchFamily="50" charset="-128"/>
                <a:ea typeface="メイリオ" panose="020B0604030504040204" pitchFamily="50" charset="-128"/>
              </a:rPr>
              <a:t>2. </a:t>
            </a:r>
            <a:r>
              <a:rPr lang="ja-JP" altLang="en-US" sz="1200" dirty="0">
                <a:latin typeface="メイリオ" panose="020B0604030504040204" pitchFamily="50" charset="-128"/>
                <a:ea typeface="メイリオ" panose="020B0604030504040204" pitchFamily="50" charset="-128"/>
              </a:rPr>
              <a:t>オペレーターが回答できない内容は、スーパーバイザーにエスカレーション</a:t>
            </a:r>
            <a:endParaRPr lang="en-US" altLang="ja-JP" sz="600"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289088" y="4802721"/>
            <a:ext cx="1013502" cy="400110"/>
          </a:xfrm>
          <a:prstGeom prst="rect">
            <a:avLst/>
          </a:prstGeom>
          <a:noFill/>
        </p:spPr>
        <p:txBody>
          <a:bodyPr wrap="square" rtlCol="0">
            <a:spAutoFit/>
          </a:bodyPr>
          <a:lstStyle/>
          <a:p>
            <a:r>
              <a:rPr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rPr>
              <a:t>課題</a:t>
            </a:r>
            <a:endParaRPr kumimoji="1"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6160516" y="87693"/>
            <a:ext cx="5849769" cy="892784"/>
          </a:xfrm>
          <a:prstGeom prst="rect">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23361" y="623799"/>
            <a:ext cx="5987211" cy="523220"/>
          </a:xfrm>
          <a:prstGeom prst="rect">
            <a:avLst/>
          </a:prstGeom>
          <a:noFill/>
        </p:spPr>
        <p:txBody>
          <a:bodyPr wrap="square" rtlCol="0">
            <a:spAutoFit/>
          </a:bodyPr>
          <a:lstStyle/>
          <a:p>
            <a:pPr algn="ctr"/>
            <a:r>
              <a:rPr kumimoji="1" lang="en-US" altLang="ja-JP" sz="1400" b="1" dirty="0">
                <a:solidFill>
                  <a:srgbClr val="3366CC"/>
                </a:solidFill>
                <a:latin typeface="メイリオ" panose="020B0604030504040204" pitchFamily="50" charset="-128"/>
                <a:ea typeface="メイリオ" panose="020B0604030504040204" pitchFamily="50" charset="-128"/>
              </a:rPr>
              <a:t>FAQ</a:t>
            </a:r>
            <a:r>
              <a:rPr lang="ja-JP" altLang="en-US" sz="1400" b="1" dirty="0">
                <a:solidFill>
                  <a:srgbClr val="3366CC"/>
                </a:solidFill>
                <a:latin typeface="メイリオ" panose="020B0604030504040204" pitchFamily="50" charset="-128"/>
                <a:ea typeface="メイリオ" panose="020B0604030504040204" pitchFamily="50" charset="-128"/>
              </a:rPr>
              <a:t>公開で社内ユーザの自己解決を促進</a:t>
            </a:r>
            <a:endParaRPr lang="en-US" altLang="ja-JP" sz="1400" b="1" dirty="0">
              <a:solidFill>
                <a:srgbClr val="3366CC"/>
              </a:solidFill>
              <a:latin typeface="メイリオ" panose="020B0604030504040204" pitchFamily="50" charset="-128"/>
              <a:ea typeface="メイリオ" panose="020B0604030504040204" pitchFamily="50" charset="-128"/>
            </a:endParaRPr>
          </a:p>
          <a:p>
            <a:pPr algn="ctr"/>
            <a:r>
              <a:rPr kumimoji="1" lang="ja-JP" altLang="en-US" sz="1400" b="1" dirty="0">
                <a:solidFill>
                  <a:srgbClr val="3366CC"/>
                </a:solidFill>
                <a:latin typeface="メイリオ" panose="020B0604030504040204" pitchFamily="50" charset="-128"/>
                <a:ea typeface="メイリオ" panose="020B0604030504040204" pitchFamily="50" charset="-128"/>
              </a:rPr>
              <a:t>問合せ受付時はナレッジ</a:t>
            </a:r>
            <a:r>
              <a:rPr kumimoji="1" lang="en-US" altLang="ja-JP" sz="1400" b="1" dirty="0">
                <a:solidFill>
                  <a:srgbClr val="3366CC"/>
                </a:solidFill>
                <a:latin typeface="メイリオ" panose="020B0604030504040204" pitchFamily="50" charset="-128"/>
                <a:ea typeface="メイリオ" panose="020B0604030504040204" pitchFamily="50" charset="-128"/>
              </a:rPr>
              <a:t>×AI</a:t>
            </a:r>
            <a:r>
              <a:rPr kumimoji="1" lang="en-US" altLang="ja-JP" sz="1400" b="1" baseline="30000" dirty="0">
                <a:solidFill>
                  <a:srgbClr val="3366CC"/>
                </a:solidFill>
                <a:latin typeface="メイリオ" panose="020B0604030504040204" pitchFamily="50" charset="-128"/>
                <a:ea typeface="メイリオ" panose="020B0604030504040204" pitchFamily="50" charset="-128"/>
              </a:rPr>
              <a:t>®</a:t>
            </a:r>
            <a:r>
              <a:rPr kumimoji="1" lang="ja-JP" altLang="en-US" sz="1400" b="1" dirty="0">
                <a:solidFill>
                  <a:srgbClr val="3366CC"/>
                </a:solidFill>
                <a:latin typeface="メイリオ" panose="020B0604030504040204" pitchFamily="50" charset="-128"/>
                <a:ea typeface="メイリオ" panose="020B0604030504040204" pitchFamily="50" charset="-128"/>
              </a:rPr>
              <a:t>で回答作成、対応</a:t>
            </a:r>
            <a:r>
              <a:rPr lang="ja-JP" altLang="en-US" sz="1400" b="1" dirty="0">
                <a:solidFill>
                  <a:srgbClr val="3366CC"/>
                </a:solidFill>
                <a:latin typeface="メイリオ" panose="020B0604030504040204" pitchFamily="50" charset="-128"/>
                <a:ea typeface="メイリオ" panose="020B0604030504040204" pitchFamily="50" charset="-128"/>
              </a:rPr>
              <a:t>負荷</a:t>
            </a:r>
            <a:r>
              <a:rPr kumimoji="1" lang="ja-JP" altLang="en-US" sz="1400" b="1" dirty="0">
                <a:solidFill>
                  <a:srgbClr val="3366CC"/>
                </a:solidFill>
                <a:latin typeface="メイリオ" panose="020B0604030504040204" pitchFamily="50" charset="-128"/>
                <a:ea typeface="メイリオ" panose="020B0604030504040204" pitchFamily="50" charset="-128"/>
              </a:rPr>
              <a:t>を軽減</a:t>
            </a:r>
          </a:p>
        </p:txBody>
      </p:sp>
      <p:sp>
        <p:nvSpPr>
          <p:cNvPr id="15" name="角丸四角形 14"/>
          <p:cNvSpPr/>
          <p:nvPr/>
        </p:nvSpPr>
        <p:spPr>
          <a:xfrm>
            <a:off x="6160517" y="1123200"/>
            <a:ext cx="878458" cy="349117"/>
          </a:xfrm>
          <a:prstGeom prst="roundRect">
            <a:avLst/>
          </a:prstGeom>
          <a:solidFill>
            <a:srgbClr val="3366CC"/>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b="1" dirty="0">
                <a:latin typeface="メイリオ" panose="020B0604030504040204" pitchFamily="50" charset="-128"/>
                <a:ea typeface="メイリオ" panose="020B0604030504040204" pitchFamily="50" charset="-128"/>
              </a:rPr>
              <a:t>解決</a:t>
            </a:r>
          </a:p>
        </p:txBody>
      </p:sp>
      <p:pic>
        <p:nvPicPr>
          <p:cNvPr id="24" name="図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25097" y="5281661"/>
            <a:ext cx="257282" cy="411355"/>
          </a:xfrm>
          <a:prstGeom prst="rect">
            <a:avLst/>
          </a:prstGeom>
        </p:spPr>
      </p:pic>
      <p:sp>
        <p:nvSpPr>
          <p:cNvPr id="25" name="テキスト ボックス 24"/>
          <p:cNvSpPr txBox="1"/>
          <p:nvPr/>
        </p:nvSpPr>
        <p:spPr>
          <a:xfrm>
            <a:off x="6417384" y="5342601"/>
            <a:ext cx="272707" cy="276999"/>
          </a:xfrm>
          <a:prstGeom prst="rect">
            <a:avLst/>
          </a:prstGeom>
          <a:noFill/>
        </p:spPr>
        <p:txBody>
          <a:bodyPr wrap="square" rtlCol="0">
            <a:spAutoFit/>
          </a:bodyPr>
          <a:lstStyle/>
          <a:p>
            <a:pPr algn="ctr"/>
            <a:r>
              <a:rPr lang="ja-JP" altLang="en-US" sz="1200" b="1" dirty="0">
                <a:latin typeface="メイリオ" panose="020B0604030504040204" pitchFamily="50" charset="-128"/>
                <a:ea typeface="メイリオ" panose="020B0604030504040204" pitchFamily="50" charset="-128"/>
              </a:rPr>
              <a:t>１</a:t>
            </a:r>
            <a:endParaRPr lang="en-US" altLang="ja-JP" sz="1200" b="1" dirty="0">
              <a:latin typeface="メイリオ" panose="020B0604030504040204" pitchFamily="50" charset="-128"/>
              <a:ea typeface="メイリオ" panose="020B0604030504040204" pitchFamily="50" charset="-128"/>
            </a:endParaRPr>
          </a:p>
        </p:txBody>
      </p:sp>
      <p:pic>
        <p:nvPicPr>
          <p:cNvPr id="29" name="図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36516" y="5705501"/>
            <a:ext cx="257282" cy="411355"/>
          </a:xfrm>
          <a:prstGeom prst="rect">
            <a:avLst/>
          </a:prstGeom>
        </p:spPr>
      </p:pic>
      <p:sp>
        <p:nvSpPr>
          <p:cNvPr id="30" name="テキスト ボックス 29"/>
          <p:cNvSpPr txBox="1"/>
          <p:nvPr/>
        </p:nvSpPr>
        <p:spPr>
          <a:xfrm>
            <a:off x="6428803" y="5766441"/>
            <a:ext cx="272707" cy="276999"/>
          </a:xfrm>
          <a:prstGeom prst="rect">
            <a:avLst/>
          </a:prstGeom>
          <a:noFill/>
        </p:spPr>
        <p:txBody>
          <a:bodyPr wrap="square" rtlCol="0">
            <a:spAutoFit/>
          </a:bodyPr>
          <a:lstStyle/>
          <a:p>
            <a:pPr algn="ctr"/>
            <a:r>
              <a:rPr lang="en-US" altLang="ja-JP" sz="1200" b="1" dirty="0">
                <a:latin typeface="メイリオ" panose="020B0604030504040204" pitchFamily="50" charset="-128"/>
                <a:ea typeface="メイリオ" panose="020B0604030504040204" pitchFamily="50" charset="-128"/>
              </a:rPr>
              <a:t>2</a:t>
            </a:r>
          </a:p>
        </p:txBody>
      </p:sp>
      <p:pic>
        <p:nvPicPr>
          <p:cNvPr id="31" name="図 3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25097" y="6236890"/>
            <a:ext cx="257282" cy="411355"/>
          </a:xfrm>
          <a:prstGeom prst="rect">
            <a:avLst/>
          </a:prstGeom>
        </p:spPr>
      </p:pic>
      <p:sp>
        <p:nvSpPr>
          <p:cNvPr id="32" name="テキスト ボックス 31"/>
          <p:cNvSpPr txBox="1"/>
          <p:nvPr/>
        </p:nvSpPr>
        <p:spPr>
          <a:xfrm>
            <a:off x="6417384" y="6297830"/>
            <a:ext cx="272707" cy="276999"/>
          </a:xfrm>
          <a:prstGeom prst="rect">
            <a:avLst/>
          </a:prstGeom>
          <a:noFill/>
        </p:spPr>
        <p:txBody>
          <a:bodyPr wrap="square" rtlCol="0">
            <a:spAutoFit/>
          </a:bodyPr>
          <a:lstStyle/>
          <a:p>
            <a:pPr algn="ctr"/>
            <a:r>
              <a:rPr lang="en-US" altLang="ja-JP" sz="1200" b="1" dirty="0">
                <a:latin typeface="メイリオ" panose="020B0604030504040204" pitchFamily="50" charset="-128"/>
                <a:ea typeface="メイリオ" panose="020B0604030504040204" pitchFamily="50" charset="-128"/>
              </a:rPr>
              <a:t>3</a:t>
            </a:r>
          </a:p>
        </p:txBody>
      </p:sp>
    </p:spTree>
    <p:extLst>
      <p:ext uri="{BB962C8B-B14F-4D97-AF65-F5344CB8AC3E}">
        <p14:creationId xmlns:p14="http://schemas.microsoft.com/office/powerpoint/2010/main" val="30065212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6179579" y="1292400"/>
            <a:ext cx="5879261" cy="3358800"/>
          </a:xfrm>
          <a:prstGeom prst="rect">
            <a:avLst/>
          </a:prstGeom>
        </p:spPr>
      </p:pic>
      <p:pic>
        <p:nvPicPr>
          <p:cNvPr id="2" name="図 1"/>
          <p:cNvPicPr>
            <a:picLocks noChangeAspect="1"/>
          </p:cNvPicPr>
          <p:nvPr/>
        </p:nvPicPr>
        <p:blipFill>
          <a:blip r:embed="rId4"/>
          <a:stretch>
            <a:fillRect/>
          </a:stretch>
        </p:blipFill>
        <p:spPr>
          <a:xfrm>
            <a:off x="125277" y="1292400"/>
            <a:ext cx="5883352" cy="3358800"/>
          </a:xfrm>
          <a:prstGeom prst="rect">
            <a:avLst/>
          </a:prstGeom>
        </p:spPr>
      </p:pic>
      <p:sp>
        <p:nvSpPr>
          <p:cNvPr id="5" name="テキスト ボックス 4"/>
          <p:cNvSpPr txBox="1"/>
          <p:nvPr/>
        </p:nvSpPr>
        <p:spPr>
          <a:xfrm>
            <a:off x="104774" y="104300"/>
            <a:ext cx="5824387" cy="430887"/>
          </a:xfrm>
          <a:prstGeom prst="rect">
            <a:avLst/>
          </a:prstGeom>
          <a:solidFill>
            <a:schemeClr val="tx1"/>
          </a:solidFill>
        </p:spPr>
        <p:txBody>
          <a:bodyPr wrap="square" rtlCol="0">
            <a:spAutoFit/>
          </a:bodyPr>
          <a:lstStyle/>
          <a:p>
            <a:pPr algn="ctr"/>
            <a:r>
              <a:rPr kumimoji="1" lang="ja-JP" altLang="en-US" sz="2200" dirty="0">
                <a:solidFill>
                  <a:schemeClr val="bg1"/>
                </a:solidFill>
                <a:latin typeface="メイリオ" panose="020B0604030504040204" pitchFamily="50" charset="-128"/>
                <a:ea typeface="メイリオ" panose="020B0604030504040204" pitchFamily="50" charset="-128"/>
              </a:rPr>
              <a:t>住宅メーカー </a:t>
            </a:r>
            <a:r>
              <a:rPr lang="ja-JP" altLang="en-US" sz="2200" dirty="0">
                <a:solidFill>
                  <a:schemeClr val="bg1"/>
                </a:solidFill>
                <a:latin typeface="メイリオ" panose="020B0604030504040204" pitchFamily="50" charset="-128"/>
                <a:ea typeface="メイリオ" panose="020B0604030504040204" pitchFamily="50" charset="-128"/>
              </a:rPr>
              <a:t>人事・総務</a:t>
            </a:r>
            <a:r>
              <a:rPr kumimoji="1" lang="ja-JP" altLang="en-US" sz="2200" dirty="0">
                <a:solidFill>
                  <a:schemeClr val="bg1"/>
                </a:solidFill>
                <a:latin typeface="メイリオ" panose="020B0604030504040204" pitchFamily="50" charset="-128"/>
                <a:ea typeface="メイリオ" panose="020B0604030504040204" pitchFamily="50" charset="-128"/>
              </a:rPr>
              <a:t>社内ヘルプデスク</a:t>
            </a:r>
          </a:p>
        </p:txBody>
      </p:sp>
      <p:sp>
        <p:nvSpPr>
          <p:cNvPr id="7" name="テキスト ボックス 6"/>
          <p:cNvSpPr txBox="1"/>
          <p:nvPr/>
        </p:nvSpPr>
        <p:spPr>
          <a:xfrm>
            <a:off x="6781990" y="5264392"/>
            <a:ext cx="5005621" cy="1569660"/>
          </a:xfrm>
          <a:prstGeom prst="rect">
            <a:avLst/>
          </a:prstGeom>
          <a:noFill/>
        </p:spPr>
        <p:txBody>
          <a:bodyPr wrap="square" rtlCol="0">
            <a:spAutoFit/>
          </a:bodyPr>
          <a:lstStyle/>
          <a:p>
            <a:r>
              <a:rPr lang="en-US" altLang="ja-JP" sz="1200" dirty="0">
                <a:latin typeface="メイリオ" panose="020B0604030504040204" pitchFamily="50" charset="-128"/>
                <a:ea typeface="メイリオ" panose="020B0604030504040204" pitchFamily="50" charset="-128"/>
              </a:rPr>
              <a:t>SolutionDesk</a:t>
            </a:r>
            <a:r>
              <a:rPr lang="ja-JP" altLang="en-US" sz="1200" dirty="0" err="1">
                <a:latin typeface="メイリオ" panose="020B0604030504040204" pitchFamily="50" charset="-128"/>
                <a:ea typeface="メイリオ" panose="020B0604030504040204" pitchFamily="50" charset="-128"/>
              </a:rPr>
              <a:t>での</a:t>
            </a:r>
            <a:r>
              <a:rPr lang="ja-JP" altLang="en-US" sz="1200" dirty="0">
                <a:latin typeface="メイリオ" panose="020B0604030504040204" pitchFamily="50" charset="-128"/>
                <a:ea typeface="メイリオ" panose="020B0604030504040204" pitchFamily="50" charset="-128"/>
              </a:rPr>
              <a:t>問合せ受付により対応状況が見える化され、電話での問合せが減少。また</a:t>
            </a:r>
            <a:r>
              <a:rPr lang="en-US" altLang="ja-JP" sz="1200" dirty="0">
                <a:latin typeface="メイリオ" panose="020B0604030504040204" pitchFamily="50" charset="-128"/>
                <a:ea typeface="メイリオ" panose="020B0604030504040204" pitchFamily="50" charset="-128"/>
              </a:rPr>
              <a:t>AI</a:t>
            </a:r>
            <a:r>
              <a:rPr lang="ja-JP" altLang="en-US" sz="1200" dirty="0">
                <a:latin typeface="メイリオ" panose="020B0604030504040204" pitchFamily="50" charset="-128"/>
                <a:ea typeface="メイリオ" panose="020B0604030504040204" pitchFamily="50" charset="-128"/>
              </a:rPr>
              <a:t>チャットに問い合わせることで自己解決も可能に</a:t>
            </a:r>
            <a:endParaRPr lang="en-US" altLang="ja-JP" sz="12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専門外の問合せは、</a:t>
            </a:r>
            <a:r>
              <a:rPr lang="en-US" altLang="ja-JP" sz="1200" dirty="0">
                <a:latin typeface="メイリオ" panose="020B0604030504040204" pitchFamily="50" charset="-128"/>
                <a:ea typeface="メイリオ" panose="020B0604030504040204" pitchFamily="50" charset="-128"/>
              </a:rPr>
              <a:t> </a:t>
            </a:r>
            <a:r>
              <a:rPr lang="ja-JP" altLang="en-US" sz="1200" dirty="0">
                <a:latin typeface="メイリオ" panose="020B0604030504040204" pitchFamily="50" charset="-128"/>
                <a:ea typeface="メイリオ" panose="020B0604030504040204" pitchFamily="50" charset="-128"/>
              </a:rPr>
              <a:t>別担当者にチケットを発行してエスカレーション。回答内容がナレッジとして蓄積され、次回からは自身で対応可能に</a:t>
            </a:r>
            <a:endParaRPr lang="en-US" altLang="ja-JP" sz="1200" dirty="0">
              <a:latin typeface="メイリオ" panose="020B0604030504040204" pitchFamily="50" charset="-128"/>
              <a:ea typeface="メイリオ" panose="020B0604030504040204" pitchFamily="50" charset="-128"/>
            </a:endParaRPr>
          </a:p>
          <a:p>
            <a:endParaRPr kumimoji="1" lang="en-US" altLang="ja-JP" sz="6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管理者は全件の対応状況を一覧で確認できるようになり、対応漏れや対応の遅れを解消</a:t>
            </a:r>
            <a:endParaRPr lang="en-US" altLang="ja-JP" sz="1200" dirty="0">
              <a:latin typeface="メイリオ" panose="020B0604030504040204" pitchFamily="50" charset="-128"/>
              <a:ea typeface="メイリオ" panose="020B0604030504040204" pitchFamily="50" charset="-128"/>
            </a:endParaRPr>
          </a:p>
        </p:txBody>
      </p:sp>
      <p:pic>
        <p:nvPicPr>
          <p:cNvPr id="13" name="図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53738" y="4706135"/>
            <a:ext cx="2897760" cy="440051"/>
          </a:xfrm>
          <a:prstGeom prst="rect">
            <a:avLst/>
          </a:prstGeom>
        </p:spPr>
      </p:pic>
      <p:sp>
        <p:nvSpPr>
          <p:cNvPr id="14" name="テキスト ボックス 13"/>
          <p:cNvSpPr txBox="1"/>
          <p:nvPr/>
        </p:nvSpPr>
        <p:spPr>
          <a:xfrm>
            <a:off x="9537636" y="4765473"/>
            <a:ext cx="1762395" cy="400110"/>
          </a:xfrm>
          <a:prstGeom prst="rect">
            <a:avLst/>
          </a:prstGeom>
          <a:noFill/>
        </p:spPr>
        <p:txBody>
          <a:bodyPr wrap="square" rtlCol="0">
            <a:spAutoFit/>
          </a:bodyPr>
          <a:lstStyle/>
          <a:p>
            <a:r>
              <a:rPr kumimoji="1" lang="ja-JP" altLang="en-US" sz="2000" b="1" dirty="0">
                <a:solidFill>
                  <a:srgbClr val="3366CC"/>
                </a:solidFill>
                <a:latin typeface="メイリオ" panose="020B0604030504040204" pitchFamily="50" charset="-128"/>
                <a:ea typeface="メイリオ" panose="020B0604030504040204" pitchFamily="50" charset="-128"/>
              </a:rPr>
              <a:t>解決ポイント</a:t>
            </a:r>
          </a:p>
        </p:txBody>
      </p:sp>
      <p:sp>
        <p:nvSpPr>
          <p:cNvPr id="26" name="テキスト ボックス 25"/>
          <p:cNvSpPr txBox="1"/>
          <p:nvPr/>
        </p:nvSpPr>
        <p:spPr>
          <a:xfrm>
            <a:off x="289088" y="5247859"/>
            <a:ext cx="5375338" cy="1384995"/>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・問合せは電話とメールで受けているが、メールだと対応状況が不透明だと</a:t>
            </a:r>
            <a:br>
              <a:rPr lang="en-US" altLang="ja-JP"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　感じる社員が多く、電話問合せが減らない</a:t>
            </a:r>
            <a:endParaRPr lang="en-US" altLang="ja-JP" sz="12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・メールで来た問合せは、内容によって各分野の担当者が対応するが、質問</a:t>
            </a:r>
            <a:br>
              <a:rPr lang="en-US" altLang="ja-JP"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　がいくつかの分野にまたがる場合、二重対応やお見合いが発生してしまう</a:t>
            </a:r>
            <a:endParaRPr lang="en-US" altLang="ja-JP" sz="12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lang="ja-JP" altLang="en-US" sz="1200" b="1"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管理者も、メールではどの案件を誰が対応しているのか、また、対応漏れや遅れがないかという状況を把握しづらい</a:t>
            </a:r>
            <a:endParaRPr kumimoji="1" lang="en-US" altLang="ja-JP" sz="1200"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289087" y="4802721"/>
            <a:ext cx="1762395" cy="400110"/>
          </a:xfrm>
          <a:prstGeom prst="rect">
            <a:avLst/>
          </a:prstGeom>
          <a:noFill/>
        </p:spPr>
        <p:txBody>
          <a:bodyPr wrap="square" rtlCol="0">
            <a:spAutoFit/>
          </a:bodyPr>
          <a:lstStyle/>
          <a:p>
            <a:r>
              <a:rPr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rPr>
              <a:t>課題</a:t>
            </a:r>
            <a:endParaRPr kumimoji="1"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6160516" y="87693"/>
            <a:ext cx="5849769" cy="892784"/>
          </a:xfrm>
          <a:prstGeom prst="rect">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角丸四角形 22"/>
          <p:cNvSpPr/>
          <p:nvPr/>
        </p:nvSpPr>
        <p:spPr>
          <a:xfrm>
            <a:off x="119874" y="1122957"/>
            <a:ext cx="878458" cy="349117"/>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b="1" dirty="0">
                <a:latin typeface="メイリオ" panose="020B0604030504040204" pitchFamily="50" charset="-128"/>
                <a:ea typeface="メイリオ" panose="020B0604030504040204" pitchFamily="50" charset="-128"/>
              </a:rPr>
              <a:t>課題</a:t>
            </a:r>
          </a:p>
        </p:txBody>
      </p:sp>
      <p:sp>
        <p:nvSpPr>
          <p:cNvPr id="21" name="テキスト ボックス 20"/>
          <p:cNvSpPr txBox="1"/>
          <p:nvPr/>
        </p:nvSpPr>
        <p:spPr>
          <a:xfrm>
            <a:off x="18337" y="599737"/>
            <a:ext cx="5987211" cy="523220"/>
          </a:xfrm>
          <a:prstGeom prst="rect">
            <a:avLst/>
          </a:prstGeom>
          <a:noFill/>
        </p:spPr>
        <p:txBody>
          <a:bodyPr wrap="square" rtlCol="0">
            <a:spAutoFit/>
          </a:bodyPr>
          <a:lstStyle/>
          <a:p>
            <a:pPr algn="ctr"/>
            <a:r>
              <a:rPr lang="ja-JP" altLang="en-US" sz="1400" b="1" dirty="0">
                <a:solidFill>
                  <a:srgbClr val="3366CC"/>
                </a:solidFill>
                <a:latin typeface="メイリオ" panose="020B0604030504040204" pitchFamily="50" charset="-128"/>
                <a:ea typeface="メイリオ" panose="020B0604030504040204" pitchFamily="50" charset="-128"/>
              </a:rPr>
              <a:t>受付</a:t>
            </a:r>
            <a:r>
              <a:rPr kumimoji="1" lang="ja-JP" altLang="en-US" sz="1400" b="1" dirty="0">
                <a:solidFill>
                  <a:srgbClr val="3366CC"/>
                </a:solidFill>
                <a:latin typeface="メイリオ" panose="020B0604030504040204" pitchFamily="50" charset="-128"/>
                <a:ea typeface="メイリオ" panose="020B0604030504040204" pitchFamily="50" charset="-128"/>
              </a:rPr>
              <a:t>状況の見える化により、電話問合せ</a:t>
            </a:r>
            <a:r>
              <a:rPr lang="ja-JP" altLang="en-US" sz="1400" b="1" dirty="0">
                <a:solidFill>
                  <a:srgbClr val="3366CC"/>
                </a:solidFill>
                <a:latin typeface="メイリオ" panose="020B0604030504040204" pitchFamily="50" charset="-128"/>
                <a:ea typeface="メイリオ" panose="020B0604030504040204" pitchFamily="50" charset="-128"/>
              </a:rPr>
              <a:t>が減少</a:t>
            </a:r>
            <a:endParaRPr kumimoji="1" lang="en-US" altLang="ja-JP" sz="1400" b="1" dirty="0">
              <a:solidFill>
                <a:srgbClr val="3366CC"/>
              </a:solidFill>
              <a:latin typeface="メイリオ" panose="020B0604030504040204" pitchFamily="50" charset="-128"/>
              <a:ea typeface="メイリオ" panose="020B0604030504040204" pitchFamily="50" charset="-128"/>
            </a:endParaRPr>
          </a:p>
          <a:p>
            <a:pPr algn="ctr"/>
            <a:r>
              <a:rPr kumimoji="1" lang="en-US" altLang="ja-JP" sz="1400" b="1" dirty="0">
                <a:solidFill>
                  <a:srgbClr val="3366CC"/>
                </a:solidFill>
                <a:latin typeface="メイリオ" panose="020B0604030504040204" pitchFamily="50" charset="-128"/>
                <a:ea typeface="メイリオ" panose="020B0604030504040204" pitchFamily="50" charset="-128"/>
              </a:rPr>
              <a:t>AI</a:t>
            </a:r>
            <a:r>
              <a:rPr kumimoji="1" lang="ja-JP" altLang="en-US" sz="1400" b="1" dirty="0">
                <a:solidFill>
                  <a:srgbClr val="3366CC"/>
                </a:solidFill>
                <a:latin typeface="メイリオ" panose="020B0604030504040204" pitchFamily="50" charset="-128"/>
                <a:ea typeface="メイリオ" panose="020B0604030504040204" pitchFamily="50" charset="-128"/>
              </a:rPr>
              <a:t>チャットに問い合わせることで自己解決も可能に</a:t>
            </a:r>
          </a:p>
        </p:txBody>
      </p:sp>
      <p:sp>
        <p:nvSpPr>
          <p:cNvPr id="15" name="角丸四角形 14"/>
          <p:cNvSpPr/>
          <p:nvPr/>
        </p:nvSpPr>
        <p:spPr>
          <a:xfrm>
            <a:off x="6200977" y="1123200"/>
            <a:ext cx="878458" cy="349117"/>
          </a:xfrm>
          <a:prstGeom prst="roundRect">
            <a:avLst/>
          </a:prstGeom>
          <a:solidFill>
            <a:srgbClr val="3366CC"/>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b="1" dirty="0">
                <a:latin typeface="メイリオ" panose="020B0604030504040204" pitchFamily="50" charset="-128"/>
                <a:ea typeface="メイリオ" panose="020B0604030504040204" pitchFamily="50" charset="-128"/>
              </a:rPr>
              <a:t>解決</a:t>
            </a:r>
          </a:p>
        </p:txBody>
      </p:sp>
      <p:pic>
        <p:nvPicPr>
          <p:cNvPr id="24" name="図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35607" y="5272745"/>
            <a:ext cx="257282" cy="411355"/>
          </a:xfrm>
          <a:prstGeom prst="rect">
            <a:avLst/>
          </a:prstGeom>
        </p:spPr>
      </p:pic>
      <p:sp>
        <p:nvSpPr>
          <p:cNvPr id="25" name="テキスト ボックス 24"/>
          <p:cNvSpPr txBox="1"/>
          <p:nvPr/>
        </p:nvSpPr>
        <p:spPr>
          <a:xfrm>
            <a:off x="6427894" y="5333685"/>
            <a:ext cx="272707" cy="276999"/>
          </a:xfrm>
          <a:prstGeom prst="rect">
            <a:avLst/>
          </a:prstGeom>
          <a:noFill/>
        </p:spPr>
        <p:txBody>
          <a:bodyPr wrap="square" rtlCol="0">
            <a:spAutoFit/>
          </a:bodyPr>
          <a:lstStyle/>
          <a:p>
            <a:pPr algn="ctr"/>
            <a:r>
              <a:rPr lang="ja-JP" altLang="en-US" sz="1200" b="1" dirty="0">
                <a:latin typeface="メイリオ" panose="020B0604030504040204" pitchFamily="50" charset="-128"/>
                <a:ea typeface="メイリオ" panose="020B0604030504040204" pitchFamily="50" charset="-128"/>
              </a:rPr>
              <a:t>１</a:t>
            </a:r>
            <a:endParaRPr lang="en-US" altLang="ja-JP" sz="1200" b="1" dirty="0">
              <a:latin typeface="メイリオ" panose="020B0604030504040204" pitchFamily="50" charset="-128"/>
              <a:ea typeface="メイリオ" panose="020B0604030504040204" pitchFamily="50" charset="-128"/>
            </a:endParaRPr>
          </a:p>
        </p:txBody>
      </p:sp>
      <p:pic>
        <p:nvPicPr>
          <p:cNvPr id="27" name="図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47026" y="5771741"/>
            <a:ext cx="257282" cy="411355"/>
          </a:xfrm>
          <a:prstGeom prst="rect">
            <a:avLst/>
          </a:prstGeom>
        </p:spPr>
      </p:pic>
      <p:sp>
        <p:nvSpPr>
          <p:cNvPr id="28" name="テキスト ボックス 27"/>
          <p:cNvSpPr txBox="1"/>
          <p:nvPr/>
        </p:nvSpPr>
        <p:spPr>
          <a:xfrm>
            <a:off x="6439313" y="5832681"/>
            <a:ext cx="272707" cy="276999"/>
          </a:xfrm>
          <a:prstGeom prst="rect">
            <a:avLst/>
          </a:prstGeom>
          <a:noFill/>
        </p:spPr>
        <p:txBody>
          <a:bodyPr wrap="square" rtlCol="0">
            <a:spAutoFit/>
          </a:bodyPr>
          <a:lstStyle/>
          <a:p>
            <a:pPr algn="ctr"/>
            <a:r>
              <a:rPr lang="en-US" altLang="ja-JP" sz="1200" b="1" dirty="0">
                <a:latin typeface="メイリオ" panose="020B0604030504040204" pitchFamily="50" charset="-128"/>
                <a:ea typeface="メイリオ" panose="020B0604030504040204" pitchFamily="50" charset="-128"/>
              </a:rPr>
              <a:t>2</a:t>
            </a:r>
          </a:p>
        </p:txBody>
      </p:sp>
      <p:pic>
        <p:nvPicPr>
          <p:cNvPr id="29" name="図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35607" y="6331704"/>
            <a:ext cx="257282" cy="411355"/>
          </a:xfrm>
          <a:prstGeom prst="rect">
            <a:avLst/>
          </a:prstGeom>
        </p:spPr>
      </p:pic>
      <p:sp>
        <p:nvSpPr>
          <p:cNvPr id="30" name="テキスト ボックス 29"/>
          <p:cNvSpPr txBox="1"/>
          <p:nvPr/>
        </p:nvSpPr>
        <p:spPr>
          <a:xfrm>
            <a:off x="6427894" y="6392644"/>
            <a:ext cx="272707" cy="276999"/>
          </a:xfrm>
          <a:prstGeom prst="rect">
            <a:avLst/>
          </a:prstGeom>
          <a:noFill/>
        </p:spPr>
        <p:txBody>
          <a:bodyPr wrap="square" rtlCol="0">
            <a:spAutoFit/>
          </a:bodyPr>
          <a:lstStyle/>
          <a:p>
            <a:pPr algn="ctr"/>
            <a:r>
              <a:rPr lang="en-US" altLang="ja-JP" sz="1200" b="1" dirty="0">
                <a:latin typeface="メイリオ" panose="020B0604030504040204" pitchFamily="50" charset="-128"/>
                <a:ea typeface="メイリオ" panose="020B0604030504040204" pitchFamily="50" charset="-128"/>
              </a:rPr>
              <a:t>3</a:t>
            </a:r>
          </a:p>
        </p:txBody>
      </p:sp>
      <p:sp>
        <p:nvSpPr>
          <p:cNvPr id="32" name="テキスト ボックス 31"/>
          <p:cNvSpPr txBox="1"/>
          <p:nvPr/>
        </p:nvSpPr>
        <p:spPr>
          <a:xfrm>
            <a:off x="6204789" y="118703"/>
            <a:ext cx="5987211" cy="830997"/>
          </a:xfrm>
          <a:prstGeom prst="rect">
            <a:avLst/>
          </a:prstGeom>
          <a:noFill/>
        </p:spPr>
        <p:txBody>
          <a:bodyPr wrap="square" rtlCol="0">
            <a:spAutoFit/>
          </a:bodyPr>
          <a:lstStyle/>
          <a:p>
            <a:r>
              <a:rPr kumimoji="1" lang="ja-JP" altLang="en-US" sz="1200" b="1" dirty="0">
                <a:latin typeface="メイリオ" panose="020B0604030504040204" pitchFamily="50" charset="-128"/>
                <a:ea typeface="メイリオ" panose="020B0604030504040204" pitchFamily="50" charset="-128"/>
              </a:rPr>
              <a:t>業務の流れ</a:t>
            </a:r>
          </a:p>
          <a:p>
            <a:pPr marL="228600" indent="-228600">
              <a:buAutoNum type="arabicPeriod"/>
            </a:pPr>
            <a:r>
              <a:rPr lang="ja-JP" altLang="en-US" sz="1200" dirty="0">
                <a:latin typeface="メイリオ" panose="020B0604030504040204" pitchFamily="50" charset="-128"/>
                <a:ea typeface="メイリオ" panose="020B0604030504040204" pitchFamily="50" charset="-128"/>
              </a:rPr>
              <a:t>全国の拠点の従業員からの勤怠や給与、経費精算など、人事・総務に関する</a:t>
            </a:r>
            <a:br>
              <a:rPr lang="en-US" altLang="ja-JP"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問合せを電話とメールで受付</a:t>
            </a:r>
            <a:endParaRPr lang="en-US" altLang="ja-JP" sz="1200" dirty="0">
              <a:latin typeface="メイリオ" panose="020B0604030504040204" pitchFamily="50" charset="-128"/>
              <a:ea typeface="メイリオ" panose="020B0604030504040204" pitchFamily="50" charset="-128"/>
            </a:endParaRPr>
          </a:p>
          <a:p>
            <a:r>
              <a:rPr lang="en-US" altLang="ja-JP" sz="1200" dirty="0">
                <a:latin typeface="メイリオ" panose="020B0604030504040204" pitchFamily="50" charset="-128"/>
                <a:ea typeface="メイリオ" panose="020B0604030504040204" pitchFamily="50" charset="-128"/>
              </a:rPr>
              <a:t>2.  </a:t>
            </a:r>
            <a:r>
              <a:rPr lang="ja-JP" altLang="en-US" sz="1200" dirty="0">
                <a:latin typeface="メイリオ" panose="020B0604030504040204" pitchFamily="50" charset="-128"/>
                <a:ea typeface="メイリオ" panose="020B0604030504040204" pitchFamily="50" charset="-128"/>
              </a:rPr>
              <a:t>メール問合せは内容によって、各分野の担当者が対応</a:t>
            </a:r>
            <a:endParaRPr lang="en-US" altLang="ja-JP" sz="1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2905153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角丸四角形 34"/>
          <p:cNvSpPr/>
          <p:nvPr/>
        </p:nvSpPr>
        <p:spPr>
          <a:xfrm>
            <a:off x="855712" y="5325877"/>
            <a:ext cx="2695018" cy="1052180"/>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2" name="角丸四角形 31"/>
          <p:cNvSpPr/>
          <p:nvPr/>
        </p:nvSpPr>
        <p:spPr>
          <a:xfrm>
            <a:off x="855712" y="4051079"/>
            <a:ext cx="2695018" cy="1052180"/>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1" name="角丸四角形 30"/>
          <p:cNvSpPr/>
          <p:nvPr/>
        </p:nvSpPr>
        <p:spPr>
          <a:xfrm>
            <a:off x="855712" y="2668110"/>
            <a:ext cx="2695018" cy="1164861"/>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 name="タイトル 1"/>
          <p:cNvSpPr>
            <a:spLocks noGrp="1"/>
          </p:cNvSpPr>
          <p:nvPr>
            <p:ph type="title"/>
          </p:nvPr>
        </p:nvSpPr>
        <p:spPr/>
        <p:txBody>
          <a:bodyPr>
            <a:noAutofit/>
          </a:bodyPr>
          <a:lstStyle/>
          <a:p>
            <a:r>
              <a:rPr lang="ja-JP" altLang="en-US" sz="2800" dirty="0"/>
              <a:t>食品機械業界　</a:t>
            </a:r>
            <a:r>
              <a:rPr lang="en-US" altLang="ja-JP" sz="2800" dirty="0"/>
              <a:t>S</a:t>
            </a:r>
            <a:r>
              <a:rPr lang="ja-JP" altLang="en-US" sz="2800" dirty="0"/>
              <a:t>社様　各拠点のナレッジ蓄積</a:t>
            </a:r>
            <a:endParaRPr kumimoji="1" lang="ja-JP" altLang="en-US" sz="2800" dirty="0"/>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348CB8-A846-49A1-82E0-8AAD89E81CF6}" type="slidenum">
              <a:rPr kumimoji="1" lang="ja-JP" altLang="en-US" sz="1200" b="0" i="0" u="none" strike="noStrike" kern="1200" cap="none" spc="0" normalizeH="0" baseline="0" noProof="0" smtClean="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1200" b="0" i="0" u="none" strike="noStrike" kern="1200" cap="none" spc="0" normalizeH="0" baseline="0" noProof="0" dirty="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7314344" y="4311826"/>
            <a:ext cx="469872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①様々な文書形式の情報をナレッジベースに登録</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し参照することが可能</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7" name="テキスト ボックス 6"/>
          <p:cNvSpPr txBox="1"/>
          <p:nvPr/>
        </p:nvSpPr>
        <p:spPr>
          <a:xfrm>
            <a:off x="7314344" y="4831573"/>
            <a:ext cx="469872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②情報をナレッジベースに分類して一元管理</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することで、情報へのアクセス時間が短縮した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p:cNvSpPr txBox="1"/>
          <p:nvPr/>
        </p:nvSpPr>
        <p:spPr>
          <a:xfrm>
            <a:off x="7314344" y="5374598"/>
            <a:ext cx="469872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③応対履歴や過去の対応を誰でも同じ形式で登録</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し参照できるので、情報の蓄積・活用率が向上</a:t>
            </a:r>
          </a:p>
        </p:txBody>
      </p:sp>
      <p:sp>
        <p:nvSpPr>
          <p:cNvPr id="9" name="角丸四角形 8"/>
          <p:cNvSpPr/>
          <p:nvPr/>
        </p:nvSpPr>
        <p:spPr>
          <a:xfrm>
            <a:off x="7229475" y="4013946"/>
            <a:ext cx="4629703" cy="2477871"/>
          </a:xfrm>
          <a:prstGeom prst="roundRect">
            <a:avLst>
              <a:gd name="adj" fmla="val 2541"/>
            </a:avLst>
          </a:prstGeom>
          <a:no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0" name="角丸四角形 9"/>
          <p:cNvSpPr/>
          <p:nvPr/>
        </p:nvSpPr>
        <p:spPr>
          <a:xfrm>
            <a:off x="7314344" y="3762375"/>
            <a:ext cx="3098800" cy="503144"/>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導入のポイント</a:t>
            </a:r>
          </a:p>
        </p:txBody>
      </p:sp>
      <p:sp>
        <p:nvSpPr>
          <p:cNvPr id="11" name="角丸四角形 10"/>
          <p:cNvSpPr/>
          <p:nvPr/>
        </p:nvSpPr>
        <p:spPr>
          <a:xfrm>
            <a:off x="7229475" y="1090474"/>
            <a:ext cx="4629703" cy="2477871"/>
          </a:xfrm>
          <a:prstGeom prst="roundRect">
            <a:avLst>
              <a:gd name="adj" fmla="val 2541"/>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2" name="角丸四角形 11"/>
          <p:cNvSpPr/>
          <p:nvPr/>
        </p:nvSpPr>
        <p:spPr>
          <a:xfrm>
            <a:off x="7314344"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導入前の課題</a:t>
            </a:r>
          </a:p>
        </p:txBody>
      </p:sp>
      <p:sp>
        <p:nvSpPr>
          <p:cNvPr id="13" name="テキスト ボックス 12"/>
          <p:cNvSpPr txBox="1"/>
          <p:nvPr/>
        </p:nvSpPr>
        <p:spPr>
          <a:xfrm>
            <a:off x="7314344" y="1397474"/>
            <a:ext cx="4083169"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①社内の情報が文書形式や管理者の違いで</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バラバラに管理されている</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4" name="テキスト ボックス 13"/>
          <p:cNvSpPr txBox="1"/>
          <p:nvPr/>
        </p:nvSpPr>
        <p:spPr>
          <a:xfrm>
            <a:off x="7314344" y="1943235"/>
            <a:ext cx="469872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②発信者の都合で情報が整備されているため、</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情報へのアクセスが個人スキルに依存している</a:t>
            </a:r>
          </a:p>
        </p:txBody>
      </p:sp>
      <p:sp>
        <p:nvSpPr>
          <p:cNvPr id="15" name="テキスト ボックス 14"/>
          <p:cNvSpPr txBox="1"/>
          <p:nvPr/>
        </p:nvSpPr>
        <p:spPr>
          <a:xfrm>
            <a:off x="7314344" y="2484185"/>
            <a:ext cx="469872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③情報ごとに登録方法が定められていないため、</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情報がたまりづらい</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6" name="角丸四角形 15"/>
          <p:cNvSpPr/>
          <p:nvPr/>
        </p:nvSpPr>
        <p:spPr>
          <a:xfrm>
            <a:off x="138179"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業務イメージ</a:t>
            </a:r>
          </a:p>
        </p:txBody>
      </p:sp>
      <p:sp>
        <p:nvSpPr>
          <p:cNvPr id="18" name="テキスト ボックス 17"/>
          <p:cNvSpPr txBox="1"/>
          <p:nvPr/>
        </p:nvSpPr>
        <p:spPr>
          <a:xfrm>
            <a:off x="940984" y="2118585"/>
            <a:ext cx="13482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お客様</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19" name="図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7445" y="1505671"/>
            <a:ext cx="695327" cy="695327"/>
          </a:xfrm>
          <a:prstGeom prst="rect">
            <a:avLst/>
          </a:prstGeom>
        </p:spPr>
      </p:pic>
      <p:pic>
        <p:nvPicPr>
          <p:cNvPr id="21" name="図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99516" y="2786793"/>
            <a:ext cx="559281" cy="559281"/>
          </a:xfrm>
          <a:prstGeom prst="rect">
            <a:avLst/>
          </a:prstGeom>
        </p:spPr>
      </p:pic>
      <p:pic>
        <p:nvPicPr>
          <p:cNvPr id="20" name="図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1268" y="2786793"/>
            <a:ext cx="559281" cy="559281"/>
          </a:xfrm>
          <a:prstGeom prst="rect">
            <a:avLst/>
          </a:prstGeom>
        </p:spPr>
      </p:pic>
      <p:sp>
        <p:nvSpPr>
          <p:cNvPr id="22" name="フローチャート: 磁気ディスク 21"/>
          <p:cNvSpPr/>
          <p:nvPr/>
        </p:nvSpPr>
        <p:spPr>
          <a:xfrm>
            <a:off x="3811369" y="2714755"/>
            <a:ext cx="3137609" cy="1432187"/>
          </a:xfrm>
          <a:prstGeom prst="flowChartMagneticDisk">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3" name="フローチャート: 磁気ディスク 22"/>
          <p:cNvSpPr/>
          <p:nvPr/>
        </p:nvSpPr>
        <p:spPr>
          <a:xfrm>
            <a:off x="4177674" y="5581428"/>
            <a:ext cx="2605515" cy="1269581"/>
          </a:xfrm>
          <a:prstGeom prst="flowChartMagneticDisk">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5" name="テキスト ボックス 24"/>
          <p:cNvSpPr txBox="1"/>
          <p:nvPr/>
        </p:nvSpPr>
        <p:spPr>
          <a:xfrm>
            <a:off x="2205032" y="3346074"/>
            <a:ext cx="1348248"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お客様サービス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受付センター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4" name="テキスト ボックス 23"/>
          <p:cNvSpPr txBox="1"/>
          <p:nvPr/>
        </p:nvSpPr>
        <p:spPr>
          <a:xfrm>
            <a:off x="856784" y="3346074"/>
            <a:ext cx="1348248"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メンテナンス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受付センター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28" name="図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36746" y="5364285"/>
            <a:ext cx="684821" cy="684821"/>
          </a:xfrm>
          <a:prstGeom prst="rect">
            <a:avLst/>
          </a:prstGeom>
        </p:spPr>
      </p:pic>
      <p:pic>
        <p:nvPicPr>
          <p:cNvPr id="26" name="図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88498" y="5364285"/>
            <a:ext cx="684821" cy="684821"/>
          </a:xfrm>
          <a:prstGeom prst="rect">
            <a:avLst/>
          </a:prstGeom>
        </p:spPr>
      </p:pic>
      <p:pic>
        <p:nvPicPr>
          <p:cNvPr id="30" name="図 2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71701" y="4147482"/>
            <a:ext cx="614911" cy="614911"/>
          </a:xfrm>
          <a:prstGeom prst="rect">
            <a:avLst/>
          </a:prstGeom>
        </p:spPr>
      </p:pic>
      <p:pic>
        <p:nvPicPr>
          <p:cNvPr id="29" name="図 2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23453" y="4143873"/>
            <a:ext cx="614911" cy="614911"/>
          </a:xfrm>
          <a:prstGeom prst="rect">
            <a:avLst/>
          </a:prstGeom>
        </p:spPr>
      </p:pic>
      <p:sp>
        <p:nvSpPr>
          <p:cNvPr id="33" name="テキスト ボックス 32"/>
          <p:cNvSpPr txBox="1"/>
          <p:nvPr/>
        </p:nvSpPr>
        <p:spPr>
          <a:xfrm>
            <a:off x="1144450" y="4771667"/>
            <a:ext cx="211754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協力会社のサービスマン</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4" name="テキスト ボックス 33"/>
          <p:cNvSpPr txBox="1"/>
          <p:nvPr/>
        </p:nvSpPr>
        <p:spPr>
          <a:xfrm>
            <a:off x="960122" y="6044873"/>
            <a:ext cx="248619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全国の地域ごとのサポート拠点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36" name="直線矢印コネクタ 35"/>
          <p:cNvCxnSpPr/>
          <p:nvPr/>
        </p:nvCxnSpPr>
        <p:spPr>
          <a:xfrm>
            <a:off x="1529097" y="2377301"/>
            <a:ext cx="0" cy="290809"/>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p:cNvCxnSpPr/>
          <p:nvPr/>
        </p:nvCxnSpPr>
        <p:spPr>
          <a:xfrm flipV="1">
            <a:off x="1724025" y="2377301"/>
            <a:ext cx="9525" cy="29081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1735429" y="2292441"/>
            <a:ext cx="199016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電話やメールで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解決できる場合、回答</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40" name="テキスト ボックス 39"/>
          <p:cNvSpPr txBox="1"/>
          <p:nvPr/>
        </p:nvSpPr>
        <p:spPr>
          <a:xfrm>
            <a:off x="2163714" y="3827872"/>
            <a:ext cx="199016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修理派遣依頼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41" name="直線矢印コネクタ 40"/>
          <p:cNvCxnSpPr/>
          <p:nvPr/>
        </p:nvCxnSpPr>
        <p:spPr>
          <a:xfrm>
            <a:off x="2138697" y="3807739"/>
            <a:ext cx="0" cy="290809"/>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a:off x="1843422" y="5073476"/>
            <a:ext cx="0" cy="290809"/>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1260978" y="5093046"/>
            <a:ext cx="860011"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相談</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44" name="テキスト ボックス 43"/>
          <p:cNvSpPr txBox="1"/>
          <p:nvPr/>
        </p:nvSpPr>
        <p:spPr>
          <a:xfrm>
            <a:off x="2345741" y="5114380"/>
            <a:ext cx="120498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回答</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45" name="直線矢印コネクタ 44"/>
          <p:cNvCxnSpPr/>
          <p:nvPr/>
        </p:nvCxnSpPr>
        <p:spPr>
          <a:xfrm flipV="1">
            <a:off x="2345741" y="5063796"/>
            <a:ext cx="0" cy="290809"/>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47" name="カギ線コネクタ 46"/>
          <p:cNvCxnSpPr>
            <a:stCxn id="32" idx="1"/>
            <a:endCxn id="19" idx="1"/>
          </p:cNvCxnSpPr>
          <p:nvPr/>
        </p:nvCxnSpPr>
        <p:spPr>
          <a:xfrm rot="10800000" flipH="1">
            <a:off x="855711" y="1853335"/>
            <a:ext cx="411733" cy="2723834"/>
          </a:xfrm>
          <a:prstGeom prst="bentConnector3">
            <a:avLst>
              <a:gd name="adj1" fmla="val -55521"/>
            </a:avLst>
          </a:prstGeom>
          <a:ln w="19050">
            <a:solidFill>
              <a:srgbClr val="3477B2"/>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テキスト ボックス 49"/>
          <p:cNvSpPr txBox="1"/>
          <p:nvPr/>
        </p:nvSpPr>
        <p:spPr>
          <a:xfrm>
            <a:off x="888394" y="2351928"/>
            <a:ext cx="69383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問合せ</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52" name="テキスト ボックス 51"/>
          <p:cNvSpPr txBox="1"/>
          <p:nvPr/>
        </p:nvSpPr>
        <p:spPr>
          <a:xfrm>
            <a:off x="81535" y="2720258"/>
            <a:ext cx="54018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訪問</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修理</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53" name="直線矢印コネクタ 52"/>
          <p:cNvCxnSpPr>
            <a:stCxn id="31" idx="3"/>
          </p:cNvCxnSpPr>
          <p:nvPr/>
        </p:nvCxnSpPr>
        <p:spPr>
          <a:xfrm flipV="1">
            <a:off x="3550730" y="3153198"/>
            <a:ext cx="250114" cy="97343"/>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p:cNvCxnSpPr>
            <a:stCxn id="31" idx="3"/>
          </p:cNvCxnSpPr>
          <p:nvPr/>
        </p:nvCxnSpPr>
        <p:spPr>
          <a:xfrm>
            <a:off x="3550730" y="3250541"/>
            <a:ext cx="846776" cy="2416444"/>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61" name="直線矢印コネクタ 60"/>
          <p:cNvCxnSpPr>
            <a:stCxn id="32" idx="3"/>
          </p:cNvCxnSpPr>
          <p:nvPr/>
        </p:nvCxnSpPr>
        <p:spPr>
          <a:xfrm flipV="1">
            <a:off x="3550730" y="4025847"/>
            <a:ext cx="446286" cy="551322"/>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64" name="直線矢印コネクタ 63"/>
          <p:cNvCxnSpPr>
            <a:stCxn id="35" idx="3"/>
          </p:cNvCxnSpPr>
          <p:nvPr/>
        </p:nvCxnSpPr>
        <p:spPr>
          <a:xfrm flipV="1">
            <a:off x="3550730" y="4037816"/>
            <a:ext cx="603150" cy="1814151"/>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p:cNvCxnSpPr>
            <a:stCxn id="35" idx="3"/>
            <a:endCxn id="23" idx="2"/>
          </p:cNvCxnSpPr>
          <p:nvPr/>
        </p:nvCxnSpPr>
        <p:spPr>
          <a:xfrm>
            <a:off x="3550730" y="5851967"/>
            <a:ext cx="626944" cy="364252"/>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0" name="テキスト ボックス 69"/>
          <p:cNvSpPr txBox="1"/>
          <p:nvPr/>
        </p:nvSpPr>
        <p:spPr>
          <a:xfrm>
            <a:off x="4173137" y="4376697"/>
            <a:ext cx="95174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ナレッジの</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参照・登録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2" name="テキスト ボックス 71"/>
          <p:cNvSpPr txBox="1"/>
          <p:nvPr/>
        </p:nvSpPr>
        <p:spPr>
          <a:xfrm>
            <a:off x="4401476" y="5021173"/>
            <a:ext cx="95174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応対履歴の</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登録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3" name="テキスト ボックス 72"/>
          <p:cNvSpPr txBox="1"/>
          <p:nvPr/>
        </p:nvSpPr>
        <p:spPr>
          <a:xfrm>
            <a:off x="4479926" y="2812591"/>
            <a:ext cx="1800494"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ナレッジベース</a:t>
            </a:r>
            <a:endParaRPr kumimoji="1" lang="en-US" altLang="ja-JP"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4" name="テキスト ボックス 73"/>
          <p:cNvSpPr txBox="1"/>
          <p:nvPr/>
        </p:nvSpPr>
        <p:spPr>
          <a:xfrm>
            <a:off x="4823347" y="5658674"/>
            <a:ext cx="1324401"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CRM</a:t>
            </a:r>
            <a:r>
              <a:rPr kumimoji="1" lang="ja-JP" altLang="en-US"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システム</a:t>
            </a:r>
            <a:endParaRPr kumimoji="1" lang="en-US" altLang="ja-JP"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5" name="テキスト ボックス 74"/>
          <p:cNvSpPr txBox="1"/>
          <p:nvPr/>
        </p:nvSpPr>
        <p:spPr>
          <a:xfrm>
            <a:off x="4944060" y="6182218"/>
            <a:ext cx="106634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顧客情報</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応対履歴</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76" name="図 7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03369" y="3222347"/>
            <a:ext cx="468233" cy="468233"/>
          </a:xfrm>
          <a:prstGeom prst="rect">
            <a:avLst/>
          </a:prstGeom>
        </p:spPr>
      </p:pic>
      <p:pic>
        <p:nvPicPr>
          <p:cNvPr id="77" name="図 7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319693" y="3536502"/>
            <a:ext cx="422621" cy="422621"/>
          </a:xfrm>
          <a:prstGeom prst="rect">
            <a:avLst/>
          </a:prstGeom>
        </p:spPr>
      </p:pic>
      <p:pic>
        <p:nvPicPr>
          <p:cNvPr id="82" name="図 8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136266" y="1857492"/>
            <a:ext cx="525021" cy="525021"/>
          </a:xfrm>
          <a:prstGeom prst="rect">
            <a:avLst/>
          </a:prstGeom>
        </p:spPr>
      </p:pic>
      <p:sp>
        <p:nvSpPr>
          <p:cNvPr id="83" name="テキスト ボックス 82"/>
          <p:cNvSpPr txBox="1"/>
          <p:nvPr/>
        </p:nvSpPr>
        <p:spPr>
          <a:xfrm>
            <a:off x="4165283" y="1753445"/>
            <a:ext cx="118793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製品事業部門</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84" name="カギ線コネクタ 83"/>
          <p:cNvCxnSpPr>
            <a:stCxn id="82" idx="1"/>
          </p:cNvCxnSpPr>
          <p:nvPr/>
        </p:nvCxnSpPr>
        <p:spPr>
          <a:xfrm rot="10800000" flipV="1">
            <a:off x="4839558" y="2120003"/>
            <a:ext cx="296708" cy="594752"/>
          </a:xfrm>
          <a:prstGeom prst="bentConnector2">
            <a:avLst/>
          </a:prstGeom>
          <a:ln w="19050">
            <a:solidFill>
              <a:srgbClr val="3477B2"/>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7" name="テキスト ボックス 86"/>
          <p:cNvSpPr txBox="1"/>
          <p:nvPr/>
        </p:nvSpPr>
        <p:spPr>
          <a:xfrm>
            <a:off x="4061996" y="2235520"/>
            <a:ext cx="82798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情報提供</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情報改善</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8" name="右矢印 87"/>
          <p:cNvSpPr/>
          <p:nvPr/>
        </p:nvSpPr>
        <p:spPr>
          <a:xfrm rot="16200000">
            <a:off x="5165946" y="4729748"/>
            <a:ext cx="1291334" cy="257175"/>
          </a:xfrm>
          <a:prstGeom prst="rightArrow">
            <a:avLst/>
          </a:prstGeom>
          <a:solidFill>
            <a:srgbClr val="3477B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89" name="テキスト ボックス 88"/>
          <p:cNvSpPr txBox="1"/>
          <p:nvPr/>
        </p:nvSpPr>
        <p:spPr>
          <a:xfrm>
            <a:off x="5843540" y="4587812"/>
            <a:ext cx="112249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応対履歴を</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バッチ処理で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一括取込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0" name="テキスト ボックス 89"/>
          <p:cNvSpPr txBox="1"/>
          <p:nvPr/>
        </p:nvSpPr>
        <p:spPr>
          <a:xfrm>
            <a:off x="4755263" y="3299152"/>
            <a:ext cx="2175643"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マニュアル　応対履歴</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事例集　エラーコード表</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テクニカルブック</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65" name="カギ線コネクタ 64"/>
          <p:cNvCxnSpPr>
            <a:endCxn id="82" idx="3"/>
          </p:cNvCxnSpPr>
          <p:nvPr/>
        </p:nvCxnSpPr>
        <p:spPr>
          <a:xfrm rot="16200000" flipV="1">
            <a:off x="5505682" y="2275608"/>
            <a:ext cx="637654" cy="326444"/>
          </a:xfrm>
          <a:prstGeom prst="bentConnector2">
            <a:avLst/>
          </a:prstGeom>
          <a:ln w="19050">
            <a:solidFill>
              <a:srgbClr val="3477B2"/>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9" name="テキスト ボックス 68"/>
          <p:cNvSpPr txBox="1"/>
          <p:nvPr/>
        </p:nvSpPr>
        <p:spPr>
          <a:xfrm>
            <a:off x="5972011" y="2235521"/>
            <a:ext cx="82798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改善要望</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分析</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1" name="テキスト ボックス 70"/>
          <p:cNvSpPr txBox="1"/>
          <p:nvPr/>
        </p:nvSpPr>
        <p:spPr>
          <a:xfrm>
            <a:off x="7314344" y="3037397"/>
            <a:ext cx="469872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④現場からの情報や意見の吸い上げを行えてない</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8" name="テキスト ボックス 77"/>
          <p:cNvSpPr txBox="1"/>
          <p:nvPr/>
        </p:nvSpPr>
        <p:spPr>
          <a:xfrm>
            <a:off x="7314344" y="5915235"/>
            <a:ext cx="4493538"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④現場からの意見などを依頼にコメントさせる</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ことで、製品のトラブル未然防止に繋げた</a:t>
            </a:r>
          </a:p>
        </p:txBody>
      </p:sp>
      <p:sp>
        <p:nvSpPr>
          <p:cNvPr id="79" name="テキスト ボックス 78"/>
          <p:cNvSpPr txBox="1"/>
          <p:nvPr/>
        </p:nvSpPr>
        <p:spPr>
          <a:xfrm>
            <a:off x="3236106" y="778694"/>
            <a:ext cx="5710436"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◆業務内容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小売店のショーケースや自動販売機の保守窓口・</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メンテナンス対応業務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0" name="角丸四角形 79"/>
          <p:cNvSpPr/>
          <p:nvPr/>
        </p:nvSpPr>
        <p:spPr>
          <a:xfrm>
            <a:off x="3296644" y="748714"/>
            <a:ext cx="3788298" cy="696464"/>
          </a:xfrm>
          <a:prstGeom prst="roundRect">
            <a:avLst>
              <a:gd name="adj" fmla="val 3948"/>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1" name="テキスト ボックス 80"/>
          <p:cNvSpPr txBox="1"/>
          <p:nvPr/>
        </p:nvSpPr>
        <p:spPr>
          <a:xfrm>
            <a:off x="91065" y="6367059"/>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導入前</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85" name="直線矢印コネクタ 84"/>
          <p:cNvCxnSpPr/>
          <p:nvPr/>
        </p:nvCxnSpPr>
        <p:spPr>
          <a:xfrm>
            <a:off x="789752" y="6502846"/>
            <a:ext cx="486420"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86" name="テキスト ボックス 85"/>
          <p:cNvSpPr txBox="1"/>
          <p:nvPr/>
        </p:nvSpPr>
        <p:spPr>
          <a:xfrm>
            <a:off x="91065" y="6579944"/>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導入後</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91" name="直線矢印コネクタ 90"/>
          <p:cNvCxnSpPr/>
          <p:nvPr/>
        </p:nvCxnSpPr>
        <p:spPr>
          <a:xfrm>
            <a:off x="789752" y="6718443"/>
            <a:ext cx="486420"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799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500"/>
                                        <p:tgtEl>
                                          <p:spTgt spid="7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fade">
                                      <p:cBhvr>
                                        <p:cTn id="27" dur="500"/>
                                        <p:tgtEl>
                                          <p:spTgt spid="53"/>
                                        </p:tgtEl>
                                      </p:cBhvr>
                                    </p:animEffect>
                                  </p:childTnLst>
                                </p:cTn>
                              </p:par>
                              <p:par>
                                <p:cTn id="28" presetID="10" presetClass="entr" presetSubtype="0" fill="hold" nodeType="with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fade">
                                      <p:cBhvr>
                                        <p:cTn id="30" dur="500"/>
                                        <p:tgtEl>
                                          <p:spTgt spid="61"/>
                                        </p:tgtEl>
                                      </p:cBhvr>
                                    </p:animEffect>
                                  </p:childTnLst>
                                </p:cTn>
                              </p:par>
                              <p:par>
                                <p:cTn id="31" presetID="10" presetClass="entr" presetSubtype="0" fill="hold" nodeType="with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fade">
                                      <p:cBhvr>
                                        <p:cTn id="33" dur="500"/>
                                        <p:tgtEl>
                                          <p:spTgt spid="6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fade">
                                      <p:cBhvr>
                                        <p:cTn id="36" dur="500"/>
                                        <p:tgtEl>
                                          <p:spTgt spid="7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fade">
                                      <p:cBhvr>
                                        <p:cTn id="39" dur="500"/>
                                        <p:tgtEl>
                                          <p:spTgt spid="8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9"/>
                                        </p:tgtEl>
                                        <p:attrNameLst>
                                          <p:attrName>style.visibility</p:attrName>
                                        </p:attrNameLst>
                                      </p:cBhvr>
                                      <p:to>
                                        <p:strVal val="visible"/>
                                      </p:to>
                                    </p:set>
                                    <p:animEffect transition="in" filter="fade">
                                      <p:cBhvr>
                                        <p:cTn id="42" dur="500"/>
                                        <p:tgtEl>
                                          <p:spTgt spid="8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7"/>
                                        </p:tgtEl>
                                        <p:attrNameLst>
                                          <p:attrName>style.visibility</p:attrName>
                                        </p:attrNameLst>
                                      </p:cBhvr>
                                      <p:to>
                                        <p:strVal val="visible"/>
                                      </p:to>
                                    </p:set>
                                    <p:animEffect transition="in" filter="fade">
                                      <p:cBhvr>
                                        <p:cTn id="45" dur="500"/>
                                        <p:tgtEl>
                                          <p:spTgt spid="87"/>
                                        </p:tgtEl>
                                      </p:cBhvr>
                                    </p:animEffect>
                                  </p:childTnLst>
                                </p:cTn>
                              </p:par>
                              <p:par>
                                <p:cTn id="46" presetID="10" presetClass="entr" presetSubtype="0" fill="hold" nodeType="withEffect">
                                  <p:stCondLst>
                                    <p:cond delay="0"/>
                                  </p:stCondLst>
                                  <p:childTnLst>
                                    <p:set>
                                      <p:cBhvr>
                                        <p:cTn id="47" dur="1" fill="hold">
                                          <p:stCondLst>
                                            <p:cond delay="0"/>
                                          </p:stCondLst>
                                        </p:cTn>
                                        <p:tgtEl>
                                          <p:spTgt spid="84"/>
                                        </p:tgtEl>
                                        <p:attrNameLst>
                                          <p:attrName>style.visibility</p:attrName>
                                        </p:attrNameLst>
                                      </p:cBhvr>
                                      <p:to>
                                        <p:strVal val="visible"/>
                                      </p:to>
                                    </p:set>
                                    <p:animEffect transition="in" filter="fade">
                                      <p:cBhvr>
                                        <p:cTn id="48" dur="500"/>
                                        <p:tgtEl>
                                          <p:spTgt spid="84"/>
                                        </p:tgtEl>
                                      </p:cBhvr>
                                    </p:animEffect>
                                  </p:childTnLst>
                                </p:cTn>
                              </p:par>
                              <p:par>
                                <p:cTn id="49" presetID="10" presetClass="entr" presetSubtype="0" fill="hold" nodeType="withEffect">
                                  <p:stCondLst>
                                    <p:cond delay="0"/>
                                  </p:stCondLst>
                                  <p:childTnLst>
                                    <p:set>
                                      <p:cBhvr>
                                        <p:cTn id="50" dur="1" fill="hold">
                                          <p:stCondLst>
                                            <p:cond delay="0"/>
                                          </p:stCondLst>
                                        </p:cTn>
                                        <p:tgtEl>
                                          <p:spTgt spid="82"/>
                                        </p:tgtEl>
                                        <p:attrNameLst>
                                          <p:attrName>style.visibility</p:attrName>
                                        </p:attrNameLst>
                                      </p:cBhvr>
                                      <p:to>
                                        <p:strVal val="visible"/>
                                      </p:to>
                                    </p:set>
                                    <p:animEffect transition="in" filter="fade">
                                      <p:cBhvr>
                                        <p:cTn id="51" dur="500"/>
                                        <p:tgtEl>
                                          <p:spTgt spid="8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fade">
                                      <p:cBhvr>
                                        <p:cTn id="54" dur="500"/>
                                        <p:tgtEl>
                                          <p:spTgt spid="83"/>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3"/>
                                        </p:tgtEl>
                                        <p:attrNameLst>
                                          <p:attrName>style.visibility</p:attrName>
                                        </p:attrNameLst>
                                      </p:cBhvr>
                                      <p:to>
                                        <p:strVal val="visible"/>
                                      </p:to>
                                    </p:set>
                                    <p:animEffect transition="in" filter="fade">
                                      <p:cBhvr>
                                        <p:cTn id="57" dur="500"/>
                                        <p:tgtEl>
                                          <p:spTgt spid="7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90"/>
                                        </p:tgtEl>
                                        <p:attrNameLst>
                                          <p:attrName>style.visibility</p:attrName>
                                        </p:attrNameLst>
                                      </p:cBhvr>
                                      <p:to>
                                        <p:strVal val="visible"/>
                                      </p:to>
                                    </p:set>
                                    <p:animEffect transition="in" filter="fade">
                                      <p:cBhvr>
                                        <p:cTn id="63" dur="500"/>
                                        <p:tgtEl>
                                          <p:spTgt spid="90"/>
                                        </p:tgtEl>
                                      </p:cBhvr>
                                    </p:animEffect>
                                  </p:childTnLst>
                                </p:cTn>
                              </p:par>
                              <p:par>
                                <p:cTn id="64" presetID="10" presetClass="entr" presetSubtype="0" fill="hold" nodeType="withEffect">
                                  <p:stCondLst>
                                    <p:cond delay="0"/>
                                  </p:stCondLst>
                                  <p:childTnLst>
                                    <p:set>
                                      <p:cBhvr>
                                        <p:cTn id="65" dur="1" fill="hold">
                                          <p:stCondLst>
                                            <p:cond delay="0"/>
                                          </p:stCondLst>
                                        </p:cTn>
                                        <p:tgtEl>
                                          <p:spTgt spid="77"/>
                                        </p:tgtEl>
                                        <p:attrNameLst>
                                          <p:attrName>style.visibility</p:attrName>
                                        </p:attrNameLst>
                                      </p:cBhvr>
                                      <p:to>
                                        <p:strVal val="visible"/>
                                      </p:to>
                                    </p:set>
                                    <p:animEffect transition="in" filter="fade">
                                      <p:cBhvr>
                                        <p:cTn id="66" dur="500"/>
                                        <p:tgtEl>
                                          <p:spTgt spid="77"/>
                                        </p:tgtEl>
                                      </p:cBhvr>
                                    </p:animEffect>
                                  </p:childTnLst>
                                </p:cTn>
                              </p:par>
                              <p:par>
                                <p:cTn id="67" presetID="10" presetClass="entr" presetSubtype="0"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fade">
                                      <p:cBhvr>
                                        <p:cTn id="69" dur="500"/>
                                        <p:tgtEl>
                                          <p:spTgt spid="7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9"/>
                                        </p:tgtEl>
                                        <p:attrNameLst>
                                          <p:attrName>style.visibility</p:attrName>
                                        </p:attrNameLst>
                                      </p:cBhvr>
                                      <p:to>
                                        <p:strVal val="visible"/>
                                      </p:to>
                                    </p:set>
                                    <p:animEffect transition="in" filter="fade">
                                      <p:cBhvr>
                                        <p:cTn id="72" dur="500"/>
                                        <p:tgtEl>
                                          <p:spTgt spid="69"/>
                                        </p:tgtEl>
                                      </p:cBhvr>
                                    </p:animEffect>
                                  </p:childTnLst>
                                </p:cTn>
                              </p:par>
                              <p:par>
                                <p:cTn id="73" presetID="10" presetClass="entr" presetSubtype="0" fill="hold" nodeType="with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fade">
                                      <p:cBhvr>
                                        <p:cTn id="75" dur="500"/>
                                        <p:tgtEl>
                                          <p:spTgt spid="65"/>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6"/>
                                        </p:tgtEl>
                                        <p:attrNameLst>
                                          <p:attrName>style.visibility</p:attrName>
                                        </p:attrNameLst>
                                      </p:cBhvr>
                                      <p:to>
                                        <p:strVal val="visible"/>
                                      </p:to>
                                    </p:set>
                                    <p:animEffect transition="in" filter="fade">
                                      <p:cBhvr>
                                        <p:cTn id="80" dur="500"/>
                                        <p:tgtEl>
                                          <p:spTgt spid="6"/>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7"/>
                                        </p:tgtEl>
                                        <p:attrNameLst>
                                          <p:attrName>style.visibility</p:attrName>
                                        </p:attrNameLst>
                                      </p:cBhvr>
                                      <p:to>
                                        <p:strVal val="visible"/>
                                      </p:to>
                                    </p:set>
                                    <p:animEffect transition="in" filter="fade">
                                      <p:cBhvr>
                                        <p:cTn id="83" dur="500"/>
                                        <p:tgtEl>
                                          <p:spTgt spid="7"/>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8"/>
                                        </p:tgtEl>
                                        <p:attrNameLst>
                                          <p:attrName>style.visibility</p:attrName>
                                        </p:attrNameLst>
                                      </p:cBhvr>
                                      <p:to>
                                        <p:strVal val="visible"/>
                                      </p:to>
                                    </p:set>
                                    <p:animEffect transition="in" filter="fade">
                                      <p:cBhvr>
                                        <p:cTn id="86" dur="500"/>
                                        <p:tgtEl>
                                          <p:spTgt spid="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9"/>
                                        </p:tgtEl>
                                        <p:attrNameLst>
                                          <p:attrName>style.visibility</p:attrName>
                                        </p:attrNameLst>
                                      </p:cBhvr>
                                      <p:to>
                                        <p:strVal val="visible"/>
                                      </p:to>
                                    </p:set>
                                    <p:animEffect transition="in" filter="fade">
                                      <p:cBhvr>
                                        <p:cTn id="89" dur="500"/>
                                        <p:tgtEl>
                                          <p:spTgt spid="9"/>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0"/>
                                        </p:tgtEl>
                                        <p:attrNameLst>
                                          <p:attrName>style.visibility</p:attrName>
                                        </p:attrNameLst>
                                      </p:cBhvr>
                                      <p:to>
                                        <p:strVal val="visible"/>
                                      </p:to>
                                    </p:set>
                                    <p:animEffect transition="in" filter="fade">
                                      <p:cBhvr>
                                        <p:cTn id="92" dur="500"/>
                                        <p:tgtEl>
                                          <p:spTgt spid="10"/>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78"/>
                                        </p:tgtEl>
                                        <p:attrNameLst>
                                          <p:attrName>style.visibility</p:attrName>
                                        </p:attrNameLst>
                                      </p:cBhvr>
                                      <p:to>
                                        <p:strVal val="visible"/>
                                      </p:to>
                                    </p:set>
                                    <p:animEffect transition="in" filter="fade">
                                      <p:cBhvr>
                                        <p:cTn id="95"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P spid="12" grpId="0" animBg="1"/>
      <p:bldP spid="13" grpId="0"/>
      <p:bldP spid="14" grpId="0"/>
      <p:bldP spid="15" grpId="0"/>
      <p:bldP spid="22" grpId="0" animBg="1"/>
      <p:bldP spid="70" grpId="0"/>
      <p:bldP spid="73" grpId="0"/>
      <p:bldP spid="83" grpId="0"/>
      <p:bldP spid="87" grpId="0"/>
      <p:bldP spid="88" grpId="0" animBg="1"/>
      <p:bldP spid="89" grpId="0"/>
      <p:bldP spid="90" grpId="0"/>
      <p:bldP spid="69" grpId="0"/>
      <p:bldP spid="71" grpId="0"/>
      <p:bldP spid="7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角丸四角形 68"/>
          <p:cNvSpPr/>
          <p:nvPr/>
        </p:nvSpPr>
        <p:spPr>
          <a:xfrm>
            <a:off x="179979" y="2087215"/>
            <a:ext cx="1624716" cy="3764752"/>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67" name="角丸四角形 66"/>
          <p:cNvSpPr/>
          <p:nvPr/>
        </p:nvSpPr>
        <p:spPr>
          <a:xfrm>
            <a:off x="2826639" y="3921815"/>
            <a:ext cx="1607948" cy="1196826"/>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 name="タイトル 1"/>
          <p:cNvSpPr>
            <a:spLocks noGrp="1"/>
          </p:cNvSpPr>
          <p:nvPr>
            <p:ph type="title"/>
          </p:nvPr>
        </p:nvSpPr>
        <p:spPr/>
        <p:txBody>
          <a:bodyPr>
            <a:normAutofit/>
          </a:bodyPr>
          <a:lstStyle/>
          <a:p>
            <a:r>
              <a:rPr lang="ja-JP" altLang="en-US" sz="2800" dirty="0"/>
              <a:t>船舶業界　</a:t>
            </a:r>
            <a:r>
              <a:rPr lang="en-US" altLang="ja-JP" sz="2800" dirty="0"/>
              <a:t>S</a:t>
            </a:r>
            <a:r>
              <a:rPr lang="ja-JP" altLang="en-US" sz="2800" dirty="0"/>
              <a:t>様　オンコールサポート業務でのナレッジ整理と活用</a:t>
            </a:r>
            <a:endParaRPr kumimoji="1" lang="ja-JP" altLang="en-US" sz="2800" dirty="0"/>
          </a:p>
        </p:txBody>
      </p:sp>
      <p:sp>
        <p:nvSpPr>
          <p:cNvPr id="4" name="スライド番号プレースホルダー 3"/>
          <p:cNvSpPr>
            <a:spLocks noGrp="1"/>
          </p:cNvSpPr>
          <p:nvPr>
            <p:ph type="sldNum" sz="quarter" idx="12"/>
          </p:nvPr>
        </p:nvSpPr>
        <p:spPr>
          <a:xfrm>
            <a:off x="9290945" y="644658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348CB8-A846-49A1-82E0-8AAD89E81CF6}" type="slidenum">
              <a:rPr kumimoji="1" lang="ja-JP" altLang="en-US" sz="1200" b="0" i="0" u="none" strike="noStrike" kern="1200" cap="none" spc="0" normalizeH="0" baseline="0" noProof="0" smtClean="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1200" b="0" i="0" u="none" strike="noStrike" kern="1200" cap="none" spc="0" normalizeH="0" baseline="0" noProof="0" dirty="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7176120" y="4311826"/>
            <a:ext cx="469872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①履歴情報をナレッジベースに登録し、</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b="1" dirty="0">
                <a:solidFill>
                  <a:srgbClr val="FF6600"/>
                </a:solidFill>
                <a:latin typeface="メイリオ" panose="020B0604030504040204" pitchFamily="50" charset="-128"/>
                <a:ea typeface="メイリオ" panose="020B0604030504040204" pitchFamily="50" charset="-128"/>
              </a:rPr>
              <a:t>　</a:t>
            </a: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一元管理することで、情報を探しやすくなった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7" name="テキスト ボックス 6"/>
          <p:cNvSpPr txBox="1"/>
          <p:nvPr/>
        </p:nvSpPr>
        <p:spPr>
          <a:xfrm>
            <a:off x="7191784" y="4948651"/>
            <a:ext cx="4683058"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②個人持ちになっている技術ノウハウ、</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機器マニュアルを共有することで、属人性排除　</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に繋がった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p:cNvSpPr txBox="1"/>
          <p:nvPr/>
        </p:nvSpPr>
        <p:spPr>
          <a:xfrm>
            <a:off x="7191784" y="5753085"/>
            <a:ext cx="469872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③登録した情報にキーワードやタグを充実化させ</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ることで、一次回答率が向上</a:t>
            </a:r>
            <a:r>
              <a:rPr lang="ja-JP" altLang="en-US" sz="1600" b="1" noProof="0" dirty="0">
                <a:solidFill>
                  <a:srgbClr val="FF6600"/>
                </a:solidFill>
                <a:latin typeface="メイリオ" panose="020B0604030504040204" pitchFamily="50" charset="-128"/>
                <a:ea typeface="メイリオ" panose="020B0604030504040204" pitchFamily="50" charset="-128"/>
              </a:rPr>
              <a:t>し、業務が効率化</a:t>
            </a:r>
            <a:endParaRPr lang="en-US" altLang="ja-JP" sz="1600" b="1" dirty="0">
              <a:solidFill>
                <a:srgbClr val="FF6600"/>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b="1" noProof="0" dirty="0">
                <a:solidFill>
                  <a:srgbClr val="FF6600"/>
                </a:solidFill>
                <a:latin typeface="メイリオ" panose="020B0604030504040204" pitchFamily="50" charset="-128"/>
                <a:ea typeface="メイリオ" panose="020B0604030504040204" pitchFamily="50" charset="-128"/>
              </a:rPr>
              <a:t>　された</a:t>
            </a:r>
            <a:endParaRPr lang="en-US" altLang="ja-JP" sz="1600" b="1" noProof="0" dirty="0">
              <a:solidFill>
                <a:srgbClr val="FF6600"/>
              </a:solidFill>
              <a:latin typeface="メイリオ" panose="020B0604030504040204" pitchFamily="50" charset="-128"/>
              <a:ea typeface="メイリオ" panose="020B0604030504040204" pitchFamily="50" charset="-128"/>
            </a:endParaRPr>
          </a:p>
        </p:txBody>
      </p:sp>
      <p:sp>
        <p:nvSpPr>
          <p:cNvPr id="9" name="角丸四角形 8"/>
          <p:cNvSpPr/>
          <p:nvPr/>
        </p:nvSpPr>
        <p:spPr>
          <a:xfrm>
            <a:off x="7229475" y="4013946"/>
            <a:ext cx="4629703" cy="2477871"/>
          </a:xfrm>
          <a:prstGeom prst="roundRect">
            <a:avLst>
              <a:gd name="adj" fmla="val 2541"/>
            </a:avLst>
          </a:prstGeom>
          <a:no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0" name="角丸四角形 9"/>
          <p:cNvSpPr/>
          <p:nvPr/>
        </p:nvSpPr>
        <p:spPr>
          <a:xfrm>
            <a:off x="7314344" y="3762375"/>
            <a:ext cx="3098800" cy="503144"/>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導入のポイント</a:t>
            </a:r>
          </a:p>
        </p:txBody>
      </p:sp>
      <p:sp>
        <p:nvSpPr>
          <p:cNvPr id="11" name="角丸四角形 10"/>
          <p:cNvSpPr/>
          <p:nvPr/>
        </p:nvSpPr>
        <p:spPr>
          <a:xfrm>
            <a:off x="7229475" y="1090474"/>
            <a:ext cx="4629703" cy="2477871"/>
          </a:xfrm>
          <a:prstGeom prst="roundRect">
            <a:avLst>
              <a:gd name="adj" fmla="val 2541"/>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2" name="角丸四角形 11"/>
          <p:cNvSpPr/>
          <p:nvPr/>
        </p:nvSpPr>
        <p:spPr>
          <a:xfrm>
            <a:off x="7314344"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導入前の課題</a:t>
            </a:r>
          </a:p>
        </p:txBody>
      </p:sp>
      <p:sp>
        <p:nvSpPr>
          <p:cNvPr id="13" name="テキスト ボックス 12"/>
          <p:cNvSpPr txBox="1"/>
          <p:nvPr/>
        </p:nvSpPr>
        <p:spPr>
          <a:xfrm>
            <a:off x="7194965" y="1424899"/>
            <a:ext cx="4493538"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①履歴情報をメールや紙で管理しているため、</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必要な情報が探し出せない</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4" name="テキスト ボックス 13"/>
          <p:cNvSpPr txBox="1"/>
          <p:nvPr/>
        </p:nvSpPr>
        <p:spPr>
          <a:xfrm>
            <a:off x="7221070" y="2103254"/>
            <a:ext cx="469872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②機器ごとの必要作業が標準文書化されていない</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solidFill>
                  <a:srgbClr val="3477B2"/>
                </a:solidFill>
                <a:latin typeface="メイリオ" panose="020B0604030504040204" pitchFamily="50" charset="-128"/>
                <a:ea typeface="メイリオ" panose="020B0604030504040204" pitchFamily="50" charset="-128"/>
              </a:rPr>
              <a:t>　ため</a:t>
            </a:r>
            <a:r>
              <a:rPr kumimoji="1" lang="ja-JP" altLang="en-US" sz="1600" b="0" i="0" u="none" strike="noStrike" kern="1200" cap="none" spc="0" normalizeH="0" baseline="0" noProof="0" dirty="0" err="1">
                <a:ln>
                  <a:noFill/>
                </a:ln>
                <a:solidFill>
                  <a:srgbClr val="3477B2"/>
                </a:solidFill>
                <a:effectLst/>
                <a:uLnTx/>
                <a:uFillTx/>
                <a:latin typeface="メイリオ" panose="020B0604030504040204" pitchFamily="50" charset="-128"/>
                <a:ea typeface="メイリオ" panose="020B0604030504040204" pitchFamily="50" charset="-128"/>
                <a:cs typeface="+mn-cs"/>
              </a:rPr>
              <a:t>、</a:t>
            </a: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技術が属人化している</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5" name="テキスト ボックス 14"/>
          <p:cNvSpPr txBox="1"/>
          <p:nvPr/>
        </p:nvSpPr>
        <p:spPr>
          <a:xfrm>
            <a:off x="7223420" y="2813815"/>
            <a:ext cx="4493538"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③過去の契約情報の管理が煩雑になっており、</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回答の遅延、見積もり精度の低下が発生</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している</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6" name="角丸四角形 15"/>
          <p:cNvSpPr/>
          <p:nvPr/>
        </p:nvSpPr>
        <p:spPr>
          <a:xfrm>
            <a:off x="138179"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業務イメージ</a:t>
            </a:r>
          </a:p>
        </p:txBody>
      </p:sp>
      <p:sp>
        <p:nvSpPr>
          <p:cNvPr id="22" name="フローチャート: 磁気ディスク 21"/>
          <p:cNvSpPr/>
          <p:nvPr/>
        </p:nvSpPr>
        <p:spPr>
          <a:xfrm>
            <a:off x="2792996" y="2225626"/>
            <a:ext cx="1766773" cy="1043234"/>
          </a:xfrm>
          <a:prstGeom prst="flowChartMagneticDisk">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73" name="テキスト ボックス 72"/>
          <p:cNvSpPr txBox="1"/>
          <p:nvPr/>
        </p:nvSpPr>
        <p:spPr>
          <a:xfrm>
            <a:off x="2872563" y="2275978"/>
            <a:ext cx="1620957"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ナレッジベース</a:t>
            </a:r>
            <a:endParaRPr kumimoji="1" lang="en-US" altLang="ja-JP"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5" name="テキスト ボックス 74"/>
          <p:cNvSpPr txBox="1"/>
          <p:nvPr/>
        </p:nvSpPr>
        <p:spPr>
          <a:xfrm>
            <a:off x="3125119" y="2670571"/>
            <a:ext cx="140100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船舶情報</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技術ノウハウ</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87" name="テキスト ボックス 186"/>
          <p:cNvSpPr txBox="1"/>
          <p:nvPr/>
        </p:nvSpPr>
        <p:spPr>
          <a:xfrm>
            <a:off x="3236979" y="869314"/>
            <a:ext cx="5710436" cy="86177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3477B2"/>
                </a:solidFill>
                <a:effectLst/>
                <a:uLnTx/>
                <a:uFillTx/>
                <a:latin typeface="メイリオ" panose="020B0604030504040204" pitchFamily="50" charset="-128"/>
                <a:ea typeface="メイリオ" panose="020B0604030504040204" pitchFamily="50" charset="-128"/>
                <a:cs typeface="+mn-cs"/>
              </a:rPr>
              <a:t>◆業務内容</a:t>
            </a:r>
            <a:endParaRPr kumimoji="1" lang="en-US" altLang="ja-JP" sz="1200" b="0" i="0" u="none" strike="noStrike" kern="1200" cap="none" spc="0" normalizeH="0" baseline="0" noProof="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3477B2"/>
                </a:solidFill>
                <a:effectLst/>
                <a:uLnTx/>
                <a:uFillTx/>
                <a:latin typeface="メイリオ" panose="020B0604030504040204" pitchFamily="50" charset="-128"/>
                <a:ea typeface="メイリオ" panose="020B0604030504040204" pitchFamily="50" charset="-128"/>
                <a:cs typeface="+mn-cs"/>
              </a:rPr>
              <a:t>船舶用無線機器類の定期検査支援、定期整備、消耗品</a:t>
            </a:r>
            <a:endParaRPr kumimoji="1" lang="en-US" altLang="ja-JP" sz="1200" b="0" i="0" u="none" strike="noStrike" kern="1200" cap="none" spc="0" normalizeH="0" baseline="0" noProof="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3477B2"/>
                </a:solidFill>
                <a:effectLst/>
                <a:uLnTx/>
                <a:uFillTx/>
                <a:latin typeface="メイリオ" panose="020B0604030504040204" pitchFamily="50" charset="-128"/>
                <a:ea typeface="メイリオ" panose="020B0604030504040204" pitchFamily="50" charset="-128"/>
                <a:cs typeface="+mn-cs"/>
              </a:rPr>
              <a:t>部品交換手配・不具合発生時のオンコールサポート</a:t>
            </a:r>
            <a:endParaRPr kumimoji="1" lang="en-US" altLang="ja-JP" sz="1200" b="0" i="0" u="none" strike="noStrike" kern="1200" cap="none" spc="0" normalizeH="0" baseline="0" noProof="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3477B2"/>
                </a:solidFill>
                <a:effectLst/>
                <a:uLnTx/>
                <a:uFillTx/>
                <a:latin typeface="メイリオ" panose="020B0604030504040204" pitchFamily="50" charset="-128"/>
                <a:ea typeface="メイリオ" panose="020B0604030504040204" pitchFamily="50" charset="-128"/>
                <a:cs typeface="+mn-cs"/>
              </a:rPr>
              <a:t>　</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88" name="角丸四角形 187"/>
          <p:cNvSpPr/>
          <p:nvPr/>
        </p:nvSpPr>
        <p:spPr>
          <a:xfrm>
            <a:off x="3275498" y="848546"/>
            <a:ext cx="3788298" cy="696464"/>
          </a:xfrm>
          <a:prstGeom prst="roundRect">
            <a:avLst>
              <a:gd name="adj" fmla="val 3948"/>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7" name="角丸四角形 86"/>
          <p:cNvSpPr/>
          <p:nvPr/>
        </p:nvSpPr>
        <p:spPr>
          <a:xfrm>
            <a:off x="5826799" y="3622854"/>
            <a:ext cx="1255418" cy="1395929"/>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00" name="テキスト ボックス 99"/>
          <p:cNvSpPr txBox="1"/>
          <p:nvPr/>
        </p:nvSpPr>
        <p:spPr>
          <a:xfrm>
            <a:off x="5948667" y="3835868"/>
            <a:ext cx="254480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機器メーカー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27" name="テキスト ボックス 126"/>
          <p:cNvSpPr txBox="1"/>
          <p:nvPr/>
        </p:nvSpPr>
        <p:spPr>
          <a:xfrm>
            <a:off x="5095527" y="5832205"/>
            <a:ext cx="3100040"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メール　　　紙の資料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52" name="テキスト ボックス 151"/>
          <p:cNvSpPr txBox="1"/>
          <p:nvPr/>
        </p:nvSpPr>
        <p:spPr>
          <a:xfrm>
            <a:off x="3244096" y="6135333"/>
            <a:ext cx="114261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受注情報</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0" name="フローチャート: 磁気ディスク 89"/>
          <p:cNvSpPr/>
          <p:nvPr/>
        </p:nvSpPr>
        <p:spPr>
          <a:xfrm>
            <a:off x="2792997" y="5676247"/>
            <a:ext cx="1766773" cy="868291"/>
          </a:xfrm>
          <a:prstGeom prst="flowChartMagneticDisk">
            <a:avLst/>
          </a:prstGeom>
          <a:noFill/>
          <a:ln w="12700">
            <a:solidFill>
              <a:srgbClr val="3477B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cxnSp>
        <p:nvCxnSpPr>
          <p:cNvPr id="91" name="直線矢印コネクタ 90"/>
          <p:cNvCxnSpPr/>
          <p:nvPr/>
        </p:nvCxnSpPr>
        <p:spPr>
          <a:xfrm>
            <a:off x="826356" y="1560428"/>
            <a:ext cx="486420"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92" name="直線矢印コネクタ 91"/>
          <p:cNvCxnSpPr/>
          <p:nvPr/>
        </p:nvCxnSpPr>
        <p:spPr>
          <a:xfrm>
            <a:off x="826356" y="1810216"/>
            <a:ext cx="486420"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4" name="テキスト ボックス 93"/>
          <p:cNvSpPr txBox="1"/>
          <p:nvPr/>
        </p:nvSpPr>
        <p:spPr>
          <a:xfrm>
            <a:off x="173005" y="1438358"/>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導入前</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6" name="テキスト ボックス 95"/>
          <p:cNvSpPr txBox="1"/>
          <p:nvPr/>
        </p:nvSpPr>
        <p:spPr>
          <a:xfrm>
            <a:off x="173005" y="1680287"/>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導入後</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7" name="テキスト ボックス 96"/>
          <p:cNvSpPr txBox="1"/>
          <p:nvPr/>
        </p:nvSpPr>
        <p:spPr>
          <a:xfrm>
            <a:off x="3018815" y="5708812"/>
            <a:ext cx="1415772"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販売管理システム</a:t>
            </a:r>
            <a:endParaRPr kumimoji="1" lang="en-US" altLang="ja-JP"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106" name="図 10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71584" y="6105282"/>
            <a:ext cx="572279" cy="572279"/>
          </a:xfrm>
          <a:prstGeom prst="rect">
            <a:avLst/>
          </a:prstGeom>
        </p:spPr>
      </p:pic>
      <p:pic>
        <p:nvPicPr>
          <p:cNvPr id="84" name="図 8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3727" y="4311826"/>
            <a:ext cx="590723" cy="590723"/>
          </a:xfrm>
          <a:prstGeom prst="rect">
            <a:avLst/>
          </a:prstGeom>
        </p:spPr>
      </p:pic>
      <p:sp>
        <p:nvSpPr>
          <p:cNvPr id="167" name="テキスト ボックス 166"/>
          <p:cNvSpPr txBox="1"/>
          <p:nvPr/>
        </p:nvSpPr>
        <p:spPr>
          <a:xfrm>
            <a:off x="472315" y="3954678"/>
            <a:ext cx="119774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船舶管理会社</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88" name="図 8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23157" y="4119392"/>
            <a:ext cx="614911" cy="614911"/>
          </a:xfrm>
          <a:prstGeom prst="rect">
            <a:avLst/>
          </a:prstGeom>
        </p:spPr>
      </p:pic>
      <p:sp>
        <p:nvSpPr>
          <p:cNvPr id="183" name="テキスト ボックス 182"/>
          <p:cNvSpPr txBox="1"/>
          <p:nvPr/>
        </p:nvSpPr>
        <p:spPr>
          <a:xfrm>
            <a:off x="680240" y="5008281"/>
            <a:ext cx="179725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監督者</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12" name="テキスト ボックス 111"/>
          <p:cNvSpPr txBox="1"/>
          <p:nvPr/>
        </p:nvSpPr>
        <p:spPr>
          <a:xfrm>
            <a:off x="3301559" y="3914741"/>
            <a:ext cx="131666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電飾部</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134" name="図 13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06131" y="4238653"/>
            <a:ext cx="695327" cy="695327"/>
          </a:xfrm>
          <a:prstGeom prst="rect">
            <a:avLst/>
          </a:prstGeom>
        </p:spPr>
      </p:pic>
      <p:cxnSp>
        <p:nvCxnSpPr>
          <p:cNvPr id="135" name="直線矢印コネクタ 134"/>
          <p:cNvCxnSpPr>
            <a:stCxn id="85" idx="0"/>
          </p:cNvCxnSpPr>
          <p:nvPr/>
        </p:nvCxnSpPr>
        <p:spPr>
          <a:xfrm flipH="1" flipV="1">
            <a:off x="4493527" y="5167538"/>
            <a:ext cx="1438683" cy="608628"/>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4" name="テキスト ボックス 103"/>
          <p:cNvSpPr txBox="1"/>
          <p:nvPr/>
        </p:nvSpPr>
        <p:spPr>
          <a:xfrm>
            <a:off x="1747356" y="3548227"/>
            <a:ext cx="110777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①不具合連絡</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49" name="直線矢印コネクタ 148"/>
          <p:cNvCxnSpPr>
            <a:endCxn id="90" idx="1"/>
          </p:cNvCxnSpPr>
          <p:nvPr/>
        </p:nvCxnSpPr>
        <p:spPr>
          <a:xfrm>
            <a:off x="3676382" y="5121701"/>
            <a:ext cx="2" cy="554546"/>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82" name="直線矢印コネクタ 181"/>
          <p:cNvCxnSpPr/>
          <p:nvPr/>
        </p:nvCxnSpPr>
        <p:spPr>
          <a:xfrm>
            <a:off x="1859910" y="3826466"/>
            <a:ext cx="900076" cy="332642"/>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89" name="テキスト ボックス 188"/>
          <p:cNvSpPr txBox="1"/>
          <p:nvPr/>
        </p:nvSpPr>
        <p:spPr>
          <a:xfrm>
            <a:off x="3402804" y="5268163"/>
            <a:ext cx="1530455"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⑧受注登録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5" name="角丸四角形 84"/>
          <p:cNvSpPr/>
          <p:nvPr/>
        </p:nvSpPr>
        <p:spPr>
          <a:xfrm>
            <a:off x="4817390" y="5776166"/>
            <a:ext cx="2229639" cy="983754"/>
          </a:xfrm>
          <a:prstGeom prst="roundRect">
            <a:avLst/>
          </a:prstGeom>
          <a:noFill/>
          <a:ln w="12700">
            <a:solidFill>
              <a:srgbClr val="3477B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71" name="直線矢印コネクタ 70"/>
          <p:cNvCxnSpPr/>
          <p:nvPr/>
        </p:nvCxnSpPr>
        <p:spPr>
          <a:xfrm flipV="1">
            <a:off x="4450296" y="3884352"/>
            <a:ext cx="1430370" cy="1"/>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2" name="テキスト ボックス 71"/>
          <p:cNvSpPr txBox="1"/>
          <p:nvPr/>
        </p:nvSpPr>
        <p:spPr>
          <a:xfrm>
            <a:off x="4450480" y="3577264"/>
            <a:ext cx="149657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②対処方法の確認</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74" name="直線矢印コネクタ 73"/>
          <p:cNvCxnSpPr/>
          <p:nvPr/>
        </p:nvCxnSpPr>
        <p:spPr>
          <a:xfrm>
            <a:off x="3935903" y="3289047"/>
            <a:ext cx="0" cy="558596"/>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76" name="直線矢印コネクタ 75"/>
          <p:cNvCxnSpPr/>
          <p:nvPr/>
        </p:nvCxnSpPr>
        <p:spPr>
          <a:xfrm flipH="1" flipV="1">
            <a:off x="3398695" y="3279409"/>
            <a:ext cx="1" cy="544474"/>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81" name="テキスト ボックス 80"/>
          <p:cNvSpPr txBox="1"/>
          <p:nvPr/>
        </p:nvSpPr>
        <p:spPr>
          <a:xfrm>
            <a:off x="3505101" y="3342548"/>
            <a:ext cx="1530455"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2" name="テキスト ボックス 81"/>
          <p:cNvSpPr txBox="1"/>
          <p:nvPr/>
        </p:nvSpPr>
        <p:spPr>
          <a:xfrm>
            <a:off x="2373257" y="3369473"/>
            <a:ext cx="1530455"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登録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83" name="直線矢印コネクタ 82"/>
          <p:cNvCxnSpPr/>
          <p:nvPr/>
        </p:nvCxnSpPr>
        <p:spPr>
          <a:xfrm flipH="1" flipV="1">
            <a:off x="1898598" y="4146484"/>
            <a:ext cx="789491" cy="287851"/>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1" name="テキスト ボックス 100"/>
          <p:cNvSpPr txBox="1"/>
          <p:nvPr/>
        </p:nvSpPr>
        <p:spPr>
          <a:xfrm>
            <a:off x="4683081" y="5434682"/>
            <a:ext cx="570521"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03" name="乗算 102"/>
          <p:cNvSpPr/>
          <p:nvPr/>
        </p:nvSpPr>
        <p:spPr>
          <a:xfrm>
            <a:off x="5313757" y="5265671"/>
            <a:ext cx="1146900" cy="1267878"/>
          </a:xfrm>
          <a:prstGeom prst="mathMultiply">
            <a:avLst>
              <a:gd name="adj1" fmla="val 12267"/>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　　</a:t>
            </a:r>
          </a:p>
        </p:txBody>
      </p:sp>
      <p:sp>
        <p:nvSpPr>
          <p:cNvPr id="107" name="テキスト ボックス 106"/>
          <p:cNvSpPr txBox="1"/>
          <p:nvPr/>
        </p:nvSpPr>
        <p:spPr>
          <a:xfrm>
            <a:off x="3323189" y="4796960"/>
            <a:ext cx="131666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担当者</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09" name="テキスト ボックス 108"/>
          <p:cNvSpPr txBox="1"/>
          <p:nvPr/>
        </p:nvSpPr>
        <p:spPr>
          <a:xfrm>
            <a:off x="1756059" y="4425543"/>
            <a:ext cx="110777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③修理調整</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10" name="直線矢印コネクタ 109"/>
          <p:cNvCxnSpPr/>
          <p:nvPr/>
        </p:nvCxnSpPr>
        <p:spPr>
          <a:xfrm>
            <a:off x="4483087" y="4120820"/>
            <a:ext cx="1397579"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11" name="テキスト ボックス 110"/>
          <p:cNvSpPr txBox="1"/>
          <p:nvPr/>
        </p:nvSpPr>
        <p:spPr>
          <a:xfrm>
            <a:off x="4435633" y="4152456"/>
            <a:ext cx="149657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④調整結果・連絡</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13" name="テキスト ボックス 112"/>
          <p:cNvSpPr txBox="1"/>
          <p:nvPr/>
        </p:nvSpPr>
        <p:spPr>
          <a:xfrm>
            <a:off x="726773" y="2134544"/>
            <a:ext cx="119774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本船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42" name="カギ線コネクタ 41"/>
          <p:cNvCxnSpPr>
            <a:stCxn id="87" idx="0"/>
          </p:cNvCxnSpPr>
          <p:nvPr/>
        </p:nvCxnSpPr>
        <p:spPr>
          <a:xfrm rot="16200000" flipV="1">
            <a:off x="3381405" y="549750"/>
            <a:ext cx="1492358" cy="4653849"/>
          </a:xfrm>
          <a:prstGeom prst="bentConnector2">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14" name="テキスト ボックス 113"/>
          <p:cNvSpPr txBox="1"/>
          <p:nvPr/>
        </p:nvSpPr>
        <p:spPr>
          <a:xfrm>
            <a:off x="3880697" y="1801880"/>
            <a:ext cx="110777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⑤技師派遣</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15" name="直線矢印コネクタ 114"/>
          <p:cNvCxnSpPr/>
          <p:nvPr/>
        </p:nvCxnSpPr>
        <p:spPr>
          <a:xfrm>
            <a:off x="1833839" y="4891957"/>
            <a:ext cx="992800" cy="1"/>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17" name="テキスト ボックス 116"/>
          <p:cNvSpPr txBox="1"/>
          <p:nvPr/>
        </p:nvSpPr>
        <p:spPr>
          <a:xfrm>
            <a:off x="1747356" y="4994503"/>
            <a:ext cx="110777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⑦注文書発行</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22" name="直線矢印コネクタ 121"/>
          <p:cNvCxnSpPr/>
          <p:nvPr/>
        </p:nvCxnSpPr>
        <p:spPr>
          <a:xfrm flipH="1">
            <a:off x="4486200" y="4539948"/>
            <a:ext cx="1324706" cy="1616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23" name="テキスト ボックス 122"/>
          <p:cNvSpPr txBox="1"/>
          <p:nvPr/>
        </p:nvSpPr>
        <p:spPr>
          <a:xfrm>
            <a:off x="4590145" y="4588351"/>
            <a:ext cx="149657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⑥報告書発行</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59" name="直線矢印コネクタ 58"/>
          <p:cNvCxnSpPr/>
          <p:nvPr/>
        </p:nvCxnSpPr>
        <p:spPr>
          <a:xfrm flipV="1">
            <a:off x="4573137" y="5026764"/>
            <a:ext cx="1198882" cy="16595"/>
          </a:xfrm>
          <a:prstGeom prst="straightConnector1">
            <a:avLst/>
          </a:prstGeom>
          <a:ln w="19050">
            <a:solidFill>
              <a:srgbClr val="3477B2"/>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32" name="テキスト ボックス 131"/>
          <p:cNvSpPr txBox="1"/>
          <p:nvPr/>
        </p:nvSpPr>
        <p:spPr>
          <a:xfrm>
            <a:off x="4706460" y="5075324"/>
            <a:ext cx="149657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⑨発注</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請求</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36" name="直線矢印コネクタ 135"/>
          <p:cNvCxnSpPr/>
          <p:nvPr/>
        </p:nvCxnSpPr>
        <p:spPr>
          <a:xfrm flipV="1">
            <a:off x="1816260" y="5196994"/>
            <a:ext cx="1174195" cy="348168"/>
          </a:xfrm>
          <a:prstGeom prst="straightConnector1">
            <a:avLst/>
          </a:prstGeom>
          <a:ln w="19050">
            <a:solidFill>
              <a:srgbClr val="3477B2"/>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37" name="テキスト ボックス 136"/>
          <p:cNvSpPr txBox="1"/>
          <p:nvPr/>
        </p:nvSpPr>
        <p:spPr>
          <a:xfrm>
            <a:off x="1816260" y="5536899"/>
            <a:ext cx="110777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⑩請求額調整・入金</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18" name="図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56137" y="6114565"/>
            <a:ext cx="619689" cy="619689"/>
          </a:xfrm>
          <a:prstGeom prst="rect">
            <a:avLst/>
          </a:prstGeom>
        </p:spPr>
      </p:pic>
      <p:pic>
        <p:nvPicPr>
          <p:cNvPr id="3" name="図 2"/>
          <p:cNvPicPr>
            <a:picLocks noChangeAspect="1"/>
          </p:cNvPicPr>
          <p:nvPr/>
        </p:nvPicPr>
        <p:blipFill>
          <a:blip r:embed="rId8"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24543" y="2408450"/>
            <a:ext cx="972009" cy="972009"/>
          </a:xfrm>
          <a:prstGeom prst="rect">
            <a:avLst/>
          </a:prstGeom>
        </p:spPr>
      </p:pic>
    </p:spTree>
    <p:extLst>
      <p:ext uri="{BB962C8B-B14F-4D97-AF65-F5344CB8AC3E}">
        <p14:creationId xmlns:p14="http://schemas.microsoft.com/office/powerpoint/2010/main" val="2837717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2"/>
                                        </p:tgtEl>
                                        <p:attrNameLst>
                                          <p:attrName>style.visibility</p:attrName>
                                        </p:attrNameLst>
                                      </p:cBhvr>
                                      <p:to>
                                        <p:strVal val="visible"/>
                                      </p:to>
                                    </p:set>
                                    <p:animEffect transition="in" filter="fade">
                                      <p:cBhvr>
                                        <p:cTn id="24" dur="500"/>
                                        <p:tgtEl>
                                          <p:spTgt spid="8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1"/>
                                        </p:tgtEl>
                                        <p:attrNameLst>
                                          <p:attrName>style.visibility</p:attrName>
                                        </p:attrNameLst>
                                      </p:cBhvr>
                                      <p:to>
                                        <p:strVal val="visible"/>
                                      </p:to>
                                    </p:set>
                                    <p:animEffect transition="in" filter="fade">
                                      <p:cBhvr>
                                        <p:cTn id="30" dur="500"/>
                                        <p:tgtEl>
                                          <p:spTgt spid="81"/>
                                        </p:tgtEl>
                                      </p:cBhvr>
                                    </p:animEffect>
                                  </p:childTnLst>
                                </p:cTn>
                              </p:par>
                              <p:par>
                                <p:cTn id="31" presetID="10" presetClass="entr" presetSubtype="0" fill="hold"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transition="in" filter="fade">
                                      <p:cBhvr>
                                        <p:cTn id="33" dur="500"/>
                                        <p:tgtEl>
                                          <p:spTgt spid="76"/>
                                        </p:tgtEl>
                                      </p:cBhvr>
                                    </p:animEffect>
                                  </p:childTnLst>
                                </p:cTn>
                              </p:par>
                              <p:par>
                                <p:cTn id="34" presetID="10" presetClass="entr" presetSubtype="0" fill="hold" nodeType="with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fade">
                                      <p:cBhvr>
                                        <p:cTn id="36" dur="500"/>
                                        <p:tgtEl>
                                          <p:spTgt spid="7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fade">
                                      <p:cBhvr>
                                        <p:cTn id="39" dur="500"/>
                                        <p:tgtEl>
                                          <p:spTgt spid="7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3"/>
                                        </p:tgtEl>
                                        <p:attrNameLst>
                                          <p:attrName>style.visibility</p:attrName>
                                        </p:attrNameLst>
                                      </p:cBhvr>
                                      <p:to>
                                        <p:strVal val="visible"/>
                                      </p:to>
                                    </p:set>
                                    <p:animEffect transition="in" filter="fade">
                                      <p:cBhvr>
                                        <p:cTn id="42" dur="500"/>
                                        <p:tgtEl>
                                          <p:spTgt spid="10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3"/>
                                        </p:tgtEl>
                                        <p:attrNameLst>
                                          <p:attrName>style.visibility</p:attrName>
                                        </p:attrNameLst>
                                      </p:cBhvr>
                                      <p:to>
                                        <p:strVal val="visible"/>
                                      </p:to>
                                    </p:set>
                                    <p:animEffect transition="in" filter="fade">
                                      <p:cBhvr>
                                        <p:cTn id="45" dur="500"/>
                                        <p:tgtEl>
                                          <p:spTgt spid="73"/>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500"/>
                                        <p:tgtEl>
                                          <p:spTgt spid="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P spid="12" grpId="0" animBg="1"/>
      <p:bldP spid="13" grpId="0"/>
      <p:bldP spid="14" grpId="0"/>
      <p:bldP spid="15" grpId="0"/>
      <p:bldP spid="22" grpId="0" animBg="1"/>
      <p:bldP spid="73" grpId="0"/>
      <p:bldP spid="75" grpId="0"/>
      <p:bldP spid="81" grpId="0"/>
      <p:bldP spid="82" grpId="0"/>
      <p:bldP spid="10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2">
              <a:lumMod val="75000"/>
            </a:schemeClr>
          </a:solidFill>
        </p:spPr>
        <p:txBody>
          <a:bodyPr>
            <a:normAutofit/>
          </a:bodyPr>
          <a:lstStyle/>
          <a:p>
            <a:r>
              <a:rPr lang="ja-JP" altLang="en-US" sz="2800" dirty="0"/>
              <a:t>産業機器業界　アルバックテクノ様　海外拠点からの問合せの負担軽減</a:t>
            </a:r>
            <a:endParaRPr kumimoji="1" lang="ja-JP" altLang="en-US" sz="2800" dirty="0"/>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348CB8-A846-49A1-82E0-8AAD89E81CF6}" type="slidenum">
              <a:rPr kumimoji="1" lang="ja-JP" altLang="en-US" sz="1200" b="0" i="0" u="none" strike="noStrike" kern="1200" cap="none" spc="0" normalizeH="0" baseline="0" noProof="0" smtClean="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1200" b="0" i="0" u="none" strike="noStrike" kern="1200" cap="none" spc="0" normalizeH="0" baseline="0" noProof="0" dirty="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endParaRPr>
          </a:p>
        </p:txBody>
      </p:sp>
      <p:sp>
        <p:nvSpPr>
          <p:cNvPr id="25" name="テキスト ボックス 24"/>
          <p:cNvSpPr txBox="1"/>
          <p:nvPr/>
        </p:nvSpPr>
        <p:spPr>
          <a:xfrm>
            <a:off x="7176120" y="4035543"/>
            <a:ext cx="469872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①自動翻訳機能によって、ナレッジベース上で</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自分の言語で問合せや回答を行えるようにした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ことで、翻訳作業の負担を減らした。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26" name="テキスト ボックス 25"/>
          <p:cNvSpPr txBox="1"/>
          <p:nvPr/>
        </p:nvSpPr>
        <p:spPr>
          <a:xfrm>
            <a:off x="7176120" y="4848181"/>
            <a:ext cx="469872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②作業に必要なナレッジをナレッジベースに</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集約することで、修理エンジニアの自己解決を</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促し、問合せの数やトラブル件数が低減した。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28" name="角丸四角形 27"/>
          <p:cNvSpPr/>
          <p:nvPr/>
        </p:nvSpPr>
        <p:spPr>
          <a:xfrm>
            <a:off x="7229475" y="3543938"/>
            <a:ext cx="4629703" cy="3212457"/>
          </a:xfrm>
          <a:prstGeom prst="roundRect">
            <a:avLst>
              <a:gd name="adj" fmla="val 2541"/>
            </a:avLst>
          </a:prstGeom>
          <a:no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9" name="角丸四角形 28"/>
          <p:cNvSpPr/>
          <p:nvPr/>
        </p:nvSpPr>
        <p:spPr>
          <a:xfrm>
            <a:off x="7314344" y="3489709"/>
            <a:ext cx="3098800" cy="503144"/>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導入のポイント</a:t>
            </a:r>
          </a:p>
        </p:txBody>
      </p:sp>
      <p:sp>
        <p:nvSpPr>
          <p:cNvPr id="30" name="角丸四角形 29"/>
          <p:cNvSpPr/>
          <p:nvPr/>
        </p:nvSpPr>
        <p:spPr>
          <a:xfrm>
            <a:off x="7229475" y="1090474"/>
            <a:ext cx="4629703" cy="2304801"/>
          </a:xfrm>
          <a:prstGeom prst="roundRect">
            <a:avLst>
              <a:gd name="adj" fmla="val 2541"/>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1" name="角丸四角形 30"/>
          <p:cNvSpPr/>
          <p:nvPr/>
        </p:nvSpPr>
        <p:spPr>
          <a:xfrm>
            <a:off x="7314344"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導入前の課題</a:t>
            </a:r>
          </a:p>
        </p:txBody>
      </p:sp>
      <p:sp>
        <p:nvSpPr>
          <p:cNvPr id="32" name="テキスト ボックス 31"/>
          <p:cNvSpPr txBox="1"/>
          <p:nvPr/>
        </p:nvSpPr>
        <p:spPr>
          <a:xfrm>
            <a:off x="7176120" y="1397474"/>
            <a:ext cx="4493538"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①問合せや回答のやり取りの翻訳に業務時間の</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大半を使い、業務を圧迫している</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3" name="テキスト ボックス 32"/>
          <p:cNvSpPr txBox="1"/>
          <p:nvPr/>
        </p:nvSpPr>
        <p:spPr>
          <a:xfrm>
            <a:off x="7176120" y="1975241"/>
            <a:ext cx="469872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②メンテナンス前に自己判断で作業を</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行っているため、大きなトラブルが起きている</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4" name="テキスト ボックス 33"/>
          <p:cNvSpPr txBox="1"/>
          <p:nvPr/>
        </p:nvSpPr>
        <p:spPr>
          <a:xfrm>
            <a:off x="7176120" y="2564278"/>
            <a:ext cx="469872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③過去と同じ問合せが来ても、問合せが</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蓄積されていないため、国内エンジニアが</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工数をかけて調査を行い、回答を作成している</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48" name="角丸四角形 47"/>
          <p:cNvSpPr/>
          <p:nvPr/>
        </p:nvSpPr>
        <p:spPr>
          <a:xfrm>
            <a:off x="138179"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業務イメージ</a:t>
            </a:r>
          </a:p>
        </p:txBody>
      </p:sp>
      <p:sp>
        <p:nvSpPr>
          <p:cNvPr id="78" name="角丸四角形 77"/>
          <p:cNvSpPr/>
          <p:nvPr/>
        </p:nvSpPr>
        <p:spPr>
          <a:xfrm>
            <a:off x="855712" y="2311754"/>
            <a:ext cx="2288210" cy="1014521"/>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9" name="角丸四角形 78"/>
          <p:cNvSpPr/>
          <p:nvPr/>
        </p:nvSpPr>
        <p:spPr>
          <a:xfrm>
            <a:off x="4207071" y="4915460"/>
            <a:ext cx="2323411" cy="1382358"/>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1" name="角丸四角形 80"/>
          <p:cNvSpPr/>
          <p:nvPr/>
        </p:nvSpPr>
        <p:spPr>
          <a:xfrm>
            <a:off x="826354" y="4915460"/>
            <a:ext cx="2288210" cy="1366958"/>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2" name="テキスト ボックス 81"/>
          <p:cNvSpPr txBox="1"/>
          <p:nvPr/>
        </p:nvSpPr>
        <p:spPr>
          <a:xfrm>
            <a:off x="858214" y="2328207"/>
            <a:ext cx="266289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各拠点</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(10</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拠点</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a:t>
            </a:r>
          </a:p>
        </p:txBody>
      </p:sp>
      <p:pic>
        <p:nvPicPr>
          <p:cNvPr id="86" name="図 8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4858" y="2469193"/>
            <a:ext cx="695327" cy="695327"/>
          </a:xfrm>
          <a:prstGeom prst="rect">
            <a:avLst/>
          </a:prstGeom>
        </p:spPr>
      </p:pic>
      <p:pic>
        <p:nvPicPr>
          <p:cNvPr id="87" name="図 8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90818" y="5409481"/>
            <a:ext cx="559281" cy="559281"/>
          </a:xfrm>
          <a:prstGeom prst="rect">
            <a:avLst/>
          </a:prstGeom>
        </p:spPr>
      </p:pic>
      <p:sp>
        <p:nvSpPr>
          <p:cNvPr id="88" name="フローチャート: 磁気ディスク 87"/>
          <p:cNvSpPr/>
          <p:nvPr/>
        </p:nvSpPr>
        <p:spPr>
          <a:xfrm>
            <a:off x="4491349" y="1728893"/>
            <a:ext cx="1831884" cy="1388051"/>
          </a:xfrm>
          <a:prstGeom prst="flowChartMagneticDisk">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6600"/>
              </a:solidFill>
              <a:effectLst/>
              <a:uLnTx/>
              <a:uFillTx/>
              <a:latin typeface="游ゴシック" panose="020F0502020204030204"/>
              <a:ea typeface="游ゴシック" panose="020B0400000000000000" pitchFamily="50" charset="-128"/>
              <a:cs typeface="+mn-cs"/>
            </a:endParaRPr>
          </a:p>
        </p:txBody>
      </p:sp>
      <p:pic>
        <p:nvPicPr>
          <p:cNvPr id="89" name="図 8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15794" y="5346710"/>
            <a:ext cx="684821" cy="684821"/>
          </a:xfrm>
          <a:prstGeom prst="rect">
            <a:avLst/>
          </a:prstGeom>
        </p:spPr>
      </p:pic>
      <p:sp>
        <p:nvSpPr>
          <p:cNvPr id="90" name="テキスト ボックス 89"/>
          <p:cNvSpPr txBox="1"/>
          <p:nvPr/>
        </p:nvSpPr>
        <p:spPr>
          <a:xfrm>
            <a:off x="4205691" y="4922946"/>
            <a:ext cx="211754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技術部門</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94" name="直線矢印コネクタ 93"/>
          <p:cNvCxnSpPr/>
          <p:nvPr/>
        </p:nvCxnSpPr>
        <p:spPr>
          <a:xfrm rot="5400000">
            <a:off x="3676621" y="5315565"/>
            <a:ext cx="0" cy="834834"/>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5" name="テキスト ボックス 94"/>
          <p:cNvSpPr txBox="1"/>
          <p:nvPr/>
        </p:nvSpPr>
        <p:spPr>
          <a:xfrm>
            <a:off x="3268208" y="5229201"/>
            <a:ext cx="79480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回答依頼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00" name="テキスト ボックス 99"/>
          <p:cNvSpPr txBox="1"/>
          <p:nvPr/>
        </p:nvSpPr>
        <p:spPr>
          <a:xfrm>
            <a:off x="4520857" y="1810414"/>
            <a:ext cx="1800494" cy="369332"/>
          </a:xfrm>
          <a:prstGeom prst="rect">
            <a:avLst/>
          </a:prstGeom>
          <a:noFill/>
          <a:ln>
            <a:no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ナレッジベース</a:t>
            </a:r>
            <a:endParaRPr kumimoji="1" lang="en-US" altLang="ja-JP" sz="1800" b="1"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p:txBody>
      </p:sp>
      <p:sp>
        <p:nvSpPr>
          <p:cNvPr id="105" name="テキスト ボックス 104"/>
          <p:cNvSpPr txBox="1"/>
          <p:nvPr/>
        </p:nvSpPr>
        <p:spPr>
          <a:xfrm>
            <a:off x="4544704" y="2308162"/>
            <a:ext cx="740050" cy="523220"/>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問合せ</a:t>
            </a:r>
            <a:endParaRPr kumimoji="1" lang="en-US" altLang="ja-JP" sz="14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回答</a:t>
            </a:r>
            <a:endParaRPr kumimoji="1" lang="en-US" altLang="ja-JP" sz="14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p:txBody>
      </p:sp>
      <p:sp>
        <p:nvSpPr>
          <p:cNvPr id="106" name="テキスト ボックス 105"/>
          <p:cNvSpPr txBox="1"/>
          <p:nvPr/>
        </p:nvSpPr>
        <p:spPr>
          <a:xfrm>
            <a:off x="824973" y="4947816"/>
            <a:ext cx="245047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グローバル・カスタマー・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サポート・センター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12" name="直線矢印コネクタ 111"/>
          <p:cNvCxnSpPr/>
          <p:nvPr/>
        </p:nvCxnSpPr>
        <p:spPr>
          <a:xfrm rot="5400000" flipV="1">
            <a:off x="3688955" y="5101117"/>
            <a:ext cx="0" cy="810166"/>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13" name="テキスト ボックス 112"/>
          <p:cNvSpPr txBox="1"/>
          <p:nvPr/>
        </p:nvSpPr>
        <p:spPr>
          <a:xfrm>
            <a:off x="3264300" y="5805055"/>
            <a:ext cx="797280"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回答作成</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16" name="テキスト ボックス 115"/>
          <p:cNvSpPr txBox="1"/>
          <p:nvPr/>
        </p:nvSpPr>
        <p:spPr>
          <a:xfrm>
            <a:off x="3478845" y="2314520"/>
            <a:ext cx="980770" cy="27699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投稿・参照</a:t>
            </a:r>
            <a:endParaRPr kumimoji="1" lang="en-US" altLang="ja-JP"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p:txBody>
      </p:sp>
      <p:cxnSp>
        <p:nvCxnSpPr>
          <p:cNvPr id="117" name="直線矢印コネクタ 116"/>
          <p:cNvCxnSpPr/>
          <p:nvPr/>
        </p:nvCxnSpPr>
        <p:spPr>
          <a:xfrm flipV="1">
            <a:off x="3114564" y="2988431"/>
            <a:ext cx="1494300" cy="1924102"/>
          </a:xfrm>
          <a:prstGeom prst="straightConnector1">
            <a:avLst/>
          </a:prstGeom>
          <a:ln w="19050">
            <a:solidFill>
              <a:srgbClr val="0070C0"/>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18" name="直線矢印コネクタ 117"/>
          <p:cNvCxnSpPr/>
          <p:nvPr/>
        </p:nvCxnSpPr>
        <p:spPr>
          <a:xfrm>
            <a:off x="3143922" y="2585090"/>
            <a:ext cx="1347427" cy="0"/>
          </a:xfrm>
          <a:prstGeom prst="straightConnector1">
            <a:avLst/>
          </a:prstGeom>
          <a:ln w="19050">
            <a:solidFill>
              <a:srgbClr val="0070C0"/>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19" name="直線矢印コネクタ 118"/>
          <p:cNvCxnSpPr/>
          <p:nvPr/>
        </p:nvCxnSpPr>
        <p:spPr>
          <a:xfrm flipH="1">
            <a:off x="1831449" y="3338272"/>
            <a:ext cx="16079" cy="1577188"/>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20" name="直線矢印コネクタ 119"/>
          <p:cNvCxnSpPr/>
          <p:nvPr/>
        </p:nvCxnSpPr>
        <p:spPr>
          <a:xfrm flipV="1">
            <a:off x="2158374" y="3326275"/>
            <a:ext cx="18870" cy="1596672"/>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21" name="テキスト ボックス 120"/>
          <p:cNvSpPr txBox="1"/>
          <p:nvPr/>
        </p:nvSpPr>
        <p:spPr>
          <a:xfrm>
            <a:off x="1081386" y="3741992"/>
            <a:ext cx="65516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問合せ</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22" name="テキスト ボックス 121"/>
          <p:cNvSpPr txBox="1"/>
          <p:nvPr/>
        </p:nvSpPr>
        <p:spPr>
          <a:xfrm>
            <a:off x="2177244" y="3741992"/>
            <a:ext cx="52223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回答</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23" name="テキスト ボックス 122"/>
          <p:cNvSpPr txBox="1"/>
          <p:nvPr/>
        </p:nvSpPr>
        <p:spPr>
          <a:xfrm>
            <a:off x="1050611" y="3061273"/>
            <a:ext cx="1898410"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駐在員・修理エンジニア</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24" name="テキスト ボックス 123"/>
          <p:cNvSpPr txBox="1"/>
          <p:nvPr/>
        </p:nvSpPr>
        <p:spPr>
          <a:xfrm>
            <a:off x="1476086" y="6023747"/>
            <a:ext cx="98874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受付担当者</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25" name="テキスト ボックス 124"/>
          <p:cNvSpPr txBox="1"/>
          <p:nvPr/>
        </p:nvSpPr>
        <p:spPr>
          <a:xfrm>
            <a:off x="4856803" y="6023747"/>
            <a:ext cx="99748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エンジニア</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5" name="正方形/長方形 4"/>
          <p:cNvSpPr/>
          <p:nvPr/>
        </p:nvSpPr>
        <p:spPr>
          <a:xfrm>
            <a:off x="544465" y="2021839"/>
            <a:ext cx="2898739" cy="1590156"/>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47" name="テキスト ボックス 46"/>
          <p:cNvSpPr txBox="1"/>
          <p:nvPr/>
        </p:nvSpPr>
        <p:spPr>
          <a:xfrm>
            <a:off x="606445" y="2052984"/>
            <a:ext cx="80903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海外</a:t>
            </a:r>
            <a:endParaRPr kumimoji="1" lang="en-US" altLang="ja-JP"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50" name="正方形/長方形 49"/>
          <p:cNvSpPr/>
          <p:nvPr/>
        </p:nvSpPr>
        <p:spPr>
          <a:xfrm>
            <a:off x="544465" y="4604712"/>
            <a:ext cx="6236950" cy="1992639"/>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51" name="テキスト ボックス 50"/>
          <p:cNvSpPr txBox="1"/>
          <p:nvPr/>
        </p:nvSpPr>
        <p:spPr>
          <a:xfrm>
            <a:off x="606445" y="4638461"/>
            <a:ext cx="87493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国内</a:t>
            </a:r>
            <a:endParaRPr kumimoji="1" lang="en-US" altLang="ja-JP"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67" name="直線矢印コネクタ 66"/>
          <p:cNvCxnSpPr/>
          <p:nvPr/>
        </p:nvCxnSpPr>
        <p:spPr>
          <a:xfrm flipV="1">
            <a:off x="5519936" y="3116944"/>
            <a:ext cx="0" cy="1806003"/>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3" name="テキスト ボックス 72"/>
          <p:cNvSpPr txBox="1"/>
          <p:nvPr/>
        </p:nvSpPr>
        <p:spPr>
          <a:xfrm>
            <a:off x="7176120" y="5679178"/>
            <a:ext cx="4574714" cy="107721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③エンジニアのノウハウを蓄積することで、</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類似の問合せを減らし、業務の効率化を</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図った。更に</a:t>
            </a:r>
            <a:r>
              <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Web</a:t>
            </a: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ページ上で</a:t>
            </a:r>
            <a:r>
              <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FAQ</a:t>
            </a: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を公開する</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ことで問合せ数を削減した。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74" name="テキスト ボックス 73"/>
          <p:cNvSpPr txBox="1"/>
          <p:nvPr/>
        </p:nvSpPr>
        <p:spPr>
          <a:xfrm>
            <a:off x="5291136" y="2310608"/>
            <a:ext cx="1151373" cy="73866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マニュアル</a:t>
            </a:r>
            <a:endParaRPr kumimoji="1" lang="en-US" altLang="ja-JP" sz="14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用語集</a:t>
            </a:r>
            <a:endParaRPr kumimoji="1" lang="en-US" altLang="ja-JP" sz="14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教育資料</a:t>
            </a:r>
            <a:endParaRPr kumimoji="1" lang="en-US" altLang="ja-JP" sz="14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p:txBody>
      </p:sp>
      <p:sp>
        <p:nvSpPr>
          <p:cNvPr id="76" name="乗算 75"/>
          <p:cNvSpPr/>
          <p:nvPr/>
        </p:nvSpPr>
        <p:spPr>
          <a:xfrm>
            <a:off x="1660444" y="3688900"/>
            <a:ext cx="720000" cy="720000"/>
          </a:xfrm>
          <a:prstGeom prst="mathMultiply">
            <a:avLst>
              <a:gd name="adj1" fmla="val 12267"/>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77" name="乗算 76"/>
          <p:cNvSpPr/>
          <p:nvPr/>
        </p:nvSpPr>
        <p:spPr>
          <a:xfrm>
            <a:off x="3300127" y="5284036"/>
            <a:ext cx="720000" cy="720000"/>
          </a:xfrm>
          <a:prstGeom prst="mathMultiply">
            <a:avLst>
              <a:gd name="adj1" fmla="val 12267"/>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80" name="テキスト ボックス 79"/>
          <p:cNvSpPr txBox="1"/>
          <p:nvPr/>
        </p:nvSpPr>
        <p:spPr>
          <a:xfrm>
            <a:off x="2883059" y="3740608"/>
            <a:ext cx="980770" cy="27699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投稿・参照</a:t>
            </a:r>
            <a:endParaRPr kumimoji="1" lang="en-US" altLang="ja-JP"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p:txBody>
      </p:sp>
      <p:sp>
        <p:nvSpPr>
          <p:cNvPr id="83" name="テキスト ボックス 82"/>
          <p:cNvSpPr txBox="1"/>
          <p:nvPr/>
        </p:nvSpPr>
        <p:spPr>
          <a:xfrm>
            <a:off x="5549712" y="3740608"/>
            <a:ext cx="980770" cy="27699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投稿・参照</a:t>
            </a:r>
            <a:endParaRPr kumimoji="1" lang="en-US" altLang="ja-JP"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p:txBody>
      </p:sp>
      <p:cxnSp>
        <p:nvCxnSpPr>
          <p:cNvPr id="52" name="直線矢印コネクタ 51"/>
          <p:cNvCxnSpPr/>
          <p:nvPr/>
        </p:nvCxnSpPr>
        <p:spPr>
          <a:xfrm>
            <a:off x="928290" y="1616748"/>
            <a:ext cx="486420"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3" name="直線矢印コネクタ 52"/>
          <p:cNvCxnSpPr/>
          <p:nvPr/>
        </p:nvCxnSpPr>
        <p:spPr>
          <a:xfrm>
            <a:off x="928290" y="1866536"/>
            <a:ext cx="486420"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54" name="テキスト ボックス 53"/>
          <p:cNvSpPr txBox="1"/>
          <p:nvPr/>
        </p:nvSpPr>
        <p:spPr>
          <a:xfrm>
            <a:off x="274939" y="1494678"/>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導入前</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55" name="テキスト ボックス 54"/>
          <p:cNvSpPr txBox="1"/>
          <p:nvPr/>
        </p:nvSpPr>
        <p:spPr>
          <a:xfrm>
            <a:off x="274939" y="1736607"/>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導入後</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57" name="テキスト ボックス 56"/>
          <p:cNvSpPr txBox="1"/>
          <p:nvPr/>
        </p:nvSpPr>
        <p:spPr>
          <a:xfrm>
            <a:off x="3236979" y="869314"/>
            <a:ext cx="3826817" cy="86177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◆業務内容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fontAlgn="auto">
              <a:spcBef>
                <a:spcPts val="0"/>
              </a:spcBef>
              <a:spcAft>
                <a:spcPts val="0"/>
              </a:spcAft>
              <a:defRPr/>
            </a:pPr>
            <a:r>
              <a:rPr lang="ja-JP" altLang="en-US" sz="1200" dirty="0">
                <a:solidFill>
                  <a:srgbClr val="3477B2"/>
                </a:solidFill>
                <a:latin typeface="メイリオ" panose="020B0604030504040204" pitchFamily="50" charset="-128"/>
                <a:ea typeface="メイリオ" panose="020B0604030504040204" pitchFamily="50" charset="-128"/>
              </a:rPr>
              <a:t>海外拠点からの製品</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メンテナンスに関する</a:t>
            </a:r>
            <a:endParaRPr kumimoji="1" lang="en-US" altLang="ja-JP" sz="1200" b="0" i="0" u="none" strike="noStrike" kern="1200" cap="none" spc="0" normalizeH="0" baseline="0" noProof="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fontAlgn="auto">
              <a:spcBef>
                <a:spcPts val="0"/>
              </a:spcBef>
              <a:spcAft>
                <a:spcPts val="0"/>
              </a:spcAf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お問合せ受付業務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58" name="角丸四角形 57"/>
          <p:cNvSpPr/>
          <p:nvPr/>
        </p:nvSpPr>
        <p:spPr>
          <a:xfrm>
            <a:off x="3275498" y="848546"/>
            <a:ext cx="3788298" cy="696464"/>
          </a:xfrm>
          <a:prstGeom prst="roundRect">
            <a:avLst>
              <a:gd name="adj" fmla="val 3948"/>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345272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8"/>
                                        </p:tgtEl>
                                        <p:attrNameLst>
                                          <p:attrName>style.visibility</p:attrName>
                                        </p:attrNameLst>
                                      </p:cBhvr>
                                      <p:to>
                                        <p:strVal val="visible"/>
                                      </p:to>
                                    </p:set>
                                    <p:animEffect transition="in" filter="fade">
                                      <p:cBhvr>
                                        <p:cTn id="24" dur="500"/>
                                        <p:tgtEl>
                                          <p:spTgt spid="8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0"/>
                                        </p:tgtEl>
                                        <p:attrNameLst>
                                          <p:attrName>style.visibility</p:attrName>
                                        </p:attrNameLst>
                                      </p:cBhvr>
                                      <p:to>
                                        <p:strVal val="visible"/>
                                      </p:to>
                                    </p:set>
                                    <p:animEffect transition="in" filter="fade">
                                      <p:cBhvr>
                                        <p:cTn id="27" dur="500"/>
                                        <p:tgtEl>
                                          <p:spTgt spid="10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5"/>
                                        </p:tgtEl>
                                        <p:attrNameLst>
                                          <p:attrName>style.visibility</p:attrName>
                                        </p:attrNameLst>
                                      </p:cBhvr>
                                      <p:to>
                                        <p:strVal val="visible"/>
                                      </p:to>
                                    </p:set>
                                    <p:animEffect transition="in" filter="fade">
                                      <p:cBhvr>
                                        <p:cTn id="30" dur="500"/>
                                        <p:tgtEl>
                                          <p:spTgt spid="10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fade">
                                      <p:cBhvr>
                                        <p:cTn id="33" dur="500"/>
                                        <p:tgtEl>
                                          <p:spTgt spid="116"/>
                                        </p:tgtEl>
                                      </p:cBhvr>
                                    </p:animEffect>
                                  </p:childTnLst>
                                </p:cTn>
                              </p:par>
                              <p:par>
                                <p:cTn id="34" presetID="10" presetClass="entr" presetSubtype="0" fill="hold" nodeType="with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fade">
                                      <p:cBhvr>
                                        <p:cTn id="36" dur="500"/>
                                        <p:tgtEl>
                                          <p:spTgt spid="117"/>
                                        </p:tgtEl>
                                      </p:cBhvr>
                                    </p:animEffect>
                                  </p:childTnLst>
                                </p:cTn>
                              </p:par>
                              <p:par>
                                <p:cTn id="37" presetID="10" presetClass="entr" presetSubtype="0" fill="hold" nodeType="withEffect">
                                  <p:stCondLst>
                                    <p:cond delay="0"/>
                                  </p:stCondLst>
                                  <p:childTnLst>
                                    <p:set>
                                      <p:cBhvr>
                                        <p:cTn id="38" dur="1" fill="hold">
                                          <p:stCondLst>
                                            <p:cond delay="0"/>
                                          </p:stCondLst>
                                        </p:cTn>
                                        <p:tgtEl>
                                          <p:spTgt spid="118"/>
                                        </p:tgtEl>
                                        <p:attrNameLst>
                                          <p:attrName>style.visibility</p:attrName>
                                        </p:attrNameLst>
                                      </p:cBhvr>
                                      <p:to>
                                        <p:strVal val="visible"/>
                                      </p:to>
                                    </p:set>
                                    <p:animEffect transition="in" filter="fade">
                                      <p:cBhvr>
                                        <p:cTn id="39" dur="500"/>
                                        <p:tgtEl>
                                          <p:spTgt spid="11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7"/>
                                        </p:tgtEl>
                                        <p:attrNameLst>
                                          <p:attrName>style.visibility</p:attrName>
                                        </p:attrNameLst>
                                      </p:cBhvr>
                                      <p:to>
                                        <p:strVal val="visible"/>
                                      </p:to>
                                    </p:set>
                                    <p:animEffect transition="in" filter="fade">
                                      <p:cBhvr>
                                        <p:cTn id="42" dur="500"/>
                                        <p:tgtEl>
                                          <p:spTgt spid="7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fade">
                                      <p:cBhvr>
                                        <p:cTn id="45" dur="500"/>
                                        <p:tgtEl>
                                          <p:spTgt spid="76"/>
                                        </p:tgtEl>
                                      </p:cBhvr>
                                    </p:animEffect>
                                  </p:childTnLst>
                                </p:cTn>
                              </p:par>
                              <p:par>
                                <p:cTn id="46" presetID="10" presetClass="entr" presetSubtype="0" fill="hold" nodeType="withEffect">
                                  <p:stCondLst>
                                    <p:cond delay="0"/>
                                  </p:stCondLst>
                                  <p:childTnLst>
                                    <p:set>
                                      <p:cBhvr>
                                        <p:cTn id="47" dur="1" fill="hold">
                                          <p:stCondLst>
                                            <p:cond delay="0"/>
                                          </p:stCondLst>
                                        </p:cTn>
                                        <p:tgtEl>
                                          <p:spTgt spid="67"/>
                                        </p:tgtEl>
                                        <p:attrNameLst>
                                          <p:attrName>style.visibility</p:attrName>
                                        </p:attrNameLst>
                                      </p:cBhvr>
                                      <p:to>
                                        <p:strVal val="visible"/>
                                      </p:to>
                                    </p:set>
                                    <p:animEffect transition="in" filter="fade">
                                      <p:cBhvr>
                                        <p:cTn id="48" dur="500"/>
                                        <p:tgtEl>
                                          <p:spTgt spid="6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4"/>
                                        </p:tgtEl>
                                        <p:attrNameLst>
                                          <p:attrName>style.visibility</p:attrName>
                                        </p:attrNameLst>
                                      </p:cBhvr>
                                      <p:to>
                                        <p:strVal val="visible"/>
                                      </p:to>
                                    </p:set>
                                    <p:animEffect transition="in" filter="fade">
                                      <p:cBhvr>
                                        <p:cTn id="51" dur="500"/>
                                        <p:tgtEl>
                                          <p:spTgt spid="7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fade">
                                      <p:cBhvr>
                                        <p:cTn id="54" dur="500"/>
                                        <p:tgtEl>
                                          <p:spTgt spid="8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3"/>
                                        </p:tgtEl>
                                        <p:attrNameLst>
                                          <p:attrName>style.visibility</p:attrName>
                                        </p:attrNameLst>
                                      </p:cBhvr>
                                      <p:to>
                                        <p:strVal val="visible"/>
                                      </p:to>
                                    </p:set>
                                    <p:animEffect transition="in" filter="fade">
                                      <p:cBhvr>
                                        <p:cTn id="57" dur="500"/>
                                        <p:tgtEl>
                                          <p:spTgt spid="83"/>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500"/>
                                        <p:tgtEl>
                                          <p:spTgt spid="25"/>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fade">
                                      <p:cBhvr>
                                        <p:cTn id="68" dur="500"/>
                                        <p:tgtEl>
                                          <p:spTgt spid="2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fade">
                                      <p:cBhvr>
                                        <p:cTn id="71" dur="500"/>
                                        <p:tgtEl>
                                          <p:spTgt spid="2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73"/>
                                        </p:tgtEl>
                                        <p:attrNameLst>
                                          <p:attrName>style.visibility</p:attrName>
                                        </p:attrNameLst>
                                      </p:cBhvr>
                                      <p:to>
                                        <p:strVal val="visible"/>
                                      </p:to>
                                    </p:set>
                                    <p:animEffect transition="in" filter="fade">
                                      <p:cBhvr>
                                        <p:cTn id="74"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8" grpId="0" animBg="1"/>
      <p:bldP spid="29" grpId="0" animBg="1"/>
      <p:bldP spid="30" grpId="0" animBg="1"/>
      <p:bldP spid="31" grpId="0" animBg="1"/>
      <p:bldP spid="32" grpId="0"/>
      <p:bldP spid="33" grpId="0"/>
      <p:bldP spid="34" grpId="0"/>
      <p:bldP spid="88" grpId="0" animBg="1"/>
      <p:bldP spid="100" grpId="0"/>
      <p:bldP spid="105" grpId="0"/>
      <p:bldP spid="116" grpId="0"/>
      <p:bldP spid="73" grpId="0"/>
      <p:bldP spid="74" grpId="0"/>
      <p:bldP spid="76" grpId="0" animBg="1"/>
      <p:bldP spid="77" grpId="0" animBg="1"/>
      <p:bldP spid="80" grpId="0"/>
      <p:bldP spid="8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6196824" y="1370457"/>
            <a:ext cx="5853348" cy="3358800"/>
          </a:xfrm>
          <a:prstGeom prst="rect">
            <a:avLst/>
          </a:prstGeom>
        </p:spPr>
      </p:pic>
      <p:pic>
        <p:nvPicPr>
          <p:cNvPr id="3" name="図 2"/>
          <p:cNvPicPr>
            <a:picLocks noChangeAspect="1"/>
          </p:cNvPicPr>
          <p:nvPr/>
        </p:nvPicPr>
        <p:blipFill>
          <a:blip r:embed="rId4"/>
          <a:stretch>
            <a:fillRect/>
          </a:stretch>
        </p:blipFill>
        <p:spPr>
          <a:xfrm>
            <a:off x="119414" y="1370457"/>
            <a:ext cx="5848495" cy="3358800"/>
          </a:xfrm>
          <a:prstGeom prst="rect">
            <a:avLst/>
          </a:prstGeom>
        </p:spPr>
      </p:pic>
      <p:sp>
        <p:nvSpPr>
          <p:cNvPr id="5" name="テキスト ボックス 4"/>
          <p:cNvSpPr txBox="1"/>
          <p:nvPr/>
        </p:nvSpPr>
        <p:spPr>
          <a:xfrm>
            <a:off x="104774" y="104300"/>
            <a:ext cx="5824387" cy="461665"/>
          </a:xfrm>
          <a:prstGeom prst="rect">
            <a:avLst/>
          </a:prstGeom>
          <a:solidFill>
            <a:schemeClr val="tx1"/>
          </a:solidFill>
        </p:spPr>
        <p:txBody>
          <a:bodyPr wrap="square" rtlCol="0">
            <a:spAutoFit/>
          </a:bodyPr>
          <a:lstStyle/>
          <a:p>
            <a:pPr algn="ctr"/>
            <a:r>
              <a:rPr lang="ja-JP" altLang="en-US" sz="2400" dirty="0">
                <a:solidFill>
                  <a:schemeClr val="bg1"/>
                </a:solidFill>
                <a:latin typeface="メイリオ" panose="020B0604030504040204" pitchFamily="50" charset="-128"/>
                <a:ea typeface="メイリオ" panose="020B0604030504040204" pitchFamily="50" charset="-128"/>
              </a:rPr>
              <a:t>機械</a:t>
            </a:r>
            <a:r>
              <a:rPr kumimoji="1" lang="ja-JP" altLang="en-US" sz="2400" dirty="0">
                <a:solidFill>
                  <a:schemeClr val="bg1"/>
                </a:solidFill>
                <a:latin typeface="メイリオ" panose="020B0604030504040204" pitchFamily="50" charset="-128"/>
                <a:ea typeface="メイリオ" panose="020B0604030504040204" pitchFamily="50" charset="-128"/>
              </a:rPr>
              <a:t>メーカー </a:t>
            </a:r>
            <a:r>
              <a:rPr lang="ja-JP" altLang="en-US" sz="2400" dirty="0">
                <a:solidFill>
                  <a:schemeClr val="bg1"/>
                </a:solidFill>
                <a:latin typeface="メイリオ" panose="020B0604030504040204" pitchFamily="50" charset="-128"/>
                <a:ea typeface="メイリオ" panose="020B0604030504040204" pitchFamily="50" charset="-128"/>
              </a:rPr>
              <a:t>サポート部門</a:t>
            </a:r>
            <a:endParaRPr kumimoji="1" lang="ja-JP" altLang="en-US" sz="2400" dirty="0">
              <a:solidFill>
                <a:schemeClr val="bg1"/>
              </a:solidFill>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6781990" y="5400579"/>
            <a:ext cx="5055880" cy="1384995"/>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過去の作業報告をナレッジとしてコールセンターと全国の拠点で共有、コールセンターではそのナレッジを対象に</a:t>
            </a:r>
            <a:r>
              <a:rPr lang="en-US" altLang="ja-JP" sz="1200" dirty="0">
                <a:latin typeface="メイリオ" panose="020B0604030504040204" pitchFamily="50" charset="-128"/>
                <a:ea typeface="メイリオ" panose="020B0604030504040204" pitchFamily="50" charset="-128"/>
              </a:rPr>
              <a:t>AI</a:t>
            </a:r>
            <a:r>
              <a:rPr lang="ja-JP" altLang="en-US" sz="1200" dirty="0">
                <a:latin typeface="メイリオ" panose="020B0604030504040204" pitchFamily="50" charset="-128"/>
                <a:ea typeface="メイリオ" panose="020B0604030504040204" pitchFamily="50" charset="-128"/>
              </a:rPr>
              <a:t>で回答作成し、一次解決率を向上</a:t>
            </a:r>
            <a:endParaRPr lang="en-US" altLang="ja-JP" sz="12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現地調査が必要な場合は各拠点にエスカレーションし作業依頼</a:t>
            </a:r>
            <a:endParaRPr lang="en-US" altLang="ja-JP" sz="12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他拠点の類似不具合時の作業報告を参考にすることで、作業にかかる時間を大幅短縮</a:t>
            </a:r>
          </a:p>
        </p:txBody>
      </p:sp>
      <p:pic>
        <p:nvPicPr>
          <p:cNvPr id="13" name="図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53738" y="4842322"/>
            <a:ext cx="2897760" cy="440051"/>
          </a:xfrm>
          <a:prstGeom prst="rect">
            <a:avLst/>
          </a:prstGeom>
        </p:spPr>
      </p:pic>
      <p:sp>
        <p:nvSpPr>
          <p:cNvPr id="14" name="テキスト ボックス 13"/>
          <p:cNvSpPr txBox="1"/>
          <p:nvPr/>
        </p:nvSpPr>
        <p:spPr>
          <a:xfrm>
            <a:off x="9537636" y="4901660"/>
            <a:ext cx="1762395" cy="400110"/>
          </a:xfrm>
          <a:prstGeom prst="rect">
            <a:avLst/>
          </a:prstGeom>
          <a:noFill/>
        </p:spPr>
        <p:txBody>
          <a:bodyPr wrap="square" rtlCol="0">
            <a:spAutoFit/>
          </a:bodyPr>
          <a:lstStyle/>
          <a:p>
            <a:r>
              <a:rPr kumimoji="1" lang="ja-JP" altLang="en-US" sz="2000" b="1" dirty="0">
                <a:solidFill>
                  <a:srgbClr val="3366CC"/>
                </a:solidFill>
                <a:latin typeface="メイリオ" panose="020B0604030504040204" pitchFamily="50" charset="-128"/>
                <a:ea typeface="メイリオ" panose="020B0604030504040204" pitchFamily="50" charset="-128"/>
              </a:rPr>
              <a:t>解決ポイント</a:t>
            </a:r>
          </a:p>
        </p:txBody>
      </p:sp>
      <p:sp>
        <p:nvSpPr>
          <p:cNvPr id="15" name="角丸四角形 14"/>
          <p:cNvSpPr/>
          <p:nvPr/>
        </p:nvSpPr>
        <p:spPr>
          <a:xfrm>
            <a:off x="6200977" y="1123200"/>
            <a:ext cx="878458" cy="349117"/>
          </a:xfrm>
          <a:prstGeom prst="roundRect">
            <a:avLst/>
          </a:prstGeom>
          <a:solidFill>
            <a:srgbClr val="3366CC"/>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b="1" dirty="0">
                <a:latin typeface="メイリオ" panose="020B0604030504040204" pitchFamily="50" charset="-128"/>
                <a:ea typeface="メイリオ" panose="020B0604030504040204" pitchFamily="50" charset="-128"/>
              </a:rPr>
              <a:t>解決</a:t>
            </a:r>
          </a:p>
        </p:txBody>
      </p:sp>
      <p:sp>
        <p:nvSpPr>
          <p:cNvPr id="26" name="テキスト ボックス 25"/>
          <p:cNvSpPr txBox="1"/>
          <p:nvPr/>
        </p:nvSpPr>
        <p:spPr>
          <a:xfrm>
            <a:off x="289088" y="5384046"/>
            <a:ext cx="5640074" cy="923330"/>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・高度な知識を必要とするお問合せが多く、コールセンターの一次窓口で</a:t>
            </a:r>
            <a:br>
              <a:rPr lang="en-US" altLang="ja-JP"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　解決できず、現地調査が必要となるケースが多い</a:t>
            </a:r>
            <a:endParaRPr lang="en-US" altLang="ja-JP" sz="6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・拠点間で対応履歴が共有されていないため、似たような不具合の調査・対応</a:t>
            </a:r>
            <a:br>
              <a:rPr lang="en-US" altLang="ja-JP"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　に時間を取られている</a:t>
            </a:r>
            <a:endParaRPr kumimoji="1" lang="en-US" altLang="ja-JP" sz="12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6204789" y="118703"/>
            <a:ext cx="5987211" cy="830997"/>
          </a:xfrm>
          <a:prstGeom prst="rect">
            <a:avLst/>
          </a:prstGeom>
          <a:noFill/>
        </p:spPr>
        <p:txBody>
          <a:bodyPr wrap="square" rtlCol="0">
            <a:spAutoFit/>
          </a:bodyPr>
          <a:lstStyle/>
          <a:p>
            <a:r>
              <a:rPr kumimoji="1" lang="ja-JP" altLang="en-US" sz="1200" b="1" dirty="0">
                <a:latin typeface="メイリオ" panose="020B0604030504040204" pitchFamily="50" charset="-128"/>
                <a:ea typeface="メイリオ" panose="020B0604030504040204" pitchFamily="50" charset="-128"/>
              </a:rPr>
              <a:t>業務の流れ</a:t>
            </a:r>
            <a:endParaRPr kumimoji="1" lang="en-US" altLang="ja-JP" sz="1200" b="1" dirty="0">
              <a:latin typeface="メイリオ" panose="020B0604030504040204" pitchFamily="50" charset="-128"/>
              <a:ea typeface="メイリオ" panose="020B0604030504040204" pitchFamily="50" charset="-128"/>
            </a:endParaRPr>
          </a:p>
          <a:p>
            <a:r>
              <a:rPr lang="en-US" altLang="ja-JP" sz="1200" dirty="0">
                <a:latin typeface="メイリオ" panose="020B0604030504040204" pitchFamily="50" charset="-128"/>
                <a:ea typeface="メイリオ" panose="020B0604030504040204" pitchFamily="50" charset="-128"/>
              </a:rPr>
              <a:t>1. </a:t>
            </a:r>
            <a:r>
              <a:rPr lang="ja-JP" altLang="en-US" sz="1200" dirty="0">
                <a:latin typeface="メイリオ" panose="020B0604030504040204" pitchFamily="50" charset="-128"/>
                <a:ea typeface="メイリオ" panose="020B0604030504040204" pitchFamily="50" charset="-128"/>
              </a:rPr>
              <a:t>お客様からの不具合問合せをコールセンターで受付</a:t>
            </a:r>
            <a:endParaRPr lang="en-US" altLang="ja-JP" sz="1200" dirty="0">
              <a:latin typeface="メイリオ" panose="020B0604030504040204" pitchFamily="50" charset="-128"/>
              <a:ea typeface="メイリオ" panose="020B0604030504040204" pitchFamily="50" charset="-128"/>
            </a:endParaRPr>
          </a:p>
          <a:p>
            <a:r>
              <a:rPr lang="en-US" altLang="ja-JP" sz="1200" dirty="0">
                <a:latin typeface="メイリオ" panose="020B0604030504040204" pitchFamily="50" charset="-128"/>
                <a:ea typeface="メイリオ" panose="020B0604030504040204" pitchFamily="50" charset="-128"/>
              </a:rPr>
              <a:t>2. </a:t>
            </a:r>
            <a:r>
              <a:rPr lang="ja-JP" altLang="en-US" sz="1200" dirty="0">
                <a:latin typeface="メイリオ" panose="020B0604030504040204" pitchFamily="50" charset="-128"/>
                <a:ea typeface="メイリオ" panose="020B0604030504040204" pitchFamily="50" charset="-128"/>
              </a:rPr>
              <a:t>コールセンターで解決できない場合は、全国の拠点に現地調査・作業依頼</a:t>
            </a:r>
            <a:endParaRPr kumimoji="1" lang="en-US" altLang="ja-JP" sz="600" dirty="0">
              <a:latin typeface="メイリオ" panose="020B0604030504040204" pitchFamily="50" charset="-128"/>
              <a:ea typeface="メイリオ" panose="020B0604030504040204" pitchFamily="50" charset="-128"/>
            </a:endParaRPr>
          </a:p>
          <a:p>
            <a:r>
              <a:rPr kumimoji="1" lang="en-US" altLang="ja-JP" sz="1200" dirty="0">
                <a:latin typeface="メイリオ" panose="020B0604030504040204" pitchFamily="50" charset="-128"/>
                <a:ea typeface="メイリオ" panose="020B0604030504040204" pitchFamily="50" charset="-128"/>
              </a:rPr>
              <a:t>3</a:t>
            </a:r>
            <a:r>
              <a:rPr lang="en-US" altLang="ja-JP" sz="1200" dirty="0">
                <a:latin typeface="メイリオ" panose="020B0604030504040204" pitchFamily="50" charset="-128"/>
                <a:ea typeface="メイリオ" panose="020B0604030504040204" pitchFamily="50" charset="-128"/>
              </a:rPr>
              <a:t>. </a:t>
            </a:r>
            <a:r>
              <a:rPr lang="ja-JP" altLang="en-US" sz="1200" dirty="0">
                <a:latin typeface="メイリオ" panose="020B0604030504040204" pitchFamily="50" charset="-128"/>
                <a:ea typeface="メイリオ" panose="020B0604030504040204" pitchFamily="50" charset="-128"/>
              </a:rPr>
              <a:t>依頼を受けた拠点のエンジニアがお客様先に出向き、調査・作業実施</a:t>
            </a:r>
            <a:endParaRPr lang="en-US" altLang="ja-JP" sz="600"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289087" y="4938908"/>
            <a:ext cx="1762395" cy="400110"/>
          </a:xfrm>
          <a:prstGeom prst="rect">
            <a:avLst/>
          </a:prstGeom>
          <a:noFill/>
        </p:spPr>
        <p:txBody>
          <a:bodyPr wrap="square" rtlCol="0">
            <a:spAutoFit/>
          </a:bodyPr>
          <a:lstStyle/>
          <a:p>
            <a:r>
              <a:rPr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rPr>
              <a:t>課題</a:t>
            </a:r>
            <a:endParaRPr kumimoji="1"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6160516" y="87693"/>
            <a:ext cx="5849769" cy="892784"/>
          </a:xfrm>
          <a:prstGeom prst="rect">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角丸四角形 22"/>
          <p:cNvSpPr/>
          <p:nvPr/>
        </p:nvSpPr>
        <p:spPr>
          <a:xfrm>
            <a:off x="119874" y="1122957"/>
            <a:ext cx="878458" cy="349117"/>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b="1" dirty="0">
                <a:latin typeface="メイリオ" panose="020B0604030504040204" pitchFamily="50" charset="-128"/>
                <a:ea typeface="メイリオ" panose="020B0604030504040204" pitchFamily="50" charset="-128"/>
              </a:rPr>
              <a:t>課題</a:t>
            </a:r>
          </a:p>
        </p:txBody>
      </p:sp>
      <p:sp>
        <p:nvSpPr>
          <p:cNvPr id="21" name="テキスト ボックス 20"/>
          <p:cNvSpPr txBox="1"/>
          <p:nvPr/>
        </p:nvSpPr>
        <p:spPr>
          <a:xfrm>
            <a:off x="23361" y="591141"/>
            <a:ext cx="5987211" cy="584775"/>
          </a:xfrm>
          <a:prstGeom prst="rect">
            <a:avLst/>
          </a:prstGeom>
          <a:noFill/>
        </p:spPr>
        <p:txBody>
          <a:bodyPr wrap="square" rtlCol="0">
            <a:spAutoFit/>
          </a:bodyPr>
          <a:lstStyle/>
          <a:p>
            <a:pPr algn="ctr"/>
            <a:r>
              <a:rPr lang="ja-JP" altLang="en-US" sz="1600" b="1" dirty="0">
                <a:solidFill>
                  <a:srgbClr val="3366CC"/>
                </a:solidFill>
                <a:latin typeface="メイリオ" panose="020B0604030504040204" pitchFamily="50" charset="-128"/>
                <a:ea typeface="メイリオ" panose="020B0604030504040204" pitchFamily="50" charset="-128"/>
              </a:rPr>
              <a:t>過去の作業報告を全社で共有、コールセンターでの一次</a:t>
            </a:r>
            <a:endParaRPr lang="en-US" altLang="ja-JP" sz="1600" b="1" dirty="0">
              <a:solidFill>
                <a:srgbClr val="3366CC"/>
              </a:solidFill>
              <a:latin typeface="メイリオ" panose="020B0604030504040204" pitchFamily="50" charset="-128"/>
              <a:ea typeface="メイリオ" panose="020B0604030504040204" pitchFamily="50" charset="-128"/>
            </a:endParaRPr>
          </a:p>
          <a:p>
            <a:pPr algn="ctr"/>
            <a:r>
              <a:rPr lang="ja-JP" altLang="en-US" sz="1600" b="1" dirty="0">
                <a:solidFill>
                  <a:srgbClr val="3366CC"/>
                </a:solidFill>
                <a:latin typeface="メイリオ" panose="020B0604030504040204" pitchFamily="50" charset="-128"/>
                <a:ea typeface="メイリオ" panose="020B0604030504040204" pitchFamily="50" charset="-128"/>
              </a:rPr>
              <a:t>解決率向上、類似不具合時の作業時間短縮を実現</a:t>
            </a:r>
            <a:endParaRPr kumimoji="1" lang="ja-JP" altLang="en-US" sz="1600" b="1" dirty="0">
              <a:solidFill>
                <a:srgbClr val="3366CC"/>
              </a:solidFill>
              <a:latin typeface="メイリオ" panose="020B0604030504040204" pitchFamily="50" charset="-128"/>
              <a:ea typeface="メイリオ" panose="020B0604030504040204" pitchFamily="50" charset="-128"/>
            </a:endParaRPr>
          </a:p>
        </p:txBody>
      </p:sp>
      <p:pic>
        <p:nvPicPr>
          <p:cNvPr id="24" name="図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25097" y="5406589"/>
            <a:ext cx="257282" cy="411355"/>
          </a:xfrm>
          <a:prstGeom prst="rect">
            <a:avLst/>
          </a:prstGeom>
        </p:spPr>
      </p:pic>
      <p:sp>
        <p:nvSpPr>
          <p:cNvPr id="25" name="テキスト ボックス 24"/>
          <p:cNvSpPr txBox="1"/>
          <p:nvPr/>
        </p:nvSpPr>
        <p:spPr>
          <a:xfrm>
            <a:off x="6417384" y="5467529"/>
            <a:ext cx="272707" cy="276999"/>
          </a:xfrm>
          <a:prstGeom prst="rect">
            <a:avLst/>
          </a:prstGeom>
          <a:noFill/>
        </p:spPr>
        <p:txBody>
          <a:bodyPr wrap="square" rtlCol="0">
            <a:spAutoFit/>
          </a:bodyPr>
          <a:lstStyle/>
          <a:p>
            <a:pPr algn="ctr"/>
            <a:r>
              <a:rPr lang="ja-JP" altLang="en-US" sz="1200" b="1" dirty="0">
                <a:latin typeface="メイリオ" panose="020B0604030504040204" pitchFamily="50" charset="-128"/>
                <a:ea typeface="メイリオ" panose="020B0604030504040204" pitchFamily="50" charset="-128"/>
              </a:rPr>
              <a:t>１</a:t>
            </a:r>
            <a:endParaRPr lang="en-US" altLang="ja-JP" sz="1200" b="1" dirty="0">
              <a:latin typeface="メイリオ" panose="020B0604030504040204" pitchFamily="50" charset="-128"/>
              <a:ea typeface="メイリオ" panose="020B0604030504040204" pitchFamily="50" charset="-128"/>
            </a:endParaRPr>
          </a:p>
        </p:txBody>
      </p:sp>
      <p:pic>
        <p:nvPicPr>
          <p:cNvPr id="27" name="図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36516" y="5918348"/>
            <a:ext cx="257282" cy="411355"/>
          </a:xfrm>
          <a:prstGeom prst="rect">
            <a:avLst/>
          </a:prstGeom>
        </p:spPr>
      </p:pic>
      <p:sp>
        <p:nvSpPr>
          <p:cNvPr id="28" name="テキスト ボックス 27"/>
          <p:cNvSpPr txBox="1"/>
          <p:nvPr/>
        </p:nvSpPr>
        <p:spPr>
          <a:xfrm>
            <a:off x="6428803" y="5979288"/>
            <a:ext cx="272707" cy="276999"/>
          </a:xfrm>
          <a:prstGeom prst="rect">
            <a:avLst/>
          </a:prstGeom>
          <a:noFill/>
        </p:spPr>
        <p:txBody>
          <a:bodyPr wrap="square" rtlCol="0">
            <a:spAutoFit/>
          </a:bodyPr>
          <a:lstStyle/>
          <a:p>
            <a:pPr algn="ctr"/>
            <a:r>
              <a:rPr lang="en-US" altLang="ja-JP" sz="1200" b="1" dirty="0">
                <a:latin typeface="メイリオ" panose="020B0604030504040204" pitchFamily="50" charset="-128"/>
                <a:ea typeface="メイリオ" panose="020B0604030504040204" pitchFamily="50" charset="-128"/>
              </a:rPr>
              <a:t>2</a:t>
            </a:r>
          </a:p>
        </p:txBody>
      </p:sp>
      <p:pic>
        <p:nvPicPr>
          <p:cNvPr id="29" name="図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25097" y="6325498"/>
            <a:ext cx="257282" cy="411355"/>
          </a:xfrm>
          <a:prstGeom prst="rect">
            <a:avLst/>
          </a:prstGeom>
        </p:spPr>
      </p:pic>
      <p:sp>
        <p:nvSpPr>
          <p:cNvPr id="30" name="テキスト ボックス 29"/>
          <p:cNvSpPr txBox="1"/>
          <p:nvPr/>
        </p:nvSpPr>
        <p:spPr>
          <a:xfrm>
            <a:off x="6417384" y="6386438"/>
            <a:ext cx="272707" cy="276999"/>
          </a:xfrm>
          <a:prstGeom prst="rect">
            <a:avLst/>
          </a:prstGeom>
          <a:noFill/>
        </p:spPr>
        <p:txBody>
          <a:bodyPr wrap="square" rtlCol="0">
            <a:spAutoFit/>
          </a:bodyPr>
          <a:lstStyle/>
          <a:p>
            <a:pPr algn="ctr"/>
            <a:r>
              <a:rPr lang="en-US" altLang="ja-JP" sz="1200" b="1" dirty="0">
                <a:latin typeface="メイリオ" panose="020B0604030504040204" pitchFamily="50" charset="-128"/>
                <a:ea typeface="メイリオ" panose="020B0604030504040204" pitchFamily="50" charset="-128"/>
              </a:rPr>
              <a:t>3</a:t>
            </a:r>
          </a:p>
        </p:txBody>
      </p:sp>
    </p:spTree>
    <p:extLst>
      <p:ext uri="{BB962C8B-B14F-4D97-AF65-F5344CB8AC3E}">
        <p14:creationId xmlns:p14="http://schemas.microsoft.com/office/powerpoint/2010/main" val="206584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6158621" y="1304432"/>
            <a:ext cx="5818173" cy="3358800"/>
          </a:xfrm>
          <a:prstGeom prst="rect">
            <a:avLst/>
          </a:prstGeom>
        </p:spPr>
      </p:pic>
      <p:pic>
        <p:nvPicPr>
          <p:cNvPr id="2" name="図 1"/>
          <p:cNvPicPr>
            <a:picLocks noChangeAspect="1"/>
          </p:cNvPicPr>
          <p:nvPr/>
        </p:nvPicPr>
        <p:blipFill>
          <a:blip r:embed="rId4"/>
          <a:stretch>
            <a:fillRect/>
          </a:stretch>
        </p:blipFill>
        <p:spPr>
          <a:xfrm>
            <a:off x="117948" y="1328496"/>
            <a:ext cx="5833706" cy="3358800"/>
          </a:xfrm>
          <a:prstGeom prst="rect">
            <a:avLst/>
          </a:prstGeom>
        </p:spPr>
      </p:pic>
      <p:sp>
        <p:nvSpPr>
          <p:cNvPr id="5" name="テキスト ボックス 4"/>
          <p:cNvSpPr txBox="1"/>
          <p:nvPr/>
        </p:nvSpPr>
        <p:spPr>
          <a:xfrm>
            <a:off x="104774" y="104300"/>
            <a:ext cx="5824387" cy="461665"/>
          </a:xfrm>
          <a:prstGeom prst="rect">
            <a:avLst/>
          </a:prstGeom>
          <a:solidFill>
            <a:schemeClr val="tx1"/>
          </a:solidFill>
        </p:spPr>
        <p:txBody>
          <a:bodyPr wrap="square" rtlCol="0">
            <a:spAutoFit/>
          </a:bodyPr>
          <a:lstStyle/>
          <a:p>
            <a:pPr algn="ctr"/>
            <a:r>
              <a:rPr lang="ja-JP" altLang="en-US" sz="2400" dirty="0">
                <a:solidFill>
                  <a:schemeClr val="bg1"/>
                </a:solidFill>
                <a:latin typeface="メイリオ" panose="020B0604030504040204" pitchFamily="50" charset="-128"/>
                <a:ea typeface="メイリオ" panose="020B0604030504040204" pitchFamily="50" charset="-128"/>
              </a:rPr>
              <a:t>資材</a:t>
            </a:r>
            <a:r>
              <a:rPr kumimoji="1" lang="ja-JP" altLang="en-US" sz="2400" dirty="0">
                <a:solidFill>
                  <a:schemeClr val="bg1"/>
                </a:solidFill>
                <a:latin typeface="メイリオ" panose="020B0604030504040204" pitchFamily="50" charset="-128"/>
                <a:ea typeface="メイリオ" panose="020B0604030504040204" pitchFamily="50" charset="-128"/>
              </a:rPr>
              <a:t>メーカー　</a:t>
            </a:r>
            <a:r>
              <a:rPr lang="ja-JP" altLang="en-US" sz="2400" dirty="0">
                <a:solidFill>
                  <a:schemeClr val="bg1"/>
                </a:solidFill>
                <a:latin typeface="メイリオ" panose="020B0604030504040204" pitchFamily="50" charset="-128"/>
                <a:ea typeface="メイリオ" panose="020B0604030504040204" pitchFamily="50" charset="-128"/>
              </a:rPr>
              <a:t>サポート</a:t>
            </a:r>
            <a:r>
              <a:rPr kumimoji="1" lang="ja-JP" altLang="en-US" sz="2400" dirty="0">
                <a:solidFill>
                  <a:schemeClr val="bg1"/>
                </a:solidFill>
                <a:latin typeface="メイリオ" panose="020B0604030504040204" pitchFamily="50" charset="-128"/>
                <a:ea typeface="メイリオ" panose="020B0604030504040204" pitchFamily="50" charset="-128"/>
              </a:rPr>
              <a:t>部門</a:t>
            </a:r>
          </a:p>
        </p:txBody>
      </p:sp>
      <p:sp>
        <p:nvSpPr>
          <p:cNvPr id="7" name="テキスト ボックス 6"/>
          <p:cNvSpPr txBox="1"/>
          <p:nvPr/>
        </p:nvSpPr>
        <p:spPr>
          <a:xfrm>
            <a:off x="6781990" y="5321036"/>
            <a:ext cx="5055880" cy="1200329"/>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エスカレーションされた問合せの回答は「ナレッジ」化して共有、次回からはナレッジを参照して自己解決可能に</a:t>
            </a:r>
            <a:endParaRPr lang="en-US" altLang="ja-JP" sz="12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ノウハウ集やマニュアルを参照元として、</a:t>
            </a:r>
            <a:r>
              <a:rPr lang="en-US" altLang="ja-JP" sz="1200" dirty="0">
                <a:latin typeface="メイリオ" panose="020B0604030504040204" pitchFamily="50" charset="-128"/>
                <a:ea typeface="メイリオ" panose="020B0604030504040204" pitchFamily="50" charset="-128"/>
              </a:rPr>
              <a:t>AI</a:t>
            </a:r>
            <a:r>
              <a:rPr lang="ja-JP" altLang="en-US" sz="1200" dirty="0">
                <a:latin typeface="メイリオ" panose="020B0604030504040204" pitchFamily="50" charset="-128"/>
                <a:ea typeface="メイリオ" panose="020B0604030504040204" pitchFamily="50" charset="-128"/>
              </a:rPr>
              <a:t>で</a:t>
            </a:r>
            <a:r>
              <a:rPr lang="en-US" altLang="ja-JP" sz="1200" dirty="0">
                <a:latin typeface="メイリオ" panose="020B0604030504040204" pitchFamily="50" charset="-128"/>
                <a:ea typeface="メイリオ" panose="020B0604030504040204" pitchFamily="50" charset="-128"/>
              </a:rPr>
              <a:t>FAQ</a:t>
            </a:r>
            <a:r>
              <a:rPr lang="ja-JP" altLang="en-US" sz="1200" dirty="0">
                <a:latin typeface="メイリオ" panose="020B0604030504040204" pitchFamily="50" charset="-128"/>
                <a:ea typeface="メイリオ" panose="020B0604030504040204" pitchFamily="50" charset="-128"/>
              </a:rPr>
              <a:t>を自動生成。整備にかかる時間を大幅短縮</a:t>
            </a:r>
            <a:endParaRPr lang="en-US" altLang="ja-JP" sz="1200" dirty="0">
              <a:latin typeface="メイリオ" panose="020B0604030504040204" pitchFamily="50" charset="-128"/>
              <a:ea typeface="メイリオ" panose="020B0604030504040204" pitchFamily="50" charset="-128"/>
            </a:endParaRPr>
          </a:p>
          <a:p>
            <a:endParaRPr kumimoji="1" lang="en-US" altLang="ja-JP" sz="600" dirty="0">
              <a:latin typeface="メイリオ" panose="020B0604030504040204" pitchFamily="50" charset="-128"/>
              <a:ea typeface="メイリオ" panose="020B0604030504040204" pitchFamily="50" charset="-128"/>
            </a:endParaRPr>
          </a:p>
          <a:p>
            <a:r>
              <a:rPr lang="en-US" altLang="ja-JP" sz="1200" dirty="0">
                <a:latin typeface="メイリオ" panose="020B0604030504040204" pitchFamily="50" charset="-128"/>
                <a:ea typeface="メイリオ" panose="020B0604030504040204" pitchFamily="50" charset="-128"/>
              </a:rPr>
              <a:t>FAQ</a:t>
            </a:r>
            <a:r>
              <a:rPr lang="ja-JP" altLang="en-US" sz="1200" dirty="0">
                <a:latin typeface="メイリオ" panose="020B0604030504040204" pitchFamily="50" charset="-128"/>
                <a:ea typeface="メイリオ" panose="020B0604030504040204" pitchFamily="50" charset="-128"/>
              </a:rPr>
              <a:t>を参照し、お問合せに迅速に回答</a:t>
            </a:r>
            <a:endParaRPr lang="en-US" altLang="ja-JP" sz="1200" dirty="0">
              <a:latin typeface="メイリオ" panose="020B0604030504040204" pitchFamily="50" charset="-128"/>
              <a:ea typeface="メイリオ" panose="020B0604030504040204" pitchFamily="50" charset="-128"/>
            </a:endParaRPr>
          </a:p>
        </p:txBody>
      </p:sp>
      <p:pic>
        <p:nvPicPr>
          <p:cNvPr id="13" name="図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53738" y="4762779"/>
            <a:ext cx="2897760" cy="440051"/>
          </a:xfrm>
          <a:prstGeom prst="rect">
            <a:avLst/>
          </a:prstGeom>
        </p:spPr>
      </p:pic>
      <p:sp>
        <p:nvSpPr>
          <p:cNvPr id="14" name="テキスト ボックス 13"/>
          <p:cNvSpPr txBox="1"/>
          <p:nvPr/>
        </p:nvSpPr>
        <p:spPr>
          <a:xfrm>
            <a:off x="9537636" y="4822117"/>
            <a:ext cx="1762395" cy="400110"/>
          </a:xfrm>
          <a:prstGeom prst="rect">
            <a:avLst/>
          </a:prstGeom>
          <a:noFill/>
        </p:spPr>
        <p:txBody>
          <a:bodyPr wrap="square" rtlCol="0">
            <a:spAutoFit/>
          </a:bodyPr>
          <a:lstStyle/>
          <a:p>
            <a:r>
              <a:rPr kumimoji="1" lang="ja-JP" altLang="en-US" sz="2000" b="1" dirty="0">
                <a:solidFill>
                  <a:srgbClr val="3366CC"/>
                </a:solidFill>
                <a:latin typeface="メイリオ" panose="020B0604030504040204" pitchFamily="50" charset="-128"/>
                <a:ea typeface="メイリオ" panose="020B0604030504040204" pitchFamily="50" charset="-128"/>
              </a:rPr>
              <a:t>解決ポイント</a:t>
            </a:r>
          </a:p>
        </p:txBody>
      </p:sp>
      <p:sp>
        <p:nvSpPr>
          <p:cNvPr id="23" name="角丸四角形 22"/>
          <p:cNvSpPr/>
          <p:nvPr/>
        </p:nvSpPr>
        <p:spPr>
          <a:xfrm>
            <a:off x="119874" y="1123200"/>
            <a:ext cx="878458" cy="349117"/>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b="1" dirty="0">
                <a:latin typeface="メイリオ" panose="020B0604030504040204" pitchFamily="50" charset="-128"/>
                <a:ea typeface="メイリオ" panose="020B0604030504040204" pitchFamily="50" charset="-128"/>
              </a:rPr>
              <a:t>課題</a:t>
            </a:r>
          </a:p>
        </p:txBody>
      </p:sp>
      <p:sp>
        <p:nvSpPr>
          <p:cNvPr id="26" name="テキスト ボックス 25"/>
          <p:cNvSpPr txBox="1"/>
          <p:nvPr/>
        </p:nvSpPr>
        <p:spPr>
          <a:xfrm>
            <a:off x="289087" y="5274120"/>
            <a:ext cx="5987211" cy="1384995"/>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・特注品についてなど、熟練者に聞かないとわからない問合せも多く、熟練者</a:t>
            </a:r>
            <a:br>
              <a:rPr lang="en-US" altLang="ja-JP"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　に負荷がかかっている</a:t>
            </a:r>
            <a:endParaRPr lang="en-US" altLang="ja-JP" sz="12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・問合せ対応に必要な情報を</a:t>
            </a:r>
            <a:r>
              <a:rPr lang="en-US" altLang="ja-JP" sz="1200" dirty="0">
                <a:latin typeface="メイリオ" panose="020B0604030504040204" pitchFamily="50" charset="-128"/>
                <a:ea typeface="メイリオ" panose="020B0604030504040204" pitchFamily="50" charset="-128"/>
              </a:rPr>
              <a:t>FAQ</a:t>
            </a:r>
            <a:r>
              <a:rPr lang="ja-JP" altLang="en-US" sz="1200" dirty="0">
                <a:latin typeface="メイリオ" panose="020B0604030504040204" pitchFamily="50" charset="-128"/>
                <a:ea typeface="メイリオ" panose="020B0604030504040204" pitchFamily="50" charset="-128"/>
              </a:rPr>
              <a:t>として整備し、誰でも回答できるようにしたいが</a:t>
            </a:r>
            <a:endParaRPr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　整備に必要な時間を確保できない　</a:t>
            </a:r>
            <a:br>
              <a:rPr lang="en-US" altLang="ja-JP" sz="1200" dirty="0">
                <a:latin typeface="メイリオ" panose="020B0604030504040204" pitchFamily="50" charset="-128"/>
                <a:ea typeface="メイリオ" panose="020B0604030504040204" pitchFamily="50" charset="-128"/>
              </a:rPr>
            </a:br>
            <a:endParaRPr lang="en-US" altLang="ja-JP" sz="6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・ノウハウ集やマニュアルはあるが、そこから必要な情報を見つけられず回答に</a:t>
            </a:r>
            <a:br>
              <a:rPr lang="en-US" altLang="ja-JP"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　時間がかかる</a:t>
            </a:r>
            <a:endParaRPr kumimoji="1" lang="ja-JP" altLang="en-US" sz="12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6204789" y="118703"/>
            <a:ext cx="5987211" cy="830997"/>
          </a:xfrm>
          <a:prstGeom prst="rect">
            <a:avLst/>
          </a:prstGeom>
          <a:noFill/>
        </p:spPr>
        <p:txBody>
          <a:bodyPr wrap="square" rtlCol="0">
            <a:spAutoFit/>
          </a:bodyPr>
          <a:lstStyle/>
          <a:p>
            <a:r>
              <a:rPr kumimoji="1" lang="ja-JP" altLang="en-US" sz="1200" b="1" dirty="0">
                <a:latin typeface="メイリオ" panose="020B0604030504040204" pitchFamily="50" charset="-128"/>
                <a:ea typeface="メイリオ" panose="020B0604030504040204" pitchFamily="50" charset="-128"/>
              </a:rPr>
              <a:t>業務の流れ</a:t>
            </a:r>
            <a:endParaRPr kumimoji="1" lang="en-US" altLang="ja-JP" sz="1200" b="1" dirty="0">
              <a:latin typeface="メイリオ" panose="020B0604030504040204" pitchFamily="50" charset="-128"/>
              <a:ea typeface="メイリオ" panose="020B0604030504040204" pitchFamily="50" charset="-128"/>
            </a:endParaRPr>
          </a:p>
          <a:p>
            <a:pPr marL="228600" indent="-228600">
              <a:buAutoNum type="arabicPeriod"/>
            </a:pPr>
            <a:r>
              <a:rPr lang="ja-JP" altLang="en-US" sz="1200" dirty="0">
                <a:latin typeface="メイリオ" panose="020B0604030504040204" pitchFamily="50" charset="-128"/>
                <a:ea typeface="メイリオ" panose="020B0604030504040204" pitchFamily="50" charset="-128"/>
              </a:rPr>
              <a:t>お客様や営業担当からの問合せを電話、メールで受付</a:t>
            </a:r>
            <a:endParaRPr lang="en-US" altLang="ja-JP" sz="1200" dirty="0">
              <a:latin typeface="メイリオ" panose="020B0604030504040204" pitchFamily="50" charset="-128"/>
              <a:ea typeface="メイリオ" panose="020B0604030504040204" pitchFamily="50" charset="-128"/>
            </a:endParaRPr>
          </a:p>
          <a:p>
            <a:pPr marL="228600" indent="-228600">
              <a:buAutoNum type="arabicPeriod"/>
            </a:pPr>
            <a:r>
              <a:rPr lang="ja-JP" altLang="en-US" sz="1200" dirty="0">
                <a:latin typeface="メイリオ" panose="020B0604030504040204" pitchFamily="50" charset="-128"/>
                <a:ea typeface="メイリオ" panose="020B0604030504040204" pitchFamily="50" charset="-128"/>
              </a:rPr>
              <a:t>ノウハウ集やマニュアルを参照し問合せに回答</a:t>
            </a:r>
            <a:endParaRPr lang="en-US" altLang="ja-JP" sz="1200" dirty="0">
              <a:latin typeface="メイリオ" panose="020B0604030504040204" pitchFamily="50" charset="-128"/>
              <a:ea typeface="メイリオ" panose="020B0604030504040204" pitchFamily="50" charset="-128"/>
            </a:endParaRPr>
          </a:p>
          <a:p>
            <a:pPr marL="228600" indent="-228600">
              <a:buAutoNum type="arabicPeriod"/>
            </a:pPr>
            <a:r>
              <a:rPr lang="ja-JP" altLang="en-US" sz="1200" dirty="0">
                <a:latin typeface="メイリオ" panose="020B0604030504040204" pitchFamily="50" charset="-128"/>
                <a:ea typeface="メイリオ" panose="020B0604030504040204" pitchFamily="50" charset="-128"/>
              </a:rPr>
              <a:t>特注品に関するものなど、高度な問合せは部門内の熟練者にエスカレーション</a:t>
            </a:r>
            <a:endParaRPr lang="en-US" altLang="ja-JP" sz="600"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289087" y="4802721"/>
            <a:ext cx="1762395" cy="400110"/>
          </a:xfrm>
          <a:prstGeom prst="rect">
            <a:avLst/>
          </a:prstGeom>
          <a:noFill/>
        </p:spPr>
        <p:txBody>
          <a:bodyPr wrap="square" rtlCol="0">
            <a:spAutoFit/>
          </a:bodyPr>
          <a:lstStyle/>
          <a:p>
            <a:r>
              <a:rPr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rPr>
              <a:t>課題</a:t>
            </a:r>
            <a:endParaRPr kumimoji="1"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6160516" y="87693"/>
            <a:ext cx="5849769" cy="892784"/>
          </a:xfrm>
          <a:prstGeom prst="rect">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4" name="図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88157" y="5304272"/>
            <a:ext cx="257282" cy="411355"/>
          </a:xfrm>
          <a:prstGeom prst="rect">
            <a:avLst/>
          </a:prstGeom>
        </p:spPr>
      </p:pic>
      <p:sp>
        <p:nvSpPr>
          <p:cNvPr id="25" name="テキスト ボックス 24"/>
          <p:cNvSpPr txBox="1"/>
          <p:nvPr/>
        </p:nvSpPr>
        <p:spPr>
          <a:xfrm>
            <a:off x="6480444" y="5365212"/>
            <a:ext cx="272707" cy="276999"/>
          </a:xfrm>
          <a:prstGeom prst="rect">
            <a:avLst/>
          </a:prstGeom>
          <a:noFill/>
        </p:spPr>
        <p:txBody>
          <a:bodyPr wrap="square" rtlCol="0">
            <a:spAutoFit/>
          </a:bodyPr>
          <a:lstStyle/>
          <a:p>
            <a:pPr algn="ctr"/>
            <a:r>
              <a:rPr lang="ja-JP" altLang="en-US" sz="1200" b="1" dirty="0">
                <a:latin typeface="メイリオ" panose="020B0604030504040204" pitchFamily="50" charset="-128"/>
                <a:ea typeface="メイリオ" panose="020B0604030504040204" pitchFamily="50" charset="-128"/>
              </a:rPr>
              <a:t>１</a:t>
            </a:r>
            <a:endParaRPr lang="en-US" altLang="ja-JP" sz="1200" b="1" dirty="0">
              <a:latin typeface="メイリオ" panose="020B0604030504040204" pitchFamily="50" charset="-128"/>
              <a:ea typeface="メイリオ" panose="020B0604030504040204" pitchFamily="50" charset="-128"/>
            </a:endParaRPr>
          </a:p>
        </p:txBody>
      </p:sp>
      <p:pic>
        <p:nvPicPr>
          <p:cNvPr id="27" name="図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99576" y="5771738"/>
            <a:ext cx="257282" cy="411355"/>
          </a:xfrm>
          <a:prstGeom prst="rect">
            <a:avLst/>
          </a:prstGeom>
        </p:spPr>
      </p:pic>
      <p:sp>
        <p:nvSpPr>
          <p:cNvPr id="28" name="テキスト ボックス 27"/>
          <p:cNvSpPr txBox="1"/>
          <p:nvPr/>
        </p:nvSpPr>
        <p:spPr>
          <a:xfrm>
            <a:off x="6491863" y="5832678"/>
            <a:ext cx="272707" cy="276999"/>
          </a:xfrm>
          <a:prstGeom prst="rect">
            <a:avLst/>
          </a:prstGeom>
          <a:noFill/>
        </p:spPr>
        <p:txBody>
          <a:bodyPr wrap="square" rtlCol="0">
            <a:spAutoFit/>
          </a:bodyPr>
          <a:lstStyle/>
          <a:p>
            <a:pPr algn="ctr"/>
            <a:r>
              <a:rPr lang="en-US" altLang="ja-JP" sz="1200" b="1" dirty="0">
                <a:latin typeface="メイリオ" panose="020B0604030504040204" pitchFamily="50" charset="-128"/>
                <a:ea typeface="メイリオ" panose="020B0604030504040204" pitchFamily="50" charset="-128"/>
              </a:rPr>
              <a:t>2</a:t>
            </a:r>
          </a:p>
        </p:txBody>
      </p:sp>
      <p:pic>
        <p:nvPicPr>
          <p:cNvPr id="29" name="図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88157" y="6237109"/>
            <a:ext cx="257282" cy="411355"/>
          </a:xfrm>
          <a:prstGeom prst="rect">
            <a:avLst/>
          </a:prstGeom>
        </p:spPr>
      </p:pic>
      <p:sp>
        <p:nvSpPr>
          <p:cNvPr id="30" name="テキスト ボックス 29"/>
          <p:cNvSpPr txBox="1"/>
          <p:nvPr/>
        </p:nvSpPr>
        <p:spPr>
          <a:xfrm>
            <a:off x="6480444" y="6298049"/>
            <a:ext cx="272707" cy="276999"/>
          </a:xfrm>
          <a:prstGeom prst="rect">
            <a:avLst/>
          </a:prstGeom>
          <a:noFill/>
        </p:spPr>
        <p:txBody>
          <a:bodyPr wrap="square" rtlCol="0">
            <a:spAutoFit/>
          </a:bodyPr>
          <a:lstStyle/>
          <a:p>
            <a:pPr algn="ctr"/>
            <a:r>
              <a:rPr lang="en-US" altLang="ja-JP" sz="1200" b="1" dirty="0">
                <a:latin typeface="メイリオ" panose="020B0604030504040204" pitchFamily="50" charset="-128"/>
                <a:ea typeface="メイリオ" panose="020B0604030504040204" pitchFamily="50" charset="-128"/>
              </a:rPr>
              <a:t>3</a:t>
            </a:r>
          </a:p>
        </p:txBody>
      </p:sp>
      <p:sp>
        <p:nvSpPr>
          <p:cNvPr id="15" name="角丸四角形 14"/>
          <p:cNvSpPr/>
          <p:nvPr/>
        </p:nvSpPr>
        <p:spPr>
          <a:xfrm>
            <a:off x="6160517" y="1099136"/>
            <a:ext cx="878458" cy="349117"/>
          </a:xfrm>
          <a:prstGeom prst="roundRect">
            <a:avLst/>
          </a:prstGeom>
          <a:solidFill>
            <a:srgbClr val="3366CC"/>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b="1" dirty="0">
                <a:latin typeface="メイリオ" panose="020B0604030504040204" pitchFamily="50" charset="-128"/>
                <a:ea typeface="メイリオ" panose="020B0604030504040204" pitchFamily="50" charset="-128"/>
              </a:rPr>
              <a:t>解決</a:t>
            </a:r>
          </a:p>
        </p:txBody>
      </p:sp>
      <p:sp>
        <p:nvSpPr>
          <p:cNvPr id="31" name="テキスト ボックス 30"/>
          <p:cNvSpPr txBox="1"/>
          <p:nvPr/>
        </p:nvSpPr>
        <p:spPr>
          <a:xfrm>
            <a:off x="-58050" y="641923"/>
            <a:ext cx="5987211" cy="584775"/>
          </a:xfrm>
          <a:prstGeom prst="rect">
            <a:avLst/>
          </a:prstGeom>
          <a:noFill/>
        </p:spPr>
        <p:txBody>
          <a:bodyPr wrap="square" rtlCol="0">
            <a:spAutoFit/>
          </a:bodyPr>
          <a:lstStyle/>
          <a:p>
            <a:pPr algn="ctr"/>
            <a:r>
              <a:rPr kumimoji="1" lang="ja-JP" altLang="en-US" sz="1600" b="1" dirty="0">
                <a:solidFill>
                  <a:srgbClr val="3366CC"/>
                </a:solidFill>
                <a:latin typeface="メイリオ" panose="020B0604030504040204" pitchFamily="50" charset="-128"/>
                <a:ea typeface="メイリオ" panose="020B0604030504040204" pitchFamily="50" charset="-128"/>
              </a:rPr>
              <a:t>ノウハウ集やマニュアルを参照元として</a:t>
            </a:r>
            <a:r>
              <a:rPr lang="en-US" altLang="ja-JP" sz="1600" b="1" dirty="0">
                <a:solidFill>
                  <a:srgbClr val="3366CC"/>
                </a:solidFill>
                <a:latin typeface="メイリオ" panose="020B0604030504040204" pitchFamily="50" charset="-128"/>
                <a:ea typeface="メイリオ" panose="020B0604030504040204" pitchFamily="50" charset="-128"/>
              </a:rPr>
              <a:t>AI</a:t>
            </a:r>
            <a:r>
              <a:rPr lang="ja-JP" altLang="en-US" sz="1600" b="1" dirty="0">
                <a:solidFill>
                  <a:srgbClr val="3366CC"/>
                </a:solidFill>
                <a:latin typeface="メイリオ" panose="020B0604030504040204" pitchFamily="50" charset="-128"/>
                <a:ea typeface="メイリオ" panose="020B0604030504040204" pitchFamily="50" charset="-128"/>
              </a:rPr>
              <a:t>で</a:t>
            </a:r>
            <a:r>
              <a:rPr lang="en-US" altLang="ja-JP" sz="1600" b="1" dirty="0">
                <a:solidFill>
                  <a:srgbClr val="3366CC"/>
                </a:solidFill>
                <a:latin typeface="メイリオ" panose="020B0604030504040204" pitchFamily="50" charset="-128"/>
                <a:ea typeface="メイリオ" panose="020B0604030504040204" pitchFamily="50" charset="-128"/>
              </a:rPr>
              <a:t>FAQ</a:t>
            </a:r>
            <a:r>
              <a:rPr lang="ja-JP" altLang="en-US" sz="1600" b="1" dirty="0">
                <a:solidFill>
                  <a:srgbClr val="3366CC"/>
                </a:solidFill>
                <a:latin typeface="メイリオ" panose="020B0604030504040204" pitchFamily="50" charset="-128"/>
                <a:ea typeface="メイリオ" panose="020B0604030504040204" pitchFamily="50" charset="-128"/>
              </a:rPr>
              <a:t>を自動生成、</a:t>
            </a:r>
            <a:endParaRPr lang="en-US" altLang="ja-JP" sz="1600" b="1" dirty="0">
              <a:solidFill>
                <a:srgbClr val="3366CC"/>
              </a:solidFill>
              <a:latin typeface="メイリオ" panose="020B0604030504040204" pitchFamily="50" charset="-128"/>
              <a:ea typeface="メイリオ" panose="020B0604030504040204" pitchFamily="50" charset="-128"/>
            </a:endParaRPr>
          </a:p>
          <a:p>
            <a:pPr algn="ctr"/>
            <a:r>
              <a:rPr kumimoji="1" lang="ja-JP" altLang="en-US" sz="1600" b="1" dirty="0">
                <a:solidFill>
                  <a:srgbClr val="3366CC"/>
                </a:solidFill>
                <a:latin typeface="メイリオ" panose="020B0604030504040204" pitchFamily="50" charset="-128"/>
                <a:ea typeface="メイリオ" panose="020B0604030504040204" pitchFamily="50" charset="-128"/>
              </a:rPr>
              <a:t>問合せ対応にかかる時間を大幅短縮</a:t>
            </a:r>
          </a:p>
        </p:txBody>
      </p:sp>
    </p:spTree>
    <p:extLst>
      <p:ext uri="{BB962C8B-B14F-4D97-AF65-F5344CB8AC3E}">
        <p14:creationId xmlns:p14="http://schemas.microsoft.com/office/powerpoint/2010/main" val="28414278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6198342" y="1292400"/>
            <a:ext cx="5868374" cy="3358800"/>
          </a:xfrm>
          <a:prstGeom prst="rect">
            <a:avLst/>
          </a:prstGeom>
        </p:spPr>
      </p:pic>
      <p:pic>
        <p:nvPicPr>
          <p:cNvPr id="2" name="図 1"/>
          <p:cNvPicPr>
            <a:picLocks noChangeAspect="1"/>
          </p:cNvPicPr>
          <p:nvPr/>
        </p:nvPicPr>
        <p:blipFill>
          <a:blip r:embed="rId4"/>
          <a:stretch>
            <a:fillRect/>
          </a:stretch>
        </p:blipFill>
        <p:spPr>
          <a:xfrm>
            <a:off x="130617" y="1292400"/>
            <a:ext cx="5818309" cy="3358800"/>
          </a:xfrm>
          <a:prstGeom prst="rect">
            <a:avLst/>
          </a:prstGeom>
        </p:spPr>
      </p:pic>
      <p:sp>
        <p:nvSpPr>
          <p:cNvPr id="5" name="テキスト ボックス 4"/>
          <p:cNvSpPr txBox="1"/>
          <p:nvPr/>
        </p:nvSpPr>
        <p:spPr>
          <a:xfrm>
            <a:off x="104774" y="104300"/>
            <a:ext cx="5824387" cy="461665"/>
          </a:xfrm>
          <a:prstGeom prst="rect">
            <a:avLst/>
          </a:prstGeom>
          <a:solidFill>
            <a:schemeClr val="tx1"/>
          </a:solidFill>
        </p:spPr>
        <p:txBody>
          <a:bodyPr wrap="square" rtlCol="0">
            <a:spAutoFit/>
          </a:bodyPr>
          <a:lstStyle/>
          <a:p>
            <a:pPr algn="ctr"/>
            <a:r>
              <a:rPr lang="ja-JP" altLang="en-US" sz="2400" dirty="0">
                <a:solidFill>
                  <a:schemeClr val="bg1"/>
                </a:solidFill>
                <a:latin typeface="メイリオ" panose="020B0604030504040204" pitchFamily="50" charset="-128"/>
                <a:ea typeface="メイリオ" panose="020B0604030504040204" pitchFamily="50" charset="-128"/>
              </a:rPr>
              <a:t>家電</a:t>
            </a:r>
            <a:r>
              <a:rPr kumimoji="1" lang="ja-JP" altLang="en-US" sz="2400" dirty="0">
                <a:solidFill>
                  <a:schemeClr val="bg1"/>
                </a:solidFill>
                <a:latin typeface="メイリオ" panose="020B0604030504040204" pitchFamily="50" charset="-128"/>
                <a:ea typeface="メイリオ" panose="020B0604030504040204" pitchFamily="50" charset="-128"/>
              </a:rPr>
              <a:t>メーカー　サポート部門</a:t>
            </a:r>
          </a:p>
        </p:txBody>
      </p:sp>
      <p:sp>
        <p:nvSpPr>
          <p:cNvPr id="7" name="テキスト ボックス 6"/>
          <p:cNvSpPr txBox="1"/>
          <p:nvPr/>
        </p:nvSpPr>
        <p:spPr>
          <a:xfrm>
            <a:off x="6781990" y="5144324"/>
            <a:ext cx="5055880" cy="1754326"/>
          </a:xfrm>
          <a:prstGeom prst="rect">
            <a:avLst/>
          </a:prstGeom>
          <a:noFill/>
        </p:spPr>
        <p:txBody>
          <a:bodyPr wrap="square" rtlCol="0">
            <a:spAutoFit/>
          </a:bodyPr>
          <a:lstStyle/>
          <a:p>
            <a:r>
              <a:rPr lang="en-US" altLang="ja-JP" sz="1200" dirty="0">
                <a:latin typeface="メイリオ" panose="020B0604030504040204" pitchFamily="50" charset="-128"/>
                <a:ea typeface="メイリオ" panose="020B0604030504040204" pitchFamily="50" charset="-128"/>
              </a:rPr>
              <a:t>AI</a:t>
            </a:r>
            <a:r>
              <a:rPr lang="ja-JP" altLang="en-US" sz="1200" dirty="0">
                <a:latin typeface="メイリオ" panose="020B0604030504040204" pitchFamily="50" charset="-128"/>
                <a:ea typeface="メイリオ" panose="020B0604030504040204" pitchFamily="50" charset="-128"/>
              </a:rPr>
              <a:t>チャットボット「ナレッジロボ」が対話型でお客様のお困りごとをヒアリングし、</a:t>
            </a:r>
            <a:r>
              <a:rPr lang="en-US" altLang="ja-JP" sz="1200" dirty="0">
                <a:latin typeface="メイリオ" panose="020B0604030504040204" pitchFamily="50" charset="-128"/>
                <a:ea typeface="メイリオ" panose="020B0604030504040204" pitchFamily="50" charset="-128"/>
              </a:rPr>
              <a:t>Web</a:t>
            </a:r>
            <a:r>
              <a:rPr lang="ja-JP" altLang="en-US" sz="1200" dirty="0">
                <a:latin typeface="メイリオ" panose="020B0604030504040204" pitchFamily="50" charset="-128"/>
                <a:ea typeface="メイリオ" panose="020B0604030504040204" pitchFamily="50" charset="-128"/>
              </a:rPr>
              <a:t>サイト上の取扱説明書や操作ガイドに誘導、自己解決を促進</a:t>
            </a:r>
            <a:endParaRPr lang="en-US" altLang="ja-JP" sz="12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オペレーターが解決できない問合せはスーパーバイザーへエスカレーション、問合せ回答をナレッジ化することで、オペレーターは次回から</a:t>
            </a:r>
            <a:r>
              <a:rPr lang="en-US" altLang="ja-JP" sz="1200" dirty="0">
                <a:latin typeface="メイリオ" panose="020B0604030504040204" pitchFamily="50" charset="-128"/>
                <a:ea typeface="メイリオ" panose="020B0604030504040204" pitchFamily="50" charset="-128"/>
              </a:rPr>
              <a:t>AI</a:t>
            </a:r>
            <a:r>
              <a:rPr lang="ja-JP" altLang="en-US" sz="1200" dirty="0">
                <a:latin typeface="メイリオ" panose="020B0604030504040204" pitchFamily="50" charset="-128"/>
                <a:ea typeface="メイリオ" panose="020B0604030504040204" pitchFamily="50" charset="-128"/>
              </a:rPr>
              <a:t>を活用したナレッジ参照で自己解決</a:t>
            </a:r>
            <a:endParaRPr lang="en-US" altLang="ja-JP" sz="1200" dirty="0">
              <a:latin typeface="メイリオ" panose="020B0604030504040204" pitchFamily="50" charset="-128"/>
              <a:ea typeface="メイリオ" panose="020B0604030504040204" pitchFamily="50" charset="-128"/>
            </a:endParaRPr>
          </a:p>
          <a:p>
            <a:endParaRPr kumimoji="1" lang="en-US" altLang="ja-JP" sz="6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問合せ履歴からパフォーマンスや問合せ内容を簡単集計。足りない情報をナレッジとして追加することで対応品質を向上</a:t>
            </a:r>
            <a:endParaRPr lang="en-US" altLang="ja-JP" sz="1200" dirty="0">
              <a:latin typeface="メイリオ" panose="020B0604030504040204" pitchFamily="50" charset="-128"/>
              <a:ea typeface="メイリオ" panose="020B0604030504040204" pitchFamily="50" charset="-128"/>
            </a:endParaRPr>
          </a:p>
        </p:txBody>
      </p:sp>
      <p:pic>
        <p:nvPicPr>
          <p:cNvPr id="13" name="図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53738" y="4706135"/>
            <a:ext cx="2897760" cy="440051"/>
          </a:xfrm>
          <a:prstGeom prst="rect">
            <a:avLst/>
          </a:prstGeom>
        </p:spPr>
      </p:pic>
      <p:sp>
        <p:nvSpPr>
          <p:cNvPr id="14" name="テキスト ボックス 13"/>
          <p:cNvSpPr txBox="1"/>
          <p:nvPr/>
        </p:nvSpPr>
        <p:spPr>
          <a:xfrm>
            <a:off x="9537636" y="4765473"/>
            <a:ext cx="1762395" cy="400110"/>
          </a:xfrm>
          <a:prstGeom prst="rect">
            <a:avLst/>
          </a:prstGeom>
          <a:noFill/>
        </p:spPr>
        <p:txBody>
          <a:bodyPr wrap="square" rtlCol="0">
            <a:spAutoFit/>
          </a:bodyPr>
          <a:lstStyle/>
          <a:p>
            <a:r>
              <a:rPr kumimoji="1" lang="ja-JP" altLang="en-US" sz="2000" b="1" dirty="0">
                <a:solidFill>
                  <a:srgbClr val="3366CC"/>
                </a:solidFill>
                <a:latin typeface="メイリオ" panose="020B0604030504040204" pitchFamily="50" charset="-128"/>
                <a:ea typeface="メイリオ" panose="020B0604030504040204" pitchFamily="50" charset="-128"/>
              </a:rPr>
              <a:t>解決ポイント</a:t>
            </a:r>
          </a:p>
        </p:txBody>
      </p:sp>
      <p:sp>
        <p:nvSpPr>
          <p:cNvPr id="15" name="角丸四角形 14"/>
          <p:cNvSpPr/>
          <p:nvPr/>
        </p:nvSpPr>
        <p:spPr>
          <a:xfrm>
            <a:off x="6200977" y="1123200"/>
            <a:ext cx="878458" cy="349117"/>
          </a:xfrm>
          <a:prstGeom prst="roundRect">
            <a:avLst/>
          </a:prstGeom>
          <a:solidFill>
            <a:srgbClr val="3366CC"/>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b="1" dirty="0">
                <a:latin typeface="メイリオ" panose="020B0604030504040204" pitchFamily="50" charset="-128"/>
                <a:ea typeface="メイリオ" panose="020B0604030504040204" pitchFamily="50" charset="-128"/>
              </a:rPr>
              <a:t>解決</a:t>
            </a:r>
          </a:p>
        </p:txBody>
      </p:sp>
      <p:sp>
        <p:nvSpPr>
          <p:cNvPr id="26" name="テキスト ボックス 25"/>
          <p:cNvSpPr txBox="1"/>
          <p:nvPr/>
        </p:nvSpPr>
        <p:spPr>
          <a:xfrm>
            <a:off x="289088" y="5247859"/>
            <a:ext cx="5640074" cy="1569660"/>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a:t>
            </a:r>
            <a:r>
              <a:rPr lang="en-US" altLang="ja-JP" sz="1200" dirty="0">
                <a:latin typeface="メイリオ" panose="020B0604030504040204" pitchFamily="50" charset="-128"/>
                <a:ea typeface="メイリオ" panose="020B0604030504040204" pitchFamily="50" charset="-128"/>
              </a:rPr>
              <a:t>Web</a:t>
            </a:r>
            <a:r>
              <a:rPr lang="ja-JP" altLang="en-US" sz="1200" dirty="0">
                <a:latin typeface="メイリオ" panose="020B0604030504040204" pitchFamily="50" charset="-128"/>
                <a:ea typeface="メイリオ" panose="020B0604030504040204" pitchFamily="50" charset="-128"/>
              </a:rPr>
              <a:t>サイトで取扱説明書や操作ガイドを公開しているが、お客様が必要な</a:t>
            </a:r>
            <a:br>
              <a:rPr lang="en-US" altLang="ja-JP"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　情報を見つけられず、新版の発売時には問合せが急増する</a:t>
            </a:r>
            <a:endParaRPr lang="en-US" altLang="ja-JP" sz="6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・オペレーターを増員するも、研修時間が足りないため一次解決できず、</a:t>
            </a:r>
            <a:br>
              <a:rPr lang="en-US" altLang="ja-JP"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　スーパーバイザーの後方支援が必須に</a:t>
            </a:r>
            <a:endParaRPr lang="en-US" altLang="ja-JP" sz="12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lang="ja-JP" altLang="en-US" sz="1200" b="1"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パフォーマンス集計や分析にかかる</a:t>
            </a:r>
            <a:r>
              <a:rPr kumimoji="1" lang="ja-JP" altLang="en-US" sz="1200" dirty="0">
                <a:latin typeface="メイリオ" panose="020B0604030504040204" pitchFamily="50" charset="-128"/>
                <a:ea typeface="メイリオ" panose="020B0604030504040204" pitchFamily="50" charset="-128"/>
              </a:rPr>
              <a:t>時間も増え、スーパーバイザーの業務を</a:t>
            </a:r>
            <a:endParaRPr kumimoji="1"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　</a:t>
            </a:r>
            <a:r>
              <a:rPr kumimoji="1" lang="ja-JP" altLang="en-US" sz="1200" dirty="0">
                <a:latin typeface="メイリオ" panose="020B0604030504040204" pitchFamily="50" charset="-128"/>
                <a:ea typeface="メイリオ" panose="020B0604030504040204" pitchFamily="50" charset="-128"/>
              </a:rPr>
              <a:t>圧迫。マニュアル作成など</a:t>
            </a:r>
            <a:r>
              <a:rPr lang="ja-JP" altLang="en-US" sz="1200" dirty="0">
                <a:latin typeface="メイリオ" panose="020B0604030504040204" pitchFamily="50" charset="-128"/>
                <a:ea typeface="メイリオ" panose="020B0604030504040204" pitchFamily="50" charset="-128"/>
              </a:rPr>
              <a:t>オペレーター育成やサービス改善に必要な時間を</a:t>
            </a:r>
            <a:br>
              <a:rPr lang="en-US" altLang="ja-JP"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　取れない</a:t>
            </a:r>
            <a:endParaRPr kumimoji="1" lang="en-US" altLang="ja-JP" sz="12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6204789" y="118703"/>
            <a:ext cx="5987211" cy="830997"/>
          </a:xfrm>
          <a:prstGeom prst="rect">
            <a:avLst/>
          </a:prstGeom>
          <a:noFill/>
        </p:spPr>
        <p:txBody>
          <a:bodyPr wrap="square" rtlCol="0">
            <a:spAutoFit/>
          </a:bodyPr>
          <a:lstStyle/>
          <a:p>
            <a:r>
              <a:rPr kumimoji="1" lang="ja-JP" altLang="en-US" sz="1200" b="1" dirty="0">
                <a:latin typeface="メイリオ" panose="020B0604030504040204" pitchFamily="50" charset="-128"/>
                <a:ea typeface="メイリオ" panose="020B0604030504040204" pitchFamily="50" charset="-128"/>
              </a:rPr>
              <a:t>業務の流れ</a:t>
            </a:r>
            <a:endParaRPr kumimoji="1" lang="en-US" altLang="ja-JP" sz="1200" b="1" dirty="0">
              <a:latin typeface="メイリオ" panose="020B0604030504040204" pitchFamily="50" charset="-128"/>
              <a:ea typeface="メイリオ" panose="020B0604030504040204" pitchFamily="50" charset="-128"/>
            </a:endParaRPr>
          </a:p>
          <a:p>
            <a:r>
              <a:rPr lang="en-US" altLang="ja-JP" sz="1200" dirty="0">
                <a:latin typeface="メイリオ" panose="020B0604030504040204" pitchFamily="50" charset="-128"/>
                <a:ea typeface="メイリオ" panose="020B0604030504040204" pitchFamily="50" charset="-128"/>
              </a:rPr>
              <a:t>1. </a:t>
            </a:r>
            <a:r>
              <a:rPr lang="ja-JP" altLang="en-US" sz="1200" dirty="0">
                <a:latin typeface="メイリオ" panose="020B0604030504040204" pitchFamily="50" charset="-128"/>
                <a:ea typeface="メイリオ" panose="020B0604030504040204" pitchFamily="50" charset="-128"/>
              </a:rPr>
              <a:t>お客様からの製品についての問合せを窓口で受付</a:t>
            </a:r>
            <a:endParaRPr lang="en-US" altLang="ja-JP" sz="1200" dirty="0">
              <a:latin typeface="メイリオ" panose="020B0604030504040204" pitchFamily="50" charset="-128"/>
              <a:ea typeface="メイリオ" panose="020B0604030504040204" pitchFamily="50" charset="-128"/>
            </a:endParaRPr>
          </a:p>
          <a:p>
            <a:r>
              <a:rPr lang="en-US" altLang="ja-JP" sz="1200" dirty="0">
                <a:latin typeface="メイリオ" panose="020B0604030504040204" pitchFamily="50" charset="-128"/>
                <a:ea typeface="メイリオ" panose="020B0604030504040204" pitchFamily="50" charset="-128"/>
              </a:rPr>
              <a:t>2. </a:t>
            </a:r>
            <a:r>
              <a:rPr lang="ja-JP" altLang="en-US" sz="1200" dirty="0">
                <a:latin typeface="メイリオ" panose="020B0604030504040204" pitchFamily="50" charset="-128"/>
                <a:ea typeface="メイリオ" panose="020B0604030504040204" pitchFamily="50" charset="-128"/>
              </a:rPr>
              <a:t>オペレーターが解決できない問合せはスーパーバイザーにエスカレーション</a:t>
            </a:r>
            <a:endParaRPr kumimoji="1" lang="en-US" altLang="ja-JP" sz="600" dirty="0">
              <a:latin typeface="メイリオ" panose="020B0604030504040204" pitchFamily="50" charset="-128"/>
              <a:ea typeface="メイリオ" panose="020B0604030504040204" pitchFamily="50" charset="-128"/>
            </a:endParaRPr>
          </a:p>
          <a:p>
            <a:r>
              <a:rPr kumimoji="1" lang="en-US" altLang="ja-JP" sz="1200" dirty="0">
                <a:latin typeface="メイリオ" panose="020B0604030504040204" pitchFamily="50" charset="-128"/>
                <a:ea typeface="メイリオ" panose="020B0604030504040204" pitchFamily="50" charset="-128"/>
              </a:rPr>
              <a:t>3</a:t>
            </a:r>
            <a:r>
              <a:rPr lang="en-US" altLang="ja-JP" sz="1200" dirty="0">
                <a:latin typeface="メイリオ" panose="020B0604030504040204" pitchFamily="50" charset="-128"/>
                <a:ea typeface="メイリオ" panose="020B0604030504040204" pitchFamily="50" charset="-128"/>
              </a:rPr>
              <a:t>. </a:t>
            </a:r>
            <a:r>
              <a:rPr lang="ja-JP" altLang="en-US" sz="1200" dirty="0">
                <a:latin typeface="メイリオ" panose="020B0604030504040204" pitchFamily="50" charset="-128"/>
                <a:ea typeface="メイリオ" panose="020B0604030504040204" pitchFamily="50" charset="-128"/>
              </a:rPr>
              <a:t>パフォーマンス集計や問合せ内容分析をもとにサービス向上施策を検討</a:t>
            </a:r>
            <a:endParaRPr lang="en-US" altLang="ja-JP" sz="600"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289087" y="4802721"/>
            <a:ext cx="1762395" cy="400110"/>
          </a:xfrm>
          <a:prstGeom prst="rect">
            <a:avLst/>
          </a:prstGeom>
          <a:noFill/>
        </p:spPr>
        <p:txBody>
          <a:bodyPr wrap="square" rtlCol="0">
            <a:spAutoFit/>
          </a:bodyPr>
          <a:lstStyle/>
          <a:p>
            <a:r>
              <a:rPr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rPr>
              <a:t>課題</a:t>
            </a:r>
            <a:endParaRPr kumimoji="1"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6160516" y="87693"/>
            <a:ext cx="5849769" cy="892784"/>
          </a:xfrm>
          <a:prstGeom prst="rect">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角丸四角形 22"/>
          <p:cNvSpPr/>
          <p:nvPr/>
        </p:nvSpPr>
        <p:spPr>
          <a:xfrm>
            <a:off x="119874" y="1122957"/>
            <a:ext cx="878458" cy="349117"/>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b="1" dirty="0">
                <a:latin typeface="メイリオ" panose="020B0604030504040204" pitchFamily="50" charset="-128"/>
                <a:ea typeface="メイリオ" panose="020B0604030504040204" pitchFamily="50" charset="-128"/>
              </a:rPr>
              <a:t>課題</a:t>
            </a:r>
          </a:p>
        </p:txBody>
      </p:sp>
      <p:sp>
        <p:nvSpPr>
          <p:cNvPr id="21" name="テキスト ボックス 20"/>
          <p:cNvSpPr txBox="1"/>
          <p:nvPr/>
        </p:nvSpPr>
        <p:spPr>
          <a:xfrm>
            <a:off x="23361" y="623799"/>
            <a:ext cx="5987211" cy="584775"/>
          </a:xfrm>
          <a:prstGeom prst="rect">
            <a:avLst/>
          </a:prstGeom>
          <a:noFill/>
        </p:spPr>
        <p:txBody>
          <a:bodyPr wrap="square" rtlCol="0">
            <a:spAutoFit/>
          </a:bodyPr>
          <a:lstStyle/>
          <a:p>
            <a:pPr algn="ctr"/>
            <a:r>
              <a:rPr kumimoji="1" lang="en-US" altLang="ja-JP" sz="1600" b="1" dirty="0">
                <a:solidFill>
                  <a:srgbClr val="3366CC"/>
                </a:solidFill>
                <a:latin typeface="メイリオ" panose="020B0604030504040204" pitchFamily="50" charset="-128"/>
                <a:ea typeface="メイリオ" panose="020B0604030504040204" pitchFamily="50" charset="-128"/>
              </a:rPr>
              <a:t>AI</a:t>
            </a:r>
            <a:r>
              <a:rPr kumimoji="1" lang="ja-JP" altLang="en-US" sz="1600" b="1" dirty="0">
                <a:solidFill>
                  <a:srgbClr val="3366CC"/>
                </a:solidFill>
                <a:latin typeface="メイリオ" panose="020B0604030504040204" pitchFamily="50" charset="-128"/>
                <a:ea typeface="メイリオ" panose="020B0604030504040204" pitchFamily="50" charset="-128"/>
              </a:rPr>
              <a:t>チャットボットでお客様の自己解決を支援、</a:t>
            </a:r>
            <a:endParaRPr kumimoji="1" lang="en-US" altLang="ja-JP" sz="1600" b="1" dirty="0">
              <a:solidFill>
                <a:srgbClr val="3366CC"/>
              </a:solidFill>
              <a:latin typeface="メイリオ" panose="020B0604030504040204" pitchFamily="50" charset="-128"/>
              <a:ea typeface="メイリオ" panose="020B0604030504040204" pitchFamily="50" charset="-128"/>
            </a:endParaRPr>
          </a:p>
          <a:p>
            <a:pPr algn="ctr"/>
            <a:r>
              <a:rPr kumimoji="1" lang="ja-JP" altLang="en-US" sz="1600" b="1" dirty="0">
                <a:solidFill>
                  <a:srgbClr val="3366CC"/>
                </a:solidFill>
                <a:latin typeface="メイリオ" panose="020B0604030504040204" pitchFamily="50" charset="-128"/>
                <a:ea typeface="メイリオ" panose="020B0604030504040204" pitchFamily="50" charset="-128"/>
              </a:rPr>
              <a:t>問合せへの回答はナレッジ化し、オペレーターの対応力向上に</a:t>
            </a:r>
          </a:p>
        </p:txBody>
      </p:sp>
      <p:pic>
        <p:nvPicPr>
          <p:cNvPr id="24" name="図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25097" y="5166050"/>
            <a:ext cx="257282" cy="411355"/>
          </a:xfrm>
          <a:prstGeom prst="rect">
            <a:avLst/>
          </a:prstGeom>
        </p:spPr>
      </p:pic>
      <p:sp>
        <p:nvSpPr>
          <p:cNvPr id="25" name="テキスト ボックス 24"/>
          <p:cNvSpPr txBox="1"/>
          <p:nvPr/>
        </p:nvSpPr>
        <p:spPr>
          <a:xfrm>
            <a:off x="6417384" y="5226990"/>
            <a:ext cx="272707" cy="276999"/>
          </a:xfrm>
          <a:prstGeom prst="rect">
            <a:avLst/>
          </a:prstGeom>
          <a:noFill/>
        </p:spPr>
        <p:txBody>
          <a:bodyPr wrap="square" rtlCol="0">
            <a:spAutoFit/>
          </a:bodyPr>
          <a:lstStyle/>
          <a:p>
            <a:pPr algn="ctr"/>
            <a:r>
              <a:rPr lang="ja-JP" altLang="en-US" sz="1200" b="1" dirty="0">
                <a:latin typeface="メイリオ" panose="020B0604030504040204" pitchFamily="50" charset="-128"/>
                <a:ea typeface="メイリオ" panose="020B0604030504040204" pitchFamily="50" charset="-128"/>
              </a:rPr>
              <a:t>１</a:t>
            </a:r>
            <a:endParaRPr lang="en-US" altLang="ja-JP" sz="1200" b="1" dirty="0">
              <a:latin typeface="メイリオ" panose="020B0604030504040204" pitchFamily="50" charset="-128"/>
              <a:ea typeface="メイリオ" panose="020B0604030504040204" pitchFamily="50" charset="-128"/>
            </a:endParaRPr>
          </a:p>
        </p:txBody>
      </p:sp>
      <p:pic>
        <p:nvPicPr>
          <p:cNvPr id="27" name="図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36516" y="5830940"/>
            <a:ext cx="257282" cy="411355"/>
          </a:xfrm>
          <a:prstGeom prst="rect">
            <a:avLst/>
          </a:prstGeom>
        </p:spPr>
      </p:pic>
      <p:sp>
        <p:nvSpPr>
          <p:cNvPr id="28" name="テキスト ボックス 27"/>
          <p:cNvSpPr txBox="1"/>
          <p:nvPr/>
        </p:nvSpPr>
        <p:spPr>
          <a:xfrm>
            <a:off x="6428803" y="5891880"/>
            <a:ext cx="272707" cy="276999"/>
          </a:xfrm>
          <a:prstGeom prst="rect">
            <a:avLst/>
          </a:prstGeom>
          <a:noFill/>
        </p:spPr>
        <p:txBody>
          <a:bodyPr wrap="square" rtlCol="0">
            <a:spAutoFit/>
          </a:bodyPr>
          <a:lstStyle/>
          <a:p>
            <a:pPr algn="ctr"/>
            <a:r>
              <a:rPr lang="en-US" altLang="ja-JP" sz="1200" b="1" dirty="0">
                <a:latin typeface="メイリオ" panose="020B0604030504040204" pitchFamily="50" charset="-128"/>
                <a:ea typeface="メイリオ" panose="020B0604030504040204" pitchFamily="50" charset="-128"/>
              </a:rPr>
              <a:t>2</a:t>
            </a:r>
          </a:p>
        </p:txBody>
      </p:sp>
      <p:pic>
        <p:nvPicPr>
          <p:cNvPr id="29" name="図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25097" y="6383257"/>
            <a:ext cx="257282" cy="411355"/>
          </a:xfrm>
          <a:prstGeom prst="rect">
            <a:avLst/>
          </a:prstGeom>
        </p:spPr>
      </p:pic>
      <p:sp>
        <p:nvSpPr>
          <p:cNvPr id="30" name="テキスト ボックス 29"/>
          <p:cNvSpPr txBox="1"/>
          <p:nvPr/>
        </p:nvSpPr>
        <p:spPr>
          <a:xfrm>
            <a:off x="6417384" y="6444197"/>
            <a:ext cx="272707" cy="276999"/>
          </a:xfrm>
          <a:prstGeom prst="rect">
            <a:avLst/>
          </a:prstGeom>
          <a:noFill/>
        </p:spPr>
        <p:txBody>
          <a:bodyPr wrap="square" rtlCol="0">
            <a:spAutoFit/>
          </a:bodyPr>
          <a:lstStyle/>
          <a:p>
            <a:pPr algn="ctr"/>
            <a:r>
              <a:rPr lang="en-US" altLang="ja-JP" sz="1200" b="1" dirty="0">
                <a:latin typeface="メイリオ" panose="020B0604030504040204" pitchFamily="50" charset="-128"/>
                <a:ea typeface="メイリオ" panose="020B0604030504040204" pitchFamily="50" charset="-128"/>
              </a:rPr>
              <a:t>3</a:t>
            </a:r>
          </a:p>
        </p:txBody>
      </p:sp>
    </p:spTree>
    <p:extLst>
      <p:ext uri="{BB962C8B-B14F-4D97-AF65-F5344CB8AC3E}">
        <p14:creationId xmlns:p14="http://schemas.microsoft.com/office/powerpoint/2010/main" val="155681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 name="表 34">
            <a:extLst>
              <a:ext uri="{FF2B5EF4-FFF2-40B4-BE49-F238E27FC236}">
                <a16:creationId xmlns:a16="http://schemas.microsoft.com/office/drawing/2014/main" id="{17CF9064-7C9E-8166-F72C-495868F89D43}"/>
              </a:ext>
            </a:extLst>
          </p:cNvPr>
          <p:cNvGraphicFramePr>
            <a:graphicFrameLocks noGrp="1"/>
          </p:cNvGraphicFramePr>
          <p:nvPr>
            <p:extLst>
              <p:ext uri="{D42A27DB-BD31-4B8C-83A1-F6EECF244321}">
                <p14:modId xmlns:p14="http://schemas.microsoft.com/office/powerpoint/2010/main" val="1203950563"/>
              </p:ext>
            </p:extLst>
          </p:nvPr>
        </p:nvGraphicFramePr>
        <p:xfrm>
          <a:off x="466436" y="1096778"/>
          <a:ext cx="11259128" cy="5405428"/>
        </p:xfrm>
        <a:graphic>
          <a:graphicData uri="http://schemas.openxmlformats.org/drawingml/2006/table">
            <a:tbl>
              <a:tblPr firstRow="1" bandRow="1"/>
              <a:tblGrid>
                <a:gridCol w="768944">
                  <a:extLst>
                    <a:ext uri="{9D8B030D-6E8A-4147-A177-3AD203B41FA5}">
                      <a16:colId xmlns:a16="http://schemas.microsoft.com/office/drawing/2014/main" val="797913978"/>
                    </a:ext>
                  </a:extLst>
                </a:gridCol>
                <a:gridCol w="1043570">
                  <a:extLst>
                    <a:ext uri="{9D8B030D-6E8A-4147-A177-3AD203B41FA5}">
                      <a16:colId xmlns:a16="http://schemas.microsoft.com/office/drawing/2014/main" val="665443348"/>
                    </a:ext>
                  </a:extLst>
                </a:gridCol>
                <a:gridCol w="1454094">
                  <a:extLst>
                    <a:ext uri="{9D8B030D-6E8A-4147-A177-3AD203B41FA5}">
                      <a16:colId xmlns:a16="http://schemas.microsoft.com/office/drawing/2014/main" val="1099467812"/>
                    </a:ext>
                  </a:extLst>
                </a:gridCol>
                <a:gridCol w="1617173">
                  <a:extLst>
                    <a:ext uri="{9D8B030D-6E8A-4147-A177-3AD203B41FA5}">
                      <a16:colId xmlns:a16="http://schemas.microsoft.com/office/drawing/2014/main" val="1108156942"/>
                    </a:ext>
                  </a:extLst>
                </a:gridCol>
                <a:gridCol w="6375347">
                  <a:extLst>
                    <a:ext uri="{9D8B030D-6E8A-4147-A177-3AD203B41FA5}">
                      <a16:colId xmlns:a16="http://schemas.microsoft.com/office/drawing/2014/main" val="2648627603"/>
                    </a:ext>
                  </a:extLst>
                </a:gridCol>
              </a:tblGrid>
              <a:tr h="360988">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ページ</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業種</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部門</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課題</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事例概要</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56082"/>
                    </a:solidFill>
                  </a:tcPr>
                </a:tc>
                <a:extLst>
                  <a:ext uri="{0D108BD9-81ED-4DB2-BD59-A6C34878D82A}">
                    <a16:rowId xmlns:a16="http://schemas.microsoft.com/office/drawing/2014/main" val="2328783831"/>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P4</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CRM</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コールセンター</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ナレッジベースを活用して情報の一元管理と脱属人化を実現、応対品質と生産性を向上</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1131219181"/>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P5</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CRM</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コンタクトセンター</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ナレッジベースで情報の一元管理と</a:t>
                      </a:r>
                      <a:r>
                        <a:rPr kumimoji="1" lang="en-US" altLang="ja-JP" sz="1100" dirty="0">
                          <a:latin typeface="メイリオ" panose="020B0604030504040204" pitchFamily="50" charset="-128"/>
                          <a:ea typeface="メイリオ" panose="020B0604030504040204" pitchFamily="50" charset="-128"/>
                        </a:rPr>
                        <a:t>FAQ</a:t>
                      </a:r>
                      <a:r>
                        <a:rPr kumimoji="1" lang="ja-JP" altLang="en-US" sz="1100" dirty="0">
                          <a:latin typeface="メイリオ" panose="020B0604030504040204" pitchFamily="50" charset="-128"/>
                          <a:ea typeface="メイリオ" panose="020B0604030504040204" pitchFamily="50" charset="-128"/>
                        </a:rPr>
                        <a:t>利用率を向上し、応対時間を短縮</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1457632729"/>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P6</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インフラ</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コンタクトセンター</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既存マニュアルのタグ付けと</a:t>
                      </a:r>
                      <a:r>
                        <a:rPr kumimoji="1" lang="en-US" altLang="ja-JP" sz="1100" dirty="0">
                          <a:latin typeface="メイリオ" panose="020B0604030504040204" pitchFamily="50" charset="-128"/>
                          <a:ea typeface="メイリオ" panose="020B0604030504040204" pitchFamily="50" charset="-128"/>
                        </a:rPr>
                        <a:t>FAQ</a:t>
                      </a:r>
                      <a:r>
                        <a:rPr kumimoji="1" lang="ja-JP" altLang="en-US" sz="1100" dirty="0">
                          <a:latin typeface="メイリオ" panose="020B0604030504040204" pitchFamily="50" charset="-128"/>
                          <a:ea typeface="メイリオ" panose="020B0604030504040204" pitchFamily="50" charset="-128"/>
                        </a:rPr>
                        <a:t>作成で自己解決率向上、教育負担を削減</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2395257310"/>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P7</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クレジット</a:t>
                      </a:r>
                      <a:br>
                        <a:rPr kumimoji="1" lang="en-US" altLang="ja-JP" sz="1100" dirty="0">
                          <a:latin typeface="メイリオ" panose="020B0604030504040204" pitchFamily="50" charset="-128"/>
                          <a:ea typeface="メイリオ" panose="020B0604030504040204" pitchFamily="50" charset="-128"/>
                        </a:rPr>
                      </a:br>
                      <a:r>
                        <a:rPr kumimoji="1" lang="ja-JP" altLang="en-US" sz="1100" dirty="0">
                          <a:latin typeface="メイリオ" panose="020B0604030504040204" pitchFamily="50" charset="-128"/>
                          <a:ea typeface="メイリオ" panose="020B0604030504040204" pitchFamily="50" charset="-128"/>
                        </a:rPr>
                        <a:t>カード</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コンタクトセンター</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dirty="0">
                          <a:latin typeface="メイリオ" panose="020B0604030504040204" pitchFamily="50" charset="-128"/>
                          <a:ea typeface="メイリオ" panose="020B0604030504040204" pitchFamily="50" charset="-128"/>
                        </a:rPr>
                        <a:t>FAQ</a:t>
                      </a:r>
                      <a:r>
                        <a:rPr kumimoji="1" lang="ja-JP" altLang="en-US" sz="1100" dirty="0">
                          <a:latin typeface="メイリオ" panose="020B0604030504040204" pitchFamily="50" charset="-128"/>
                          <a:ea typeface="メイリオ" panose="020B0604030504040204" pitchFamily="50" charset="-128"/>
                        </a:rPr>
                        <a:t>リンク機能で業務効率化と応対精度向上を実現、誤案内を防止</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2198437976"/>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P8</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ヘルスケア</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コンタクトセンター</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タグや応対フローの活用でオペレータスキルを均一化、教育時間を短縮</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2415188411"/>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P9</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オンライン</a:t>
                      </a:r>
                      <a:endParaRPr kumimoji="1" lang="en-US" altLang="ja-JP" sz="1100" dirty="0">
                        <a:latin typeface="メイリオ" panose="020B0604030504040204" pitchFamily="50" charset="-128"/>
                        <a:ea typeface="メイリオ" panose="020B0604030504040204" pitchFamily="50" charset="-128"/>
                      </a:endParaRPr>
                    </a:p>
                    <a:p>
                      <a:pPr algn="ctr"/>
                      <a:r>
                        <a:rPr kumimoji="1" lang="ja-JP" altLang="en-US" sz="1100" dirty="0">
                          <a:latin typeface="メイリオ" panose="020B0604030504040204" pitchFamily="50" charset="-128"/>
                          <a:ea typeface="メイリオ" panose="020B0604030504040204" pitchFamily="50" charset="-128"/>
                        </a:rPr>
                        <a:t>ショップ</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コンタクトセンターカスタマーサポート</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一元管理されたナレッジで迅速な情報提供を実現し、顧客満足度を向上</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2253872588"/>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P10</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医療機器</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コールセンター</a:t>
                      </a:r>
                      <a:br>
                        <a:rPr kumimoji="1" lang="en-US" altLang="ja-JP" sz="1100" dirty="0">
                          <a:latin typeface="メイリオ" panose="020B0604030504040204" pitchFamily="50" charset="-128"/>
                          <a:ea typeface="メイリオ" panose="020B0604030504040204" pitchFamily="50" charset="-128"/>
                        </a:rPr>
                      </a:br>
                      <a:r>
                        <a:rPr kumimoji="1" lang="ja-JP" altLang="en-US" sz="1100" dirty="0">
                          <a:latin typeface="メイリオ" panose="020B0604030504040204" pitchFamily="50" charset="-128"/>
                          <a:ea typeface="メイリオ" panose="020B0604030504040204" pitchFamily="50" charset="-128"/>
                        </a:rPr>
                        <a:t>ヘルプデスク</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dirty="0">
                          <a:latin typeface="メイリオ" panose="020B0604030504040204" pitchFamily="50" charset="-128"/>
                          <a:ea typeface="メイリオ" panose="020B0604030504040204" pitchFamily="50" charset="-128"/>
                        </a:rPr>
                        <a:t>CRM</a:t>
                      </a:r>
                      <a:r>
                        <a:rPr kumimoji="1" lang="ja-JP" altLang="en-US" sz="1100" dirty="0">
                          <a:latin typeface="メイリオ" panose="020B0604030504040204" pitchFamily="50" charset="-128"/>
                          <a:ea typeface="メイリオ" panose="020B0604030504040204" pitchFamily="50" charset="-128"/>
                        </a:rPr>
                        <a:t>と連携したナレッジ管理で応対品質向上と時間短縮を実現、属人化を排除</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1951291112"/>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P11</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テープ材</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お客様相談室</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ナレッジベースで対応情報を一元化し、</a:t>
                      </a:r>
                      <a:r>
                        <a:rPr kumimoji="1" lang="en-US" altLang="ja-JP" sz="1100" dirty="0">
                          <a:latin typeface="メイリオ" panose="020B0604030504040204" pitchFamily="50" charset="-128"/>
                          <a:ea typeface="メイリオ" panose="020B0604030504040204" pitchFamily="50" charset="-128"/>
                        </a:rPr>
                        <a:t>FAQ</a:t>
                      </a:r>
                      <a:r>
                        <a:rPr kumimoji="1" lang="ja-JP" altLang="en-US" sz="1100" dirty="0">
                          <a:latin typeface="メイリオ" panose="020B0604030504040204" pitchFamily="50" charset="-128"/>
                          <a:ea typeface="メイリオ" panose="020B0604030504040204" pitchFamily="50" charset="-128"/>
                        </a:rPr>
                        <a:t>公開で自己解決率を向上</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1462622726"/>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P12</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物流</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IT</a:t>
                      </a:r>
                      <a:r>
                        <a:rPr kumimoji="1" lang="ja-JP" altLang="en-US" sz="1100" dirty="0">
                          <a:latin typeface="メイリオ" panose="020B0604030504040204" pitchFamily="50" charset="-128"/>
                          <a:ea typeface="メイリオ" panose="020B0604030504040204" pitchFamily="50" charset="-128"/>
                        </a:rPr>
                        <a:t>ヘルプデスク</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dirty="0">
                          <a:latin typeface="メイリオ" panose="020B0604030504040204" pitchFamily="50" charset="-128"/>
                          <a:ea typeface="メイリオ" panose="020B0604030504040204" pitchFamily="50" charset="-128"/>
                        </a:rPr>
                        <a:t>IT</a:t>
                      </a:r>
                      <a:r>
                        <a:rPr kumimoji="1" lang="ja-JP" altLang="en-US" sz="1100" dirty="0">
                          <a:latin typeface="メイリオ" panose="020B0604030504040204" pitchFamily="50" charset="-128"/>
                          <a:ea typeface="メイリオ" panose="020B0604030504040204" pitchFamily="50" charset="-128"/>
                        </a:rPr>
                        <a:t>ナレッジを</a:t>
                      </a:r>
                      <a:r>
                        <a:rPr kumimoji="1" lang="en-US" altLang="ja-JP" sz="1100" dirty="0">
                          <a:latin typeface="メイリオ" panose="020B0604030504040204" pitchFamily="50" charset="-128"/>
                          <a:ea typeface="メイリオ" panose="020B0604030504040204" pitchFamily="50" charset="-128"/>
                        </a:rPr>
                        <a:t>AI</a:t>
                      </a:r>
                      <a:r>
                        <a:rPr kumimoji="1" lang="ja-JP" altLang="en-US" sz="1100" dirty="0">
                          <a:latin typeface="メイリオ" panose="020B0604030504040204" pitchFamily="50" charset="-128"/>
                          <a:ea typeface="メイリオ" panose="020B0604030504040204" pitchFamily="50" charset="-128"/>
                        </a:rPr>
                        <a:t>で活用し、</a:t>
                      </a:r>
                      <a:r>
                        <a:rPr kumimoji="1" lang="en-US" altLang="ja-JP" sz="1100" dirty="0">
                          <a:latin typeface="メイリオ" panose="020B0604030504040204" pitchFamily="50" charset="-128"/>
                          <a:ea typeface="メイリオ" panose="020B0604030504040204" pitchFamily="50" charset="-128"/>
                        </a:rPr>
                        <a:t>FAQ</a:t>
                      </a:r>
                      <a:r>
                        <a:rPr kumimoji="1" lang="ja-JP" altLang="en-US" sz="1100" dirty="0">
                          <a:latin typeface="メイリオ" panose="020B0604030504040204" pitchFamily="50" charset="-128"/>
                          <a:ea typeface="メイリオ" panose="020B0604030504040204" pitchFamily="50" charset="-128"/>
                        </a:rPr>
                        <a:t>公開により問合せ件数を削減</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378878469"/>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P13</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住宅</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人事・総務</a:t>
                      </a:r>
                      <a:br>
                        <a:rPr kumimoji="1" lang="en-US" altLang="ja-JP" sz="1100" dirty="0">
                          <a:latin typeface="メイリオ" panose="020B0604030504040204" pitchFamily="50" charset="-128"/>
                          <a:ea typeface="メイリオ" panose="020B0604030504040204" pitchFamily="50" charset="-128"/>
                        </a:rPr>
                      </a:br>
                      <a:r>
                        <a:rPr kumimoji="1" lang="ja-JP" altLang="en-US" sz="1100" dirty="0">
                          <a:latin typeface="メイリオ" panose="020B0604030504040204" pitchFamily="50" charset="-128"/>
                          <a:ea typeface="メイリオ" panose="020B0604030504040204" pitchFamily="50" charset="-128"/>
                        </a:rPr>
                        <a:t>社内ヘルプデスク</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問合せ状況を見える化し、</a:t>
                      </a:r>
                      <a:r>
                        <a:rPr kumimoji="1" lang="en-US" altLang="ja-JP" sz="1100" dirty="0">
                          <a:latin typeface="メイリオ" panose="020B0604030504040204" pitchFamily="50" charset="-128"/>
                          <a:ea typeface="メイリオ" panose="020B0604030504040204" pitchFamily="50" charset="-128"/>
                        </a:rPr>
                        <a:t>AI</a:t>
                      </a:r>
                      <a:r>
                        <a:rPr kumimoji="1" lang="ja-JP" altLang="en-US" sz="1100" dirty="0">
                          <a:latin typeface="メイリオ" panose="020B0604030504040204" pitchFamily="50" charset="-128"/>
                          <a:ea typeface="メイリオ" panose="020B0604030504040204" pitchFamily="50" charset="-128"/>
                        </a:rPr>
                        <a:t>チャットで自己解決を可能に</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3401918614"/>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P14</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食品機械</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サポート</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各拠点でのナレッジ共有を実現、アクセス時間を短縮し応対履歴の活用率向上</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3803611758"/>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P15</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船舶</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サポート</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履歴情報のナレッジ化で情報共有を効率化し、属人化排除と業務効率化を実現</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3773025091"/>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P16</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産業機器</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サポート</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ナレッジ集約と</a:t>
                      </a:r>
                      <a:r>
                        <a:rPr kumimoji="1" lang="en-US" altLang="ja-JP" sz="1100" dirty="0">
                          <a:latin typeface="メイリオ" panose="020B0604030504040204" pitchFamily="50" charset="-128"/>
                          <a:ea typeface="メイリオ" panose="020B0604030504040204" pitchFamily="50" charset="-128"/>
                        </a:rPr>
                        <a:t>FAQ</a:t>
                      </a:r>
                      <a:r>
                        <a:rPr kumimoji="1" lang="ja-JP" altLang="en-US" sz="1100" dirty="0">
                          <a:latin typeface="メイリオ" panose="020B0604030504040204" pitchFamily="50" charset="-128"/>
                          <a:ea typeface="メイリオ" panose="020B0604030504040204" pitchFamily="50" charset="-128"/>
                        </a:rPr>
                        <a:t>公開で問合せ削減、海外拠点の効率化を推進</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2564307308"/>
                  </a:ext>
                </a:extLst>
              </a:tr>
            </a:tbl>
          </a:graphicData>
        </a:graphic>
      </p:graphicFrame>
      <p:sp>
        <p:nvSpPr>
          <p:cNvPr id="57" name="四角形: 角を丸くする 56">
            <a:extLst>
              <a:ext uri="{FF2B5EF4-FFF2-40B4-BE49-F238E27FC236}">
                <a16:creationId xmlns:a16="http://schemas.microsoft.com/office/drawing/2014/main" id="{723EE21F-4449-EE0C-591F-ED89E44DD49D}"/>
              </a:ext>
            </a:extLst>
          </p:cNvPr>
          <p:cNvSpPr/>
          <p:nvPr/>
        </p:nvSpPr>
        <p:spPr>
          <a:xfrm>
            <a:off x="3920443" y="1508414"/>
            <a:ext cx="1202823" cy="262159"/>
          </a:xfrm>
          <a:prstGeom prst="roundRect">
            <a:avLst/>
          </a:prstGeom>
          <a:solidFill>
            <a:srgbClr val="E97132">
              <a:lumMod val="75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応対品質向上</a:t>
            </a:r>
          </a:p>
        </p:txBody>
      </p:sp>
      <p:sp>
        <p:nvSpPr>
          <p:cNvPr id="60" name="四角形: 角を丸くする 59">
            <a:extLst>
              <a:ext uri="{FF2B5EF4-FFF2-40B4-BE49-F238E27FC236}">
                <a16:creationId xmlns:a16="http://schemas.microsoft.com/office/drawing/2014/main" id="{5600BF12-7D37-FC59-8ECD-67AA9500387B}"/>
              </a:ext>
            </a:extLst>
          </p:cNvPr>
          <p:cNvSpPr/>
          <p:nvPr/>
        </p:nvSpPr>
        <p:spPr>
          <a:xfrm>
            <a:off x="3920443" y="2242081"/>
            <a:ext cx="1209801" cy="262159"/>
          </a:xfrm>
          <a:prstGeom prst="roundRect">
            <a:avLst/>
          </a:prstGeom>
          <a:solidFill>
            <a:srgbClr val="0E2841">
              <a:lumMod val="75000"/>
              <a:lumOff val="25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教育負担削減</a:t>
            </a:r>
          </a:p>
        </p:txBody>
      </p:sp>
      <p:sp>
        <p:nvSpPr>
          <p:cNvPr id="65" name="四角形: 角を丸くする 64">
            <a:extLst>
              <a:ext uri="{FF2B5EF4-FFF2-40B4-BE49-F238E27FC236}">
                <a16:creationId xmlns:a16="http://schemas.microsoft.com/office/drawing/2014/main" id="{E1C4C3F5-786E-7D0C-C2CE-E337190175F5}"/>
              </a:ext>
            </a:extLst>
          </p:cNvPr>
          <p:cNvSpPr/>
          <p:nvPr/>
        </p:nvSpPr>
        <p:spPr>
          <a:xfrm>
            <a:off x="3920443" y="5025764"/>
            <a:ext cx="996675" cy="262159"/>
          </a:xfrm>
          <a:prstGeom prst="roundRect">
            <a:avLst/>
          </a:prstGeom>
          <a:solidFill>
            <a:srgbClr val="0E2841">
              <a:lumMod val="50000"/>
              <a:lumOff val="5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属人化解消</a:t>
            </a:r>
          </a:p>
        </p:txBody>
      </p:sp>
      <p:sp>
        <p:nvSpPr>
          <p:cNvPr id="66" name="四角形: 角を丸くする 65">
            <a:extLst>
              <a:ext uri="{FF2B5EF4-FFF2-40B4-BE49-F238E27FC236}">
                <a16:creationId xmlns:a16="http://schemas.microsoft.com/office/drawing/2014/main" id="{C1BA5C46-12B1-0DCE-C0FD-E17BE9B2871D}"/>
              </a:ext>
            </a:extLst>
          </p:cNvPr>
          <p:cNvSpPr/>
          <p:nvPr/>
        </p:nvSpPr>
        <p:spPr>
          <a:xfrm>
            <a:off x="3920443" y="2687440"/>
            <a:ext cx="1202823" cy="262159"/>
          </a:xfrm>
          <a:prstGeom prst="roundRect">
            <a:avLst/>
          </a:prstGeom>
          <a:solidFill>
            <a:srgbClr val="E97132">
              <a:lumMod val="75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応対品質向上</a:t>
            </a:r>
          </a:p>
        </p:txBody>
      </p:sp>
      <p:sp>
        <p:nvSpPr>
          <p:cNvPr id="68" name="四角形: 角を丸くする 67">
            <a:extLst>
              <a:ext uri="{FF2B5EF4-FFF2-40B4-BE49-F238E27FC236}">
                <a16:creationId xmlns:a16="http://schemas.microsoft.com/office/drawing/2014/main" id="{9248A2C1-43FE-4910-E922-FA5FF7D5B2FE}"/>
              </a:ext>
            </a:extLst>
          </p:cNvPr>
          <p:cNvSpPr/>
          <p:nvPr/>
        </p:nvSpPr>
        <p:spPr>
          <a:xfrm>
            <a:off x="3917922" y="5847390"/>
            <a:ext cx="1205344" cy="276065"/>
          </a:xfrm>
          <a:prstGeom prst="roundRect">
            <a:avLst/>
          </a:prstGeom>
          <a:solidFill>
            <a:srgbClr val="4EA72E">
              <a:lumMod val="75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ナレッジ共有</a:t>
            </a:r>
          </a:p>
        </p:txBody>
      </p:sp>
      <p:sp>
        <p:nvSpPr>
          <p:cNvPr id="69" name="Google Shape;189;p25">
            <a:extLst>
              <a:ext uri="{FF2B5EF4-FFF2-40B4-BE49-F238E27FC236}">
                <a16:creationId xmlns:a16="http://schemas.microsoft.com/office/drawing/2014/main" id="{7D8E4021-544E-0FF6-61E8-3AE97001AC1B}"/>
              </a:ext>
            </a:extLst>
          </p:cNvPr>
          <p:cNvSpPr txBox="1"/>
          <p:nvPr/>
        </p:nvSpPr>
        <p:spPr>
          <a:xfrm>
            <a:off x="250724" y="184375"/>
            <a:ext cx="4561681" cy="517034"/>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0"/>
              </a:spcAft>
              <a:buClr>
                <a:srgbClr val="000000"/>
              </a:buClr>
              <a:buSzPts val="2400"/>
              <a:buFont typeface="Arial"/>
              <a:buNone/>
            </a:pPr>
            <a:r>
              <a:rPr lang="ja-JP" altLang="en-US" sz="2400" dirty="0">
                <a:solidFill>
                  <a:schemeClr val="dk1"/>
                </a:solidFill>
                <a:latin typeface="メイリオ" panose="020B0604030504040204" pitchFamily="50" charset="-128"/>
                <a:ea typeface="メイリオ" panose="020B0604030504040204" pitchFamily="50" charset="-128"/>
              </a:rPr>
              <a:t>活用シーン インデックス</a:t>
            </a:r>
            <a:r>
              <a:rPr lang="en-US" altLang="ja-JP" sz="2400" dirty="0">
                <a:solidFill>
                  <a:schemeClr val="dk1"/>
                </a:solidFill>
                <a:latin typeface="メイリオ" panose="020B0604030504040204" pitchFamily="50" charset="-128"/>
                <a:ea typeface="メイリオ" panose="020B0604030504040204" pitchFamily="50" charset="-128"/>
              </a:rPr>
              <a:t>1</a:t>
            </a:r>
            <a:endParaRPr lang="en-US" altLang="ja-JP" sz="2400" b="0" i="0" u="none" strike="noStrike" cap="none" dirty="0">
              <a:solidFill>
                <a:schemeClr val="dk1"/>
              </a:solidFill>
              <a:latin typeface="メイリオ" panose="020B0604030504040204" pitchFamily="50" charset="-128"/>
              <a:ea typeface="メイリオ" panose="020B0604030504040204" pitchFamily="50" charset="-128"/>
              <a:sym typeface="Arial"/>
            </a:endParaRPr>
          </a:p>
        </p:txBody>
      </p:sp>
      <p:sp>
        <p:nvSpPr>
          <p:cNvPr id="2" name="四角形: 角を丸くする 1">
            <a:extLst>
              <a:ext uri="{FF2B5EF4-FFF2-40B4-BE49-F238E27FC236}">
                <a16:creationId xmlns:a16="http://schemas.microsoft.com/office/drawing/2014/main" id="{18232553-A942-576F-363A-72B137D666EA}"/>
              </a:ext>
            </a:extLst>
          </p:cNvPr>
          <p:cNvSpPr/>
          <p:nvPr/>
        </p:nvSpPr>
        <p:spPr>
          <a:xfrm>
            <a:off x="3910944" y="1894538"/>
            <a:ext cx="1205344" cy="276065"/>
          </a:xfrm>
          <a:prstGeom prst="roundRect">
            <a:avLst/>
          </a:prstGeom>
          <a:solidFill>
            <a:srgbClr val="4EA72E">
              <a:lumMod val="75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ナレッジ共有</a:t>
            </a:r>
          </a:p>
        </p:txBody>
      </p:sp>
      <p:sp>
        <p:nvSpPr>
          <p:cNvPr id="3" name="四角形: 角を丸くする 2">
            <a:extLst>
              <a:ext uri="{FF2B5EF4-FFF2-40B4-BE49-F238E27FC236}">
                <a16:creationId xmlns:a16="http://schemas.microsoft.com/office/drawing/2014/main" id="{E6F73286-A327-17A5-4901-D1B999DC8C43}"/>
              </a:ext>
            </a:extLst>
          </p:cNvPr>
          <p:cNvSpPr/>
          <p:nvPr/>
        </p:nvSpPr>
        <p:spPr>
          <a:xfrm>
            <a:off x="3906487" y="3039589"/>
            <a:ext cx="1209801" cy="262159"/>
          </a:xfrm>
          <a:prstGeom prst="roundRect">
            <a:avLst/>
          </a:prstGeom>
          <a:solidFill>
            <a:srgbClr val="0E2841">
              <a:lumMod val="75000"/>
              <a:lumOff val="25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教育負担削減</a:t>
            </a:r>
          </a:p>
        </p:txBody>
      </p:sp>
      <p:sp>
        <p:nvSpPr>
          <p:cNvPr id="4" name="四角形: 角を丸くする 3">
            <a:extLst>
              <a:ext uri="{FF2B5EF4-FFF2-40B4-BE49-F238E27FC236}">
                <a16:creationId xmlns:a16="http://schemas.microsoft.com/office/drawing/2014/main" id="{562CE2FC-B4FD-46D3-0E0F-3A01A6D3A5AD}"/>
              </a:ext>
            </a:extLst>
          </p:cNvPr>
          <p:cNvSpPr/>
          <p:nvPr/>
        </p:nvSpPr>
        <p:spPr>
          <a:xfrm>
            <a:off x="3906487" y="3423633"/>
            <a:ext cx="891962" cy="244756"/>
          </a:xfrm>
          <a:prstGeom prst="roundRect">
            <a:avLst/>
          </a:prstGeom>
          <a:solidFill>
            <a:schemeClr val="accent6">
              <a:lumMod val="75000"/>
            </a:scheme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迅速対応</a:t>
            </a:r>
          </a:p>
        </p:txBody>
      </p:sp>
      <p:sp>
        <p:nvSpPr>
          <p:cNvPr id="5" name="四角形: 角を丸くする 4">
            <a:extLst>
              <a:ext uri="{FF2B5EF4-FFF2-40B4-BE49-F238E27FC236}">
                <a16:creationId xmlns:a16="http://schemas.microsoft.com/office/drawing/2014/main" id="{5902C59D-B32F-F378-FD4F-398A1E51296E}"/>
              </a:ext>
            </a:extLst>
          </p:cNvPr>
          <p:cNvSpPr/>
          <p:nvPr/>
        </p:nvSpPr>
        <p:spPr>
          <a:xfrm>
            <a:off x="3906487" y="4263368"/>
            <a:ext cx="1289082" cy="262159"/>
          </a:xfrm>
          <a:prstGeom prst="roundRect">
            <a:avLst/>
          </a:prstGeom>
          <a:solidFill>
            <a:srgbClr val="E97132">
              <a:lumMod val="5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顧客満足度向上</a:t>
            </a:r>
          </a:p>
        </p:txBody>
      </p:sp>
      <p:sp>
        <p:nvSpPr>
          <p:cNvPr id="6" name="四角形: 角を丸くする 5">
            <a:extLst>
              <a:ext uri="{FF2B5EF4-FFF2-40B4-BE49-F238E27FC236}">
                <a16:creationId xmlns:a16="http://schemas.microsoft.com/office/drawing/2014/main" id="{FCD451E2-DA9B-6116-592C-74DD88A87CA6}"/>
              </a:ext>
            </a:extLst>
          </p:cNvPr>
          <p:cNvSpPr/>
          <p:nvPr/>
        </p:nvSpPr>
        <p:spPr>
          <a:xfrm>
            <a:off x="3928172" y="3870532"/>
            <a:ext cx="996675" cy="262159"/>
          </a:xfrm>
          <a:prstGeom prst="roundRect">
            <a:avLst/>
          </a:prstGeom>
          <a:solidFill>
            <a:srgbClr val="0E2841">
              <a:lumMod val="50000"/>
              <a:lumOff val="5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属人化解消</a:t>
            </a:r>
          </a:p>
        </p:txBody>
      </p:sp>
      <p:sp>
        <p:nvSpPr>
          <p:cNvPr id="7" name="四角形: 角を丸くする 6">
            <a:extLst>
              <a:ext uri="{FF2B5EF4-FFF2-40B4-BE49-F238E27FC236}">
                <a16:creationId xmlns:a16="http://schemas.microsoft.com/office/drawing/2014/main" id="{6CEBD9C3-C4D1-6DC3-E9E7-D1DD5FEE1DEC}"/>
              </a:ext>
            </a:extLst>
          </p:cNvPr>
          <p:cNvSpPr/>
          <p:nvPr/>
        </p:nvSpPr>
        <p:spPr>
          <a:xfrm>
            <a:off x="3928172" y="4649492"/>
            <a:ext cx="1011382" cy="262159"/>
          </a:xfrm>
          <a:prstGeom prst="roundRect">
            <a:avLst/>
          </a:prstGeom>
          <a:solidFill>
            <a:srgbClr val="E97132">
              <a:lumMod val="60000"/>
              <a:lumOff val="4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業務効率化</a:t>
            </a:r>
          </a:p>
        </p:txBody>
      </p:sp>
      <p:sp>
        <p:nvSpPr>
          <p:cNvPr id="9" name="四角形: 角を丸くする 8">
            <a:extLst>
              <a:ext uri="{FF2B5EF4-FFF2-40B4-BE49-F238E27FC236}">
                <a16:creationId xmlns:a16="http://schemas.microsoft.com/office/drawing/2014/main" id="{799F3A0B-729F-6575-72B6-0C4257E25F0A}"/>
              </a:ext>
            </a:extLst>
          </p:cNvPr>
          <p:cNvSpPr/>
          <p:nvPr/>
        </p:nvSpPr>
        <p:spPr>
          <a:xfrm>
            <a:off x="3906487" y="5442439"/>
            <a:ext cx="1205344" cy="276065"/>
          </a:xfrm>
          <a:prstGeom prst="roundRect">
            <a:avLst/>
          </a:prstGeom>
          <a:solidFill>
            <a:srgbClr val="4EA72E">
              <a:lumMod val="75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ナレッジ共有</a:t>
            </a:r>
          </a:p>
        </p:txBody>
      </p:sp>
      <p:sp>
        <p:nvSpPr>
          <p:cNvPr id="11" name="四角形: 角を丸くする 10">
            <a:extLst>
              <a:ext uri="{FF2B5EF4-FFF2-40B4-BE49-F238E27FC236}">
                <a16:creationId xmlns:a16="http://schemas.microsoft.com/office/drawing/2014/main" id="{BF825DD5-B832-D3B0-0027-0F0032279810}"/>
              </a:ext>
            </a:extLst>
          </p:cNvPr>
          <p:cNvSpPr/>
          <p:nvPr/>
        </p:nvSpPr>
        <p:spPr>
          <a:xfrm>
            <a:off x="3906487" y="6221037"/>
            <a:ext cx="996675" cy="250573"/>
          </a:xfrm>
          <a:prstGeom prst="roundRect">
            <a:avLst/>
          </a:prstGeom>
          <a:solidFill>
            <a:sysClr val="windowText" lastClr="000000">
              <a:lumMod val="50000"/>
              <a:lumOff val="50000"/>
            </a:sys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問合せ削減</a:t>
            </a:r>
          </a:p>
        </p:txBody>
      </p:sp>
    </p:spTree>
    <p:extLst>
      <p:ext uri="{BB962C8B-B14F-4D97-AF65-F5344CB8AC3E}">
        <p14:creationId xmlns:p14="http://schemas.microsoft.com/office/powerpoint/2010/main" val="9778650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6149014" y="1318281"/>
            <a:ext cx="5837996" cy="3355698"/>
          </a:xfrm>
          <a:prstGeom prst="rect">
            <a:avLst/>
          </a:prstGeom>
        </p:spPr>
      </p:pic>
      <p:pic>
        <p:nvPicPr>
          <p:cNvPr id="4" name="図 3"/>
          <p:cNvPicPr>
            <a:picLocks noChangeAspect="1"/>
          </p:cNvPicPr>
          <p:nvPr/>
        </p:nvPicPr>
        <p:blipFill>
          <a:blip r:embed="rId4"/>
          <a:stretch>
            <a:fillRect/>
          </a:stretch>
        </p:blipFill>
        <p:spPr>
          <a:xfrm>
            <a:off x="115469" y="1292400"/>
            <a:ext cx="5840387" cy="3358800"/>
          </a:xfrm>
          <a:prstGeom prst="rect">
            <a:avLst/>
          </a:prstGeom>
        </p:spPr>
      </p:pic>
      <p:sp>
        <p:nvSpPr>
          <p:cNvPr id="5" name="テキスト ボックス 4"/>
          <p:cNvSpPr txBox="1"/>
          <p:nvPr/>
        </p:nvSpPr>
        <p:spPr>
          <a:xfrm>
            <a:off x="104774" y="104300"/>
            <a:ext cx="5824387" cy="461665"/>
          </a:xfrm>
          <a:prstGeom prst="rect">
            <a:avLst/>
          </a:prstGeom>
          <a:solidFill>
            <a:schemeClr val="tx1"/>
          </a:solidFill>
        </p:spPr>
        <p:txBody>
          <a:bodyPr wrap="square" rtlCol="0">
            <a:spAutoFit/>
          </a:bodyPr>
          <a:lstStyle/>
          <a:p>
            <a:pPr algn="ctr"/>
            <a:r>
              <a:rPr lang="ja-JP" altLang="en-US" sz="2400" dirty="0">
                <a:solidFill>
                  <a:schemeClr val="bg1"/>
                </a:solidFill>
                <a:latin typeface="メイリオ" panose="020B0604030504040204" pitchFamily="50" charset="-128"/>
                <a:ea typeface="メイリオ" panose="020B0604030504040204" pitchFamily="50" charset="-128"/>
              </a:rPr>
              <a:t>ヘアケア製品</a:t>
            </a:r>
            <a:r>
              <a:rPr kumimoji="1" lang="ja-JP" altLang="en-US" sz="2400" dirty="0">
                <a:solidFill>
                  <a:schemeClr val="bg1"/>
                </a:solidFill>
                <a:latin typeface="メイリオ" panose="020B0604030504040204" pitchFamily="50" charset="-128"/>
                <a:ea typeface="メイリオ" panose="020B0604030504040204" pitchFamily="50" charset="-128"/>
              </a:rPr>
              <a:t>メーカー　サポート部門</a:t>
            </a:r>
          </a:p>
        </p:txBody>
      </p:sp>
      <p:sp>
        <p:nvSpPr>
          <p:cNvPr id="7" name="テキスト ボックス 6"/>
          <p:cNvSpPr txBox="1"/>
          <p:nvPr/>
        </p:nvSpPr>
        <p:spPr>
          <a:xfrm>
            <a:off x="6781990" y="5321036"/>
            <a:ext cx="5200342" cy="1384995"/>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オペレーターは商品説明書やカタログ、取扱注意書等のナレッジを参照し、お問合せに対応</a:t>
            </a:r>
            <a:endParaRPr lang="en-US" altLang="ja-JP" sz="12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商品説明書や取扱注意書を参照元として</a:t>
            </a:r>
            <a:r>
              <a:rPr lang="en-US" altLang="ja-JP" sz="1200" dirty="0">
                <a:latin typeface="メイリオ" panose="020B0604030504040204" pitchFamily="50" charset="-128"/>
                <a:ea typeface="メイリオ" panose="020B0604030504040204" pitchFamily="50" charset="-128"/>
              </a:rPr>
              <a:t>AI</a:t>
            </a:r>
            <a:r>
              <a:rPr lang="ja-JP" altLang="en-US" sz="1200" dirty="0">
                <a:latin typeface="メイリオ" panose="020B0604030504040204" pitchFamily="50" charset="-128"/>
                <a:ea typeface="メイリオ" panose="020B0604030504040204" pitchFamily="50" charset="-128"/>
              </a:rPr>
              <a:t>で</a:t>
            </a:r>
            <a:r>
              <a:rPr lang="en-US" altLang="ja-JP" sz="1200" dirty="0">
                <a:latin typeface="メイリオ" panose="020B0604030504040204" pitchFamily="50" charset="-128"/>
                <a:ea typeface="メイリオ" panose="020B0604030504040204" pitchFamily="50" charset="-128"/>
              </a:rPr>
              <a:t>FAQ</a:t>
            </a:r>
            <a:r>
              <a:rPr lang="ja-JP" altLang="en-US" sz="1200" dirty="0" err="1">
                <a:latin typeface="メイリオ" panose="020B0604030504040204" pitchFamily="50" charset="-128"/>
                <a:ea typeface="メイリオ" panose="020B0604030504040204" pitchFamily="50" charset="-128"/>
              </a:rPr>
              <a:t>を簡</a:t>
            </a:r>
            <a:r>
              <a:rPr lang="ja-JP" altLang="en-US" sz="1200" dirty="0">
                <a:latin typeface="メイリオ" panose="020B0604030504040204" pitchFamily="50" charset="-128"/>
                <a:ea typeface="メイリオ" panose="020B0604030504040204" pitchFamily="50" charset="-128"/>
              </a:rPr>
              <a:t>単生成、お客様向けに</a:t>
            </a:r>
            <a:r>
              <a:rPr lang="en-US" altLang="ja-JP" sz="1200" dirty="0">
                <a:latin typeface="メイリオ" panose="020B0604030504040204" pitchFamily="50" charset="-128"/>
                <a:ea typeface="メイリオ" panose="020B0604030504040204" pitchFamily="50" charset="-128"/>
              </a:rPr>
              <a:t>Web</a:t>
            </a:r>
            <a:r>
              <a:rPr lang="ja-JP" altLang="en-US" sz="1200" dirty="0">
                <a:latin typeface="メイリオ" panose="020B0604030504040204" pitchFamily="50" charset="-128"/>
                <a:ea typeface="メイリオ" panose="020B0604030504040204" pitchFamily="50" charset="-128"/>
              </a:rPr>
              <a:t>サイトで手間なく公開可能</a:t>
            </a:r>
            <a:endParaRPr lang="en-US" altLang="ja-JP" sz="600" dirty="0">
              <a:latin typeface="メイリオ" panose="020B0604030504040204" pitchFamily="50" charset="-128"/>
              <a:ea typeface="メイリオ" panose="020B0604030504040204" pitchFamily="50" charset="-128"/>
            </a:endParaRPr>
          </a:p>
          <a:p>
            <a:endParaRPr lang="en-US" altLang="ja-JP" sz="600" dirty="0">
              <a:latin typeface="メイリオ" panose="020B0604030504040204" pitchFamily="50" charset="-128"/>
              <a:ea typeface="メイリオ" panose="020B0604030504040204" pitchFamily="50" charset="-128"/>
            </a:endParaRPr>
          </a:p>
          <a:p>
            <a:r>
              <a:rPr lang="en-US" altLang="ja-JP" sz="1200" dirty="0">
                <a:latin typeface="メイリオ" panose="020B0604030504040204" pitchFamily="50" charset="-128"/>
                <a:ea typeface="メイリオ" panose="020B0604030504040204" pitchFamily="50" charset="-128"/>
              </a:rPr>
              <a:t>AI</a:t>
            </a:r>
            <a:r>
              <a:rPr lang="ja-JP" altLang="en-US" sz="1200" dirty="0">
                <a:latin typeface="メイリオ" panose="020B0604030504040204" pitchFamily="50" charset="-128"/>
                <a:ea typeface="メイリオ" panose="020B0604030504040204" pitchFamily="50" charset="-128"/>
              </a:rPr>
              <a:t>チャットボット「ナレッジロボ」がお客様の</a:t>
            </a:r>
            <a:r>
              <a:rPr lang="ja-JP" altLang="en-US" sz="1200" dirty="0" err="1">
                <a:latin typeface="メイリオ" panose="020B0604030504040204" pitchFamily="50" charset="-128"/>
                <a:ea typeface="メイリオ" panose="020B0604030504040204" pitchFamily="50" charset="-128"/>
              </a:rPr>
              <a:t>お</a:t>
            </a:r>
            <a:r>
              <a:rPr lang="ja-JP" altLang="en-US" sz="1200" dirty="0">
                <a:latin typeface="メイリオ" panose="020B0604030504040204" pitchFamily="50" charset="-128"/>
                <a:ea typeface="メイリオ" panose="020B0604030504040204" pitchFamily="50" charset="-128"/>
              </a:rPr>
              <a:t>困りごとをヒアリングし、最適な解決策を提案</a:t>
            </a:r>
            <a:endParaRPr lang="en-US" altLang="ja-JP" sz="1200" dirty="0">
              <a:latin typeface="メイリオ" panose="020B0604030504040204" pitchFamily="50" charset="-128"/>
              <a:ea typeface="メイリオ" panose="020B0604030504040204" pitchFamily="50" charset="-128"/>
            </a:endParaRPr>
          </a:p>
        </p:txBody>
      </p:sp>
      <p:pic>
        <p:nvPicPr>
          <p:cNvPr id="13" name="図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53738" y="4762779"/>
            <a:ext cx="2897760" cy="440051"/>
          </a:xfrm>
          <a:prstGeom prst="rect">
            <a:avLst/>
          </a:prstGeom>
        </p:spPr>
      </p:pic>
      <p:sp>
        <p:nvSpPr>
          <p:cNvPr id="14" name="テキスト ボックス 13"/>
          <p:cNvSpPr txBox="1"/>
          <p:nvPr/>
        </p:nvSpPr>
        <p:spPr>
          <a:xfrm>
            <a:off x="9537636" y="4822117"/>
            <a:ext cx="1762395" cy="400110"/>
          </a:xfrm>
          <a:prstGeom prst="rect">
            <a:avLst/>
          </a:prstGeom>
          <a:noFill/>
        </p:spPr>
        <p:txBody>
          <a:bodyPr wrap="square" rtlCol="0">
            <a:spAutoFit/>
          </a:bodyPr>
          <a:lstStyle/>
          <a:p>
            <a:r>
              <a:rPr kumimoji="1" lang="ja-JP" altLang="en-US" sz="2000" b="1" dirty="0">
                <a:solidFill>
                  <a:srgbClr val="3366CC"/>
                </a:solidFill>
                <a:latin typeface="メイリオ" panose="020B0604030504040204" pitchFamily="50" charset="-128"/>
                <a:ea typeface="メイリオ" panose="020B0604030504040204" pitchFamily="50" charset="-128"/>
              </a:rPr>
              <a:t>解決ポイント</a:t>
            </a:r>
          </a:p>
        </p:txBody>
      </p:sp>
      <p:sp>
        <p:nvSpPr>
          <p:cNvPr id="23" name="角丸四角形 22"/>
          <p:cNvSpPr/>
          <p:nvPr/>
        </p:nvSpPr>
        <p:spPr>
          <a:xfrm>
            <a:off x="119874" y="1123200"/>
            <a:ext cx="878458" cy="349117"/>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b="1" dirty="0">
                <a:latin typeface="メイリオ" panose="020B0604030504040204" pitchFamily="50" charset="-128"/>
                <a:ea typeface="メイリオ" panose="020B0604030504040204" pitchFamily="50" charset="-128"/>
              </a:rPr>
              <a:t>課題</a:t>
            </a:r>
          </a:p>
        </p:txBody>
      </p:sp>
      <p:sp>
        <p:nvSpPr>
          <p:cNvPr id="26" name="テキスト ボックス 25"/>
          <p:cNvSpPr txBox="1"/>
          <p:nvPr/>
        </p:nvSpPr>
        <p:spPr>
          <a:xfrm>
            <a:off x="289087" y="5274120"/>
            <a:ext cx="5987211" cy="1015663"/>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a:t>
            </a:r>
            <a:r>
              <a:rPr lang="en-US" altLang="ja-JP" sz="1200" dirty="0">
                <a:latin typeface="メイリオ" panose="020B0604030504040204" pitchFamily="50" charset="-128"/>
                <a:ea typeface="メイリオ" panose="020B0604030504040204" pitchFamily="50" charset="-128"/>
              </a:rPr>
              <a:t>FAQ</a:t>
            </a:r>
            <a:r>
              <a:rPr lang="ja-JP" altLang="en-US" sz="1200" dirty="0">
                <a:latin typeface="メイリオ" panose="020B0604030504040204" pitchFamily="50" charset="-128"/>
                <a:ea typeface="メイリオ" panose="020B0604030504040204" pitchFamily="50" charset="-128"/>
              </a:rPr>
              <a:t>サイトを見てもお客様が自己解決できないため、窓口への問合せが</a:t>
            </a:r>
            <a:br>
              <a:rPr lang="en-US" altLang="ja-JP"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　多く、対応しきれないお問合せが出てしまう</a:t>
            </a:r>
            <a:endParaRPr lang="en-US" altLang="ja-JP" sz="1200" dirty="0">
              <a:latin typeface="メイリオ" panose="020B0604030504040204" pitchFamily="50" charset="-128"/>
              <a:ea typeface="メイリオ" panose="020B0604030504040204" pitchFamily="50" charset="-128"/>
            </a:endParaRPr>
          </a:p>
          <a:p>
            <a:endParaRPr lang="ja-JP" altLang="en-US"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a:t>
            </a:r>
            <a:r>
              <a:rPr lang="en-US" altLang="ja-JP" sz="1200" dirty="0">
                <a:latin typeface="メイリオ" panose="020B0604030504040204" pitchFamily="50" charset="-128"/>
                <a:ea typeface="メイリオ" panose="020B0604030504040204" pitchFamily="50" charset="-128"/>
              </a:rPr>
              <a:t>FAQ</a:t>
            </a:r>
            <a:r>
              <a:rPr lang="ja-JP" altLang="en-US" sz="1200" dirty="0">
                <a:latin typeface="メイリオ" panose="020B0604030504040204" pitchFamily="50" charset="-128"/>
                <a:ea typeface="メイリオ" panose="020B0604030504040204" pitchFamily="50" charset="-128"/>
              </a:rPr>
              <a:t>サイトの更新は別部門のホームページ管理者に毎回依頼するため、</a:t>
            </a:r>
            <a:br>
              <a:rPr lang="en-US" altLang="ja-JP"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　頻繁に更新できず、掲載情報が古くなってしまう</a:t>
            </a:r>
            <a:endParaRPr lang="en-US" altLang="ja-JP" sz="12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6254429" y="169086"/>
            <a:ext cx="5987211" cy="646331"/>
          </a:xfrm>
          <a:prstGeom prst="rect">
            <a:avLst/>
          </a:prstGeom>
          <a:noFill/>
        </p:spPr>
        <p:txBody>
          <a:bodyPr wrap="square" rtlCol="0">
            <a:spAutoFit/>
          </a:bodyPr>
          <a:lstStyle/>
          <a:p>
            <a:r>
              <a:rPr kumimoji="1" lang="ja-JP" altLang="en-US" sz="1200" b="1" dirty="0">
                <a:latin typeface="メイリオ" panose="020B0604030504040204" pitchFamily="50" charset="-128"/>
                <a:ea typeface="メイリオ" panose="020B0604030504040204" pitchFamily="50" charset="-128"/>
              </a:rPr>
              <a:t>業務の流れ</a:t>
            </a:r>
            <a:endParaRPr kumimoji="1" lang="en-US" altLang="ja-JP" sz="1200" b="1" dirty="0">
              <a:latin typeface="メイリオ" panose="020B0604030504040204" pitchFamily="50" charset="-128"/>
              <a:ea typeface="メイリオ" panose="020B0604030504040204" pitchFamily="50" charset="-128"/>
            </a:endParaRPr>
          </a:p>
          <a:p>
            <a:r>
              <a:rPr lang="en-US" altLang="ja-JP" sz="1200" dirty="0">
                <a:latin typeface="メイリオ" panose="020B0604030504040204" pitchFamily="50" charset="-128"/>
                <a:ea typeface="メイリオ" panose="020B0604030504040204" pitchFamily="50" charset="-128"/>
              </a:rPr>
              <a:t>1. </a:t>
            </a:r>
            <a:r>
              <a:rPr lang="ja-JP" altLang="en-US" sz="1200" dirty="0">
                <a:latin typeface="メイリオ" panose="020B0604030504040204" pitchFamily="50" charset="-128"/>
                <a:ea typeface="メイリオ" panose="020B0604030504040204" pitchFamily="50" charset="-128"/>
              </a:rPr>
              <a:t>お客様からの問合せを電話やメール、問合せフォームから受付</a:t>
            </a:r>
            <a:endParaRPr lang="en-US" altLang="ja-JP" sz="600" dirty="0">
              <a:latin typeface="メイリオ" panose="020B0604030504040204" pitchFamily="50" charset="-128"/>
              <a:ea typeface="メイリオ" panose="020B0604030504040204" pitchFamily="50" charset="-128"/>
            </a:endParaRPr>
          </a:p>
          <a:p>
            <a:r>
              <a:rPr lang="en-US" altLang="ja-JP" sz="1200" dirty="0">
                <a:latin typeface="メイリオ" panose="020B0604030504040204" pitchFamily="50" charset="-128"/>
                <a:ea typeface="メイリオ" panose="020B0604030504040204" pitchFamily="50" charset="-128"/>
              </a:rPr>
              <a:t>2. </a:t>
            </a:r>
            <a:r>
              <a:rPr lang="ja-JP" altLang="en-US" sz="1200" dirty="0">
                <a:latin typeface="メイリオ" panose="020B0604030504040204" pitchFamily="50" charset="-128"/>
                <a:ea typeface="メイリオ" panose="020B0604030504040204" pitchFamily="50" charset="-128"/>
              </a:rPr>
              <a:t>頻繁に来る問合せは「よくある質問」として</a:t>
            </a:r>
            <a:r>
              <a:rPr lang="en-US" altLang="ja-JP" sz="1200" dirty="0">
                <a:latin typeface="メイリオ" panose="020B0604030504040204" pitchFamily="50" charset="-128"/>
                <a:ea typeface="メイリオ" panose="020B0604030504040204" pitchFamily="50" charset="-128"/>
              </a:rPr>
              <a:t>FAQ</a:t>
            </a:r>
            <a:r>
              <a:rPr lang="ja-JP" altLang="en-US" sz="1200" dirty="0">
                <a:latin typeface="メイリオ" panose="020B0604030504040204" pitchFamily="50" charset="-128"/>
                <a:ea typeface="メイリオ" panose="020B0604030504040204" pitchFamily="50" charset="-128"/>
              </a:rPr>
              <a:t>サイトに掲載</a:t>
            </a:r>
            <a:endParaRPr lang="en-US" altLang="ja-JP" sz="600"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289088" y="4802721"/>
            <a:ext cx="1013502" cy="400110"/>
          </a:xfrm>
          <a:prstGeom prst="rect">
            <a:avLst/>
          </a:prstGeom>
          <a:noFill/>
        </p:spPr>
        <p:txBody>
          <a:bodyPr wrap="square" rtlCol="0">
            <a:spAutoFit/>
          </a:bodyPr>
          <a:lstStyle/>
          <a:p>
            <a:r>
              <a:rPr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rPr>
              <a:t>課題</a:t>
            </a:r>
            <a:endParaRPr kumimoji="1"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6160516" y="87693"/>
            <a:ext cx="5849769" cy="892784"/>
          </a:xfrm>
          <a:prstGeom prst="rect">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23361" y="623799"/>
            <a:ext cx="5987211" cy="523220"/>
          </a:xfrm>
          <a:prstGeom prst="rect">
            <a:avLst/>
          </a:prstGeom>
          <a:noFill/>
        </p:spPr>
        <p:txBody>
          <a:bodyPr wrap="square" rtlCol="0">
            <a:spAutoFit/>
          </a:bodyPr>
          <a:lstStyle/>
          <a:p>
            <a:pPr algn="ctr"/>
            <a:r>
              <a:rPr lang="ja-JP" altLang="en-US" sz="1400" b="1" dirty="0">
                <a:solidFill>
                  <a:srgbClr val="3366CC"/>
                </a:solidFill>
                <a:latin typeface="メイリオ" panose="020B0604030504040204" pitchFamily="50" charset="-128"/>
                <a:ea typeface="メイリオ" panose="020B0604030504040204" pitchFamily="50" charset="-128"/>
              </a:rPr>
              <a:t>ナレッジ</a:t>
            </a:r>
            <a:r>
              <a:rPr lang="en-US" altLang="ja-JP" sz="1400" b="1" dirty="0">
                <a:solidFill>
                  <a:srgbClr val="3366CC"/>
                </a:solidFill>
                <a:latin typeface="メイリオ" panose="020B0604030504040204" pitchFamily="50" charset="-128"/>
                <a:ea typeface="メイリオ" panose="020B0604030504040204" pitchFamily="50" charset="-128"/>
              </a:rPr>
              <a:t>×AI</a:t>
            </a:r>
            <a:r>
              <a:rPr lang="en-US" altLang="ja-JP" sz="1400" b="1" baseline="30000" dirty="0">
                <a:solidFill>
                  <a:srgbClr val="3366CC"/>
                </a:solidFill>
                <a:latin typeface="メイリオ" panose="020B0604030504040204" pitchFamily="50" charset="-128"/>
                <a:ea typeface="メイリオ" panose="020B0604030504040204" pitchFamily="50" charset="-128"/>
              </a:rPr>
              <a:t>®</a:t>
            </a:r>
            <a:r>
              <a:rPr lang="ja-JP" altLang="en-US" sz="1400" b="1" dirty="0">
                <a:solidFill>
                  <a:srgbClr val="3366CC"/>
                </a:solidFill>
                <a:latin typeface="メイリオ" panose="020B0604030504040204" pitchFamily="50" charset="-128"/>
                <a:ea typeface="メイリオ" panose="020B0604030504040204" pitchFamily="50" charset="-128"/>
              </a:rPr>
              <a:t>で</a:t>
            </a:r>
            <a:r>
              <a:rPr lang="en-US" altLang="ja-JP" sz="1400" b="1" dirty="0">
                <a:solidFill>
                  <a:srgbClr val="3366CC"/>
                </a:solidFill>
                <a:latin typeface="メイリオ" panose="020B0604030504040204" pitchFamily="50" charset="-128"/>
                <a:ea typeface="メイリオ" panose="020B0604030504040204" pitchFamily="50" charset="-128"/>
              </a:rPr>
              <a:t>FAQ</a:t>
            </a:r>
            <a:r>
              <a:rPr lang="ja-JP" altLang="en-US" sz="1400" b="1" dirty="0" err="1">
                <a:solidFill>
                  <a:srgbClr val="3366CC"/>
                </a:solidFill>
                <a:latin typeface="メイリオ" panose="020B0604030504040204" pitchFamily="50" charset="-128"/>
                <a:ea typeface="メイリオ" panose="020B0604030504040204" pitchFamily="50" charset="-128"/>
              </a:rPr>
              <a:t>を簡</a:t>
            </a:r>
            <a:r>
              <a:rPr lang="ja-JP" altLang="en-US" sz="1400" b="1" dirty="0">
                <a:solidFill>
                  <a:srgbClr val="3366CC"/>
                </a:solidFill>
                <a:latin typeface="メイリオ" panose="020B0604030504040204" pitchFamily="50" charset="-128"/>
                <a:ea typeface="メイリオ" panose="020B0604030504040204" pitchFamily="50" charset="-128"/>
              </a:rPr>
              <a:t>単生成、</a:t>
            </a:r>
            <a:r>
              <a:rPr lang="en-US" altLang="ja-JP" sz="1400" b="1" dirty="0">
                <a:solidFill>
                  <a:srgbClr val="3366CC"/>
                </a:solidFill>
                <a:latin typeface="メイリオ" panose="020B0604030504040204" pitchFamily="50" charset="-128"/>
                <a:ea typeface="メイリオ" panose="020B0604030504040204" pitchFamily="50" charset="-128"/>
              </a:rPr>
              <a:t>FAQ</a:t>
            </a:r>
            <a:r>
              <a:rPr lang="ja-JP" altLang="en-US" sz="1400" b="1" dirty="0">
                <a:solidFill>
                  <a:srgbClr val="3366CC"/>
                </a:solidFill>
                <a:latin typeface="メイリオ" panose="020B0604030504040204" pitchFamily="50" charset="-128"/>
                <a:ea typeface="メイリオ" panose="020B0604030504040204" pitchFamily="50" charset="-128"/>
              </a:rPr>
              <a:t>サイトへの公開と</a:t>
            </a:r>
            <a:endParaRPr lang="en-US" altLang="ja-JP" sz="1400" b="1" dirty="0">
              <a:solidFill>
                <a:srgbClr val="3366CC"/>
              </a:solidFill>
              <a:latin typeface="メイリオ" panose="020B0604030504040204" pitchFamily="50" charset="-128"/>
              <a:ea typeface="メイリオ" panose="020B0604030504040204" pitchFamily="50" charset="-128"/>
            </a:endParaRPr>
          </a:p>
          <a:p>
            <a:pPr algn="ctr"/>
            <a:r>
              <a:rPr lang="ja-JP" altLang="en-US" sz="1400" b="1" dirty="0">
                <a:solidFill>
                  <a:srgbClr val="3366CC"/>
                </a:solidFill>
                <a:latin typeface="メイリオ" panose="020B0604030504040204" pitchFamily="50" charset="-128"/>
                <a:ea typeface="メイリオ" panose="020B0604030504040204" pitchFamily="50" charset="-128"/>
              </a:rPr>
              <a:t>ナレッジロボによる誘導でお客様の自己解決をサポート</a:t>
            </a:r>
            <a:endParaRPr kumimoji="1" lang="ja-JP" altLang="en-US" sz="1400" b="1" dirty="0">
              <a:solidFill>
                <a:srgbClr val="3366CC"/>
              </a:solidFill>
              <a:latin typeface="メイリオ" panose="020B0604030504040204" pitchFamily="50" charset="-128"/>
              <a:ea typeface="メイリオ" panose="020B0604030504040204" pitchFamily="50" charset="-128"/>
            </a:endParaRPr>
          </a:p>
        </p:txBody>
      </p:sp>
      <p:sp>
        <p:nvSpPr>
          <p:cNvPr id="15" name="角丸四角形 14"/>
          <p:cNvSpPr/>
          <p:nvPr/>
        </p:nvSpPr>
        <p:spPr>
          <a:xfrm>
            <a:off x="6160517" y="1123200"/>
            <a:ext cx="878458" cy="349117"/>
          </a:xfrm>
          <a:prstGeom prst="roundRect">
            <a:avLst/>
          </a:prstGeom>
          <a:solidFill>
            <a:srgbClr val="3366CC"/>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b="1" dirty="0">
                <a:latin typeface="メイリオ" panose="020B0604030504040204" pitchFamily="50" charset="-128"/>
                <a:ea typeface="メイリオ" panose="020B0604030504040204" pitchFamily="50" charset="-128"/>
              </a:rPr>
              <a:t>解決</a:t>
            </a:r>
          </a:p>
        </p:txBody>
      </p:sp>
      <p:pic>
        <p:nvPicPr>
          <p:cNvPr id="24" name="図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25097" y="5281661"/>
            <a:ext cx="257282" cy="411355"/>
          </a:xfrm>
          <a:prstGeom prst="rect">
            <a:avLst/>
          </a:prstGeom>
        </p:spPr>
      </p:pic>
      <p:sp>
        <p:nvSpPr>
          <p:cNvPr id="25" name="テキスト ボックス 24"/>
          <p:cNvSpPr txBox="1"/>
          <p:nvPr/>
        </p:nvSpPr>
        <p:spPr>
          <a:xfrm>
            <a:off x="6417384" y="5342601"/>
            <a:ext cx="272707" cy="276999"/>
          </a:xfrm>
          <a:prstGeom prst="rect">
            <a:avLst/>
          </a:prstGeom>
          <a:noFill/>
        </p:spPr>
        <p:txBody>
          <a:bodyPr wrap="square" rtlCol="0">
            <a:spAutoFit/>
          </a:bodyPr>
          <a:lstStyle/>
          <a:p>
            <a:pPr algn="ctr"/>
            <a:r>
              <a:rPr lang="ja-JP" altLang="en-US" sz="1200" b="1" dirty="0">
                <a:latin typeface="メイリオ" panose="020B0604030504040204" pitchFamily="50" charset="-128"/>
                <a:ea typeface="メイリオ" panose="020B0604030504040204" pitchFamily="50" charset="-128"/>
              </a:rPr>
              <a:t>１</a:t>
            </a:r>
            <a:endParaRPr lang="en-US" altLang="ja-JP" sz="1200" b="1" dirty="0">
              <a:latin typeface="メイリオ" panose="020B0604030504040204" pitchFamily="50" charset="-128"/>
              <a:ea typeface="メイリオ" panose="020B0604030504040204" pitchFamily="50" charset="-128"/>
            </a:endParaRPr>
          </a:p>
        </p:txBody>
      </p:sp>
      <p:pic>
        <p:nvPicPr>
          <p:cNvPr id="29" name="図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36516" y="5757456"/>
            <a:ext cx="257282" cy="411355"/>
          </a:xfrm>
          <a:prstGeom prst="rect">
            <a:avLst/>
          </a:prstGeom>
        </p:spPr>
      </p:pic>
      <p:sp>
        <p:nvSpPr>
          <p:cNvPr id="30" name="テキスト ボックス 29"/>
          <p:cNvSpPr txBox="1"/>
          <p:nvPr/>
        </p:nvSpPr>
        <p:spPr>
          <a:xfrm>
            <a:off x="6428803" y="5818396"/>
            <a:ext cx="272707" cy="276999"/>
          </a:xfrm>
          <a:prstGeom prst="rect">
            <a:avLst/>
          </a:prstGeom>
          <a:noFill/>
        </p:spPr>
        <p:txBody>
          <a:bodyPr wrap="square" rtlCol="0">
            <a:spAutoFit/>
          </a:bodyPr>
          <a:lstStyle/>
          <a:p>
            <a:pPr algn="ctr"/>
            <a:r>
              <a:rPr lang="en-US" altLang="ja-JP" sz="1200" b="1" dirty="0">
                <a:latin typeface="メイリオ" panose="020B0604030504040204" pitchFamily="50" charset="-128"/>
                <a:ea typeface="メイリオ" panose="020B0604030504040204" pitchFamily="50" charset="-128"/>
              </a:rPr>
              <a:t>2</a:t>
            </a:r>
          </a:p>
        </p:txBody>
      </p:sp>
      <p:pic>
        <p:nvPicPr>
          <p:cNvPr id="31" name="図 3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425097" y="6205717"/>
            <a:ext cx="257282" cy="411355"/>
          </a:xfrm>
          <a:prstGeom prst="rect">
            <a:avLst/>
          </a:prstGeom>
        </p:spPr>
      </p:pic>
      <p:sp>
        <p:nvSpPr>
          <p:cNvPr id="32" name="テキスト ボックス 31"/>
          <p:cNvSpPr txBox="1"/>
          <p:nvPr/>
        </p:nvSpPr>
        <p:spPr>
          <a:xfrm>
            <a:off x="6417384" y="6266657"/>
            <a:ext cx="272707" cy="276999"/>
          </a:xfrm>
          <a:prstGeom prst="rect">
            <a:avLst/>
          </a:prstGeom>
          <a:noFill/>
        </p:spPr>
        <p:txBody>
          <a:bodyPr wrap="square" rtlCol="0">
            <a:spAutoFit/>
          </a:bodyPr>
          <a:lstStyle/>
          <a:p>
            <a:pPr algn="ctr"/>
            <a:r>
              <a:rPr lang="en-US" altLang="ja-JP" sz="1200" b="1" dirty="0">
                <a:latin typeface="メイリオ" panose="020B0604030504040204" pitchFamily="50" charset="-128"/>
                <a:ea typeface="メイリオ" panose="020B0604030504040204" pitchFamily="50" charset="-128"/>
              </a:rPr>
              <a:t>3</a:t>
            </a:r>
          </a:p>
        </p:txBody>
      </p:sp>
    </p:spTree>
    <p:extLst>
      <p:ext uri="{BB962C8B-B14F-4D97-AF65-F5344CB8AC3E}">
        <p14:creationId xmlns:p14="http://schemas.microsoft.com/office/powerpoint/2010/main" val="16770883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角丸四角形 248"/>
          <p:cNvSpPr/>
          <p:nvPr/>
        </p:nvSpPr>
        <p:spPr>
          <a:xfrm>
            <a:off x="3049684" y="1519976"/>
            <a:ext cx="1264638" cy="1233669"/>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 name="タイトル 1"/>
          <p:cNvSpPr>
            <a:spLocks noGrp="1"/>
          </p:cNvSpPr>
          <p:nvPr>
            <p:ph type="title"/>
          </p:nvPr>
        </p:nvSpPr>
        <p:spPr/>
        <p:txBody>
          <a:bodyPr>
            <a:normAutofit/>
          </a:bodyPr>
          <a:lstStyle/>
          <a:p>
            <a:r>
              <a:rPr lang="ja-JP" altLang="en-US" sz="3200" dirty="0"/>
              <a:t>製薬業界　</a:t>
            </a:r>
            <a:r>
              <a:rPr lang="en-US" altLang="ja-JP" sz="3200" dirty="0"/>
              <a:t>K</a:t>
            </a:r>
            <a:r>
              <a:rPr lang="ja-JP" altLang="en-US" sz="3200" dirty="0"/>
              <a:t>社　生産コスト低減と品質向上の継続</a:t>
            </a:r>
            <a:endParaRPr kumimoji="1" lang="ja-JP" altLang="en-US" sz="3200" dirty="0"/>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348CB8-A846-49A1-82E0-8AAD89E81CF6}" type="slidenum">
              <a:rPr kumimoji="1" lang="ja-JP" altLang="en-US" sz="1200" b="0" i="0" u="none" strike="noStrike" kern="1200" cap="none" spc="0" normalizeH="0" baseline="0" noProof="0" smtClean="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1200" b="0" i="0" u="none" strike="noStrike" kern="1200" cap="none" spc="0" normalizeH="0" baseline="0" noProof="0" dirty="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7246954" y="4120705"/>
            <a:ext cx="4288353" cy="1077218"/>
          </a:xfrm>
          <a:prstGeom prst="rect">
            <a:avLst/>
          </a:prstGeom>
          <a:noFill/>
        </p:spPr>
        <p:txBody>
          <a:bodyPr wrap="none" rtlCol="0">
            <a:spAutoFit/>
          </a:bodyPr>
          <a:lstStyle/>
          <a:p>
            <a:pPr defTabSz="742950" fontAlgn="auto">
              <a:spcBef>
                <a:spcPts val="0"/>
              </a:spcBef>
              <a:spcAft>
                <a:spcPts val="0"/>
              </a:spcAft>
              <a:defRPr/>
            </a:pPr>
            <a:r>
              <a:rPr lang="ja-JP" altLang="en-US" sz="1600" b="1" dirty="0">
                <a:solidFill>
                  <a:srgbClr val="FF6600"/>
                </a:solidFill>
                <a:latin typeface="メイリオ" panose="020B0604030504040204" pitchFamily="50" charset="-128"/>
                <a:ea typeface="メイリオ" panose="020B0604030504040204" pitchFamily="50" charset="-128"/>
              </a:rPr>
              <a:t>①現場で使われている業務用語の索引など、</a:t>
            </a:r>
            <a:endParaRPr lang="en-US" altLang="ja-JP" sz="1600" b="1" dirty="0">
              <a:solidFill>
                <a:srgbClr val="FF6600"/>
              </a:solidFill>
              <a:latin typeface="メイリオ" panose="020B0604030504040204" pitchFamily="50" charset="-128"/>
              <a:ea typeface="メイリオ" panose="020B0604030504040204" pitchFamily="50" charset="-128"/>
            </a:endParaRPr>
          </a:p>
          <a:p>
            <a:pPr defTabSz="742950" fontAlgn="auto">
              <a:spcBef>
                <a:spcPts val="0"/>
              </a:spcBef>
              <a:spcAft>
                <a:spcPts val="0"/>
              </a:spcAft>
              <a:defRPr/>
            </a:pPr>
            <a:r>
              <a:rPr lang="ja-JP" altLang="en-US" sz="1600" b="1" dirty="0">
                <a:solidFill>
                  <a:srgbClr val="FF6600"/>
                </a:solidFill>
                <a:latin typeface="メイリオ" panose="020B0604030504040204" pitchFamily="50" charset="-128"/>
                <a:ea typeface="メイリオ" panose="020B0604030504040204" pitchFamily="50" charset="-128"/>
              </a:rPr>
              <a:t>　共通でだれでも使用している単語で情報を</a:t>
            </a:r>
            <a:endParaRPr lang="en-US" altLang="ja-JP" sz="1600" b="1" dirty="0">
              <a:solidFill>
                <a:srgbClr val="FF6600"/>
              </a:solidFill>
              <a:latin typeface="メイリオ" panose="020B0604030504040204" pitchFamily="50" charset="-128"/>
              <a:ea typeface="メイリオ" panose="020B0604030504040204" pitchFamily="50" charset="-128"/>
            </a:endParaRPr>
          </a:p>
          <a:p>
            <a:pPr defTabSz="742950" fontAlgn="auto">
              <a:spcBef>
                <a:spcPts val="0"/>
              </a:spcBef>
              <a:spcAft>
                <a:spcPts val="0"/>
              </a:spcAft>
              <a:defRPr/>
            </a:pPr>
            <a:r>
              <a:rPr lang="ja-JP" altLang="en-US" sz="1600" b="1" dirty="0">
                <a:solidFill>
                  <a:srgbClr val="FF6600"/>
                </a:solidFill>
                <a:latin typeface="メイリオ" panose="020B0604030504040204" pitchFamily="50" charset="-128"/>
                <a:ea typeface="メイリオ" panose="020B0604030504040204" pitchFamily="50" charset="-128"/>
              </a:rPr>
              <a:t>　整理することで、探しやすくした。</a:t>
            </a:r>
            <a:endParaRPr lang="en-US" altLang="ja-JP" sz="1600" b="1" dirty="0">
              <a:solidFill>
                <a:srgbClr val="FF6600"/>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7" name="テキスト ボックス 6"/>
          <p:cNvSpPr txBox="1"/>
          <p:nvPr/>
        </p:nvSpPr>
        <p:spPr>
          <a:xfrm>
            <a:off x="7246954" y="4992359"/>
            <a:ext cx="3672800" cy="830997"/>
          </a:xfrm>
          <a:prstGeom prst="rect">
            <a:avLst/>
          </a:prstGeom>
          <a:noFill/>
        </p:spPr>
        <p:txBody>
          <a:bodyPr wrap="none" rtlCol="0">
            <a:spAutoFit/>
          </a:bodyPr>
          <a:lstStyle/>
          <a:p>
            <a:pPr defTabSz="742950" fontAlgn="auto">
              <a:spcBef>
                <a:spcPts val="0"/>
              </a:spcBef>
              <a:spcAft>
                <a:spcPts val="0"/>
              </a:spcAft>
              <a:defRPr/>
            </a:pPr>
            <a:r>
              <a:rPr lang="ja-JP" altLang="en-US" sz="1600" b="1" dirty="0">
                <a:solidFill>
                  <a:srgbClr val="FF6600"/>
                </a:solidFill>
                <a:latin typeface="メイリオ" panose="020B0604030504040204" pitchFamily="50" charset="-128"/>
                <a:ea typeface="メイリオ" panose="020B0604030504040204" pitchFamily="50" charset="-128"/>
              </a:rPr>
              <a:t>②一つのコンテンツで網羅的に情報が</a:t>
            </a:r>
            <a:endParaRPr lang="en-US" altLang="ja-JP" sz="1600" b="1" dirty="0">
              <a:solidFill>
                <a:srgbClr val="FF6600"/>
              </a:solidFill>
              <a:latin typeface="メイリオ" panose="020B0604030504040204" pitchFamily="50" charset="-128"/>
              <a:ea typeface="メイリオ" panose="020B0604030504040204" pitchFamily="50" charset="-128"/>
            </a:endParaRPr>
          </a:p>
          <a:p>
            <a:pPr defTabSz="742950" fontAlgn="auto">
              <a:spcBef>
                <a:spcPts val="0"/>
              </a:spcBef>
              <a:spcAft>
                <a:spcPts val="0"/>
              </a:spcAft>
              <a:defRPr/>
            </a:pPr>
            <a:r>
              <a:rPr lang="ja-JP" altLang="en-US" sz="1600" b="1" dirty="0">
                <a:solidFill>
                  <a:srgbClr val="FF6600"/>
                </a:solidFill>
                <a:latin typeface="メイリオ" panose="020B0604030504040204" pitchFamily="50" charset="-128"/>
                <a:ea typeface="メイリオ" panose="020B0604030504040204" pitchFamily="50" charset="-128"/>
              </a:rPr>
              <a:t>　確認出来る仕組みとした。</a:t>
            </a:r>
            <a:endParaRPr lang="en-US" altLang="ja-JP" sz="1600" b="1" dirty="0">
              <a:solidFill>
                <a:srgbClr val="FF6600"/>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p:cNvSpPr txBox="1"/>
          <p:nvPr/>
        </p:nvSpPr>
        <p:spPr>
          <a:xfrm>
            <a:off x="7248128" y="5716902"/>
            <a:ext cx="4493538" cy="1077218"/>
          </a:xfrm>
          <a:prstGeom prst="rect">
            <a:avLst/>
          </a:prstGeom>
          <a:noFill/>
        </p:spPr>
        <p:txBody>
          <a:bodyPr wrap="none" rtlCol="0">
            <a:spAutoFit/>
          </a:bodyPr>
          <a:lstStyle/>
          <a:p>
            <a:pPr defTabSz="742950" fontAlgn="auto">
              <a:spcBef>
                <a:spcPts val="0"/>
              </a:spcBef>
              <a:spcAft>
                <a:spcPts val="0"/>
              </a:spcAft>
              <a:defRPr/>
            </a:pPr>
            <a:r>
              <a:rPr lang="ja-JP" altLang="en-US" sz="1600" b="1" dirty="0">
                <a:solidFill>
                  <a:srgbClr val="FF6600"/>
                </a:solidFill>
                <a:latin typeface="メイリオ" panose="020B0604030504040204" pitchFamily="50" charset="-128"/>
                <a:ea typeface="メイリオ" panose="020B0604030504040204" pitchFamily="50" charset="-128"/>
              </a:rPr>
              <a:t>③運用フローを明確化・整理し、業務に必要な</a:t>
            </a:r>
            <a:endParaRPr lang="en-US" altLang="ja-JP" sz="1600" b="1" dirty="0">
              <a:solidFill>
                <a:srgbClr val="FF6600"/>
              </a:solidFill>
              <a:latin typeface="メイリオ" panose="020B0604030504040204" pitchFamily="50" charset="-128"/>
              <a:ea typeface="メイリオ" panose="020B0604030504040204" pitchFamily="50" charset="-128"/>
            </a:endParaRPr>
          </a:p>
          <a:p>
            <a:pPr defTabSz="742950" fontAlgn="auto">
              <a:spcBef>
                <a:spcPts val="0"/>
              </a:spcBef>
              <a:spcAft>
                <a:spcPts val="0"/>
              </a:spcAft>
              <a:defRPr/>
            </a:pPr>
            <a:r>
              <a:rPr lang="ja-JP" altLang="en-US" sz="1600" b="1" dirty="0">
                <a:solidFill>
                  <a:srgbClr val="FF6600"/>
                </a:solidFill>
                <a:latin typeface="メイリオ" panose="020B0604030504040204" pitchFamily="50" charset="-128"/>
                <a:ea typeface="メイリオ" panose="020B0604030504040204" pitchFamily="50" charset="-128"/>
              </a:rPr>
              <a:t>　情報を保管・活用するタイミングを誰でも</a:t>
            </a:r>
            <a:endParaRPr lang="en-US" altLang="ja-JP" sz="1600" b="1" dirty="0">
              <a:solidFill>
                <a:srgbClr val="FF6600"/>
              </a:solidFill>
              <a:latin typeface="メイリオ" panose="020B0604030504040204" pitchFamily="50" charset="-128"/>
              <a:ea typeface="メイリオ" panose="020B0604030504040204" pitchFamily="50" charset="-128"/>
            </a:endParaRPr>
          </a:p>
          <a:p>
            <a:pPr defTabSz="742950" fontAlgn="auto">
              <a:spcBef>
                <a:spcPts val="0"/>
              </a:spcBef>
              <a:spcAft>
                <a:spcPts val="0"/>
              </a:spcAft>
              <a:defRPr/>
            </a:pPr>
            <a:r>
              <a:rPr lang="ja-JP" altLang="en-US" sz="1600" b="1" dirty="0">
                <a:solidFill>
                  <a:srgbClr val="FF6600"/>
                </a:solidFill>
                <a:latin typeface="メイリオ" panose="020B0604030504040204" pitchFamily="50" charset="-128"/>
                <a:ea typeface="メイリオ" panose="020B0604030504040204" pitchFamily="50" charset="-128"/>
              </a:rPr>
              <a:t>　わかるようにした。</a:t>
            </a:r>
            <a:endParaRPr lang="en-US" altLang="ja-JP" sz="1600" b="1" dirty="0">
              <a:solidFill>
                <a:srgbClr val="FF6600"/>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9" name="角丸四角形 8"/>
          <p:cNvSpPr/>
          <p:nvPr/>
        </p:nvSpPr>
        <p:spPr>
          <a:xfrm>
            <a:off x="7229475" y="3822638"/>
            <a:ext cx="4629703" cy="2805935"/>
          </a:xfrm>
          <a:prstGeom prst="roundRect">
            <a:avLst>
              <a:gd name="adj" fmla="val 2541"/>
            </a:avLst>
          </a:prstGeom>
          <a:no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0" name="角丸四角形 9"/>
          <p:cNvSpPr/>
          <p:nvPr/>
        </p:nvSpPr>
        <p:spPr>
          <a:xfrm>
            <a:off x="7314344" y="3571067"/>
            <a:ext cx="3098800" cy="503144"/>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導入のポイント</a:t>
            </a:r>
          </a:p>
        </p:txBody>
      </p:sp>
      <p:sp>
        <p:nvSpPr>
          <p:cNvPr id="11" name="角丸四角形 10"/>
          <p:cNvSpPr/>
          <p:nvPr/>
        </p:nvSpPr>
        <p:spPr>
          <a:xfrm>
            <a:off x="7229475" y="1090475"/>
            <a:ext cx="4629703" cy="2332780"/>
          </a:xfrm>
          <a:prstGeom prst="roundRect">
            <a:avLst>
              <a:gd name="adj" fmla="val 2541"/>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2" name="角丸四角形 11"/>
          <p:cNvSpPr/>
          <p:nvPr/>
        </p:nvSpPr>
        <p:spPr>
          <a:xfrm>
            <a:off x="7314344"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導入前の課題</a:t>
            </a:r>
          </a:p>
        </p:txBody>
      </p:sp>
      <p:sp>
        <p:nvSpPr>
          <p:cNvPr id="13" name="テキスト ボックス 12"/>
          <p:cNvSpPr txBox="1"/>
          <p:nvPr/>
        </p:nvSpPr>
        <p:spPr>
          <a:xfrm>
            <a:off x="7248128" y="1397474"/>
            <a:ext cx="4493538"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①過去の検討経緯を</a:t>
            </a:r>
            <a:r>
              <a:rPr lang="ja-JP" altLang="en-US" sz="1600" dirty="0">
                <a:solidFill>
                  <a:srgbClr val="3477B2"/>
                </a:solidFill>
                <a:latin typeface="メイリオ" panose="020B0604030504040204" pitchFamily="50" charset="-128"/>
                <a:ea typeface="メイリオ" panose="020B0604030504040204" pitchFamily="50" charset="-128"/>
              </a:rPr>
              <a:t>探しやすい</a:t>
            </a: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状態で蓄積して</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おらず、課題解決に向けた迅速な</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対応が取り難い状況であった</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4" name="テキスト ボックス 13"/>
          <p:cNvSpPr txBox="1"/>
          <p:nvPr/>
        </p:nvSpPr>
        <p:spPr>
          <a:xfrm>
            <a:off x="7246954" y="2164169"/>
            <a:ext cx="469872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②詳細内容の確認が不十分で対応の品質が低下し</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a:t>
            </a:r>
            <a:r>
              <a:rPr kumimoji="1" lang="ja-JP" altLang="en-US" sz="1600" b="0" i="0" u="none" strike="noStrike" kern="1200" cap="none" spc="0" normalizeH="0" baseline="0" noProof="0" dirty="0" err="1">
                <a:ln>
                  <a:noFill/>
                </a:ln>
                <a:solidFill>
                  <a:srgbClr val="3477B2"/>
                </a:solidFill>
                <a:effectLst/>
                <a:uLnTx/>
                <a:uFillTx/>
                <a:latin typeface="メイリオ" panose="020B0604030504040204" pitchFamily="50" charset="-128"/>
                <a:ea typeface="メイリオ" panose="020B0604030504040204" pitchFamily="50" charset="-128"/>
                <a:cs typeface="+mn-cs"/>
              </a:rPr>
              <a:t>て</a:t>
            </a: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しまう恐れがあった</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5" name="テキスト ボックス 14"/>
          <p:cNvSpPr txBox="1"/>
          <p:nvPr/>
        </p:nvSpPr>
        <p:spPr>
          <a:xfrm>
            <a:off x="7246954" y="2795251"/>
            <a:ext cx="469872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③既承認薬の長いライフサイクルにおいて技術情</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報の管理が困難であった</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6" name="角丸四角形 15"/>
          <p:cNvSpPr/>
          <p:nvPr/>
        </p:nvSpPr>
        <p:spPr>
          <a:xfrm>
            <a:off x="138179"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業務イメージ</a:t>
            </a:r>
          </a:p>
        </p:txBody>
      </p:sp>
      <p:pic>
        <p:nvPicPr>
          <p:cNvPr id="57" name="図 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3331" y="1979859"/>
            <a:ext cx="633171" cy="633171"/>
          </a:xfrm>
          <a:prstGeom prst="rect">
            <a:avLst/>
          </a:prstGeom>
        </p:spPr>
      </p:pic>
      <p:sp>
        <p:nvSpPr>
          <p:cNvPr id="64" name="テキスト ボックス 63"/>
          <p:cNvSpPr txBox="1"/>
          <p:nvPr/>
        </p:nvSpPr>
        <p:spPr>
          <a:xfrm>
            <a:off x="2674684" y="4117448"/>
            <a:ext cx="1800494"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ナレッジベース</a:t>
            </a:r>
            <a:endParaRPr kumimoji="1" lang="en-US" altLang="ja-JP"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1" name="テキスト ボックス 70"/>
          <p:cNvSpPr txBox="1"/>
          <p:nvPr/>
        </p:nvSpPr>
        <p:spPr>
          <a:xfrm>
            <a:off x="5248044" y="4334736"/>
            <a:ext cx="1620957"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ファイルサーバー</a:t>
            </a:r>
            <a:endParaRPr kumimoji="1" lang="en-US" altLang="ja-JP"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1" name="テキスト ボックス 90"/>
          <p:cNvSpPr txBox="1"/>
          <p:nvPr/>
        </p:nvSpPr>
        <p:spPr>
          <a:xfrm>
            <a:off x="1753858" y="1664679"/>
            <a:ext cx="129165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アクセス権申請</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詳細確認</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04" name="フローチャート: 磁気ディスク 103"/>
          <p:cNvSpPr/>
          <p:nvPr/>
        </p:nvSpPr>
        <p:spPr>
          <a:xfrm>
            <a:off x="2600895" y="3846699"/>
            <a:ext cx="1935561" cy="2878431"/>
          </a:xfrm>
          <a:prstGeom prst="flowChartMagneticDisk">
            <a:avLst/>
          </a:prstGeom>
          <a:noFill/>
          <a:ln w="28575">
            <a:solidFill>
              <a:srgbClr val="3477B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08" name="テキスト ボックス 107"/>
          <p:cNvSpPr txBox="1"/>
          <p:nvPr/>
        </p:nvSpPr>
        <p:spPr>
          <a:xfrm>
            <a:off x="5332433" y="4910512"/>
            <a:ext cx="1453334"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検討仕様資料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申請資料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技術移転に関する資料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試験報告書</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39" name="テキスト ボックス 238"/>
          <p:cNvSpPr txBox="1"/>
          <p:nvPr/>
        </p:nvSpPr>
        <p:spPr>
          <a:xfrm>
            <a:off x="3196867" y="1639045"/>
            <a:ext cx="956666"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生産技術部</a:t>
            </a:r>
            <a:endParaRPr kumimoji="1" lang="en-US" altLang="ja-JP"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51" name="テキスト ボックス 250"/>
          <p:cNvSpPr txBox="1"/>
          <p:nvPr/>
        </p:nvSpPr>
        <p:spPr>
          <a:xfrm>
            <a:off x="43167" y="5233678"/>
            <a:ext cx="2066955"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試験報告書</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258" name="直線矢印コネクタ 257"/>
          <p:cNvCxnSpPr/>
          <p:nvPr/>
        </p:nvCxnSpPr>
        <p:spPr>
          <a:xfrm>
            <a:off x="6158040" y="2748944"/>
            <a:ext cx="0" cy="1368504"/>
          </a:xfrm>
          <a:prstGeom prst="straightConnector1">
            <a:avLst/>
          </a:prstGeom>
          <a:ln w="19050">
            <a:solidFill>
              <a:srgbClr val="3477B2"/>
            </a:solidFill>
            <a:prstDash val="sysDot"/>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71" name="直線矢印コネクタ 270"/>
          <p:cNvCxnSpPr/>
          <p:nvPr/>
        </p:nvCxnSpPr>
        <p:spPr>
          <a:xfrm>
            <a:off x="1948977" y="5285914"/>
            <a:ext cx="617409"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75" name="直線矢印コネクタ 274"/>
          <p:cNvCxnSpPr/>
          <p:nvPr/>
        </p:nvCxnSpPr>
        <p:spPr>
          <a:xfrm>
            <a:off x="4331801" y="2748944"/>
            <a:ext cx="1526663" cy="1318815"/>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81" name="角丸四角形 80"/>
          <p:cNvSpPr/>
          <p:nvPr/>
        </p:nvSpPr>
        <p:spPr>
          <a:xfrm>
            <a:off x="515492" y="1540780"/>
            <a:ext cx="1264638" cy="1233669"/>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137" name="図 13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4567" y="1995820"/>
            <a:ext cx="553815" cy="553815"/>
          </a:xfrm>
          <a:prstGeom prst="rect">
            <a:avLst/>
          </a:prstGeom>
        </p:spPr>
      </p:pic>
      <p:sp>
        <p:nvSpPr>
          <p:cNvPr id="294" name="テキスト ボックス 293"/>
          <p:cNvSpPr txBox="1"/>
          <p:nvPr/>
        </p:nvSpPr>
        <p:spPr>
          <a:xfrm>
            <a:off x="624084" y="1639044"/>
            <a:ext cx="987214"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製品開発部</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3" name="角丸四角形 82"/>
          <p:cNvSpPr/>
          <p:nvPr/>
        </p:nvSpPr>
        <p:spPr>
          <a:xfrm>
            <a:off x="5565281" y="1519976"/>
            <a:ext cx="1264638" cy="1233669"/>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91" name="テキスト ボックス 290"/>
          <p:cNvSpPr txBox="1"/>
          <p:nvPr/>
        </p:nvSpPr>
        <p:spPr>
          <a:xfrm>
            <a:off x="5894355" y="1639044"/>
            <a:ext cx="66880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薬事部</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84" name="図 8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5691" y="1954560"/>
            <a:ext cx="543818" cy="543818"/>
          </a:xfrm>
          <a:prstGeom prst="rect">
            <a:avLst/>
          </a:prstGeom>
        </p:spPr>
      </p:pic>
      <p:cxnSp>
        <p:nvCxnSpPr>
          <p:cNvPr id="23" name="直線矢印コネクタ 22"/>
          <p:cNvCxnSpPr>
            <a:stCxn id="81" idx="3"/>
          </p:cNvCxnSpPr>
          <p:nvPr/>
        </p:nvCxnSpPr>
        <p:spPr>
          <a:xfrm>
            <a:off x="1780130" y="2157615"/>
            <a:ext cx="1233480" cy="6554"/>
          </a:xfrm>
          <a:prstGeom prst="straightConnector1">
            <a:avLst/>
          </a:prstGeom>
          <a:ln w="12700">
            <a:solidFill>
              <a:srgbClr val="3477B2"/>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a:stCxn id="249" idx="3"/>
            <a:endCxn id="83" idx="1"/>
          </p:cNvCxnSpPr>
          <p:nvPr/>
        </p:nvCxnSpPr>
        <p:spPr>
          <a:xfrm>
            <a:off x="4314322" y="2136811"/>
            <a:ext cx="1250959" cy="0"/>
          </a:xfrm>
          <a:prstGeom prst="straightConnector1">
            <a:avLst/>
          </a:prstGeom>
          <a:ln w="12700">
            <a:solidFill>
              <a:srgbClr val="3477B2"/>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98" name="テキスト ボックス 97"/>
          <p:cNvSpPr txBox="1"/>
          <p:nvPr/>
        </p:nvSpPr>
        <p:spPr>
          <a:xfrm>
            <a:off x="4299602" y="1757011"/>
            <a:ext cx="1291653"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詳細確認</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(QA)</a:t>
            </a:r>
          </a:p>
        </p:txBody>
      </p:sp>
      <p:sp>
        <p:nvSpPr>
          <p:cNvPr id="99" name="フローチャート: 磁気ディスク 98"/>
          <p:cNvSpPr/>
          <p:nvPr/>
        </p:nvSpPr>
        <p:spPr>
          <a:xfrm>
            <a:off x="205829" y="4120518"/>
            <a:ext cx="1743148" cy="2049628"/>
          </a:xfrm>
          <a:prstGeom prst="flowChartMagneticDisk">
            <a:avLst/>
          </a:prstGeom>
          <a:noFill/>
          <a:ln w="19050">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cxnSp>
        <p:nvCxnSpPr>
          <p:cNvPr id="106" name="直線矢印コネクタ 105"/>
          <p:cNvCxnSpPr/>
          <p:nvPr/>
        </p:nvCxnSpPr>
        <p:spPr>
          <a:xfrm flipH="1" flipV="1">
            <a:off x="4126371" y="2785784"/>
            <a:ext cx="1463691" cy="1303253"/>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9" name="テキスト ボックス 108"/>
          <p:cNvSpPr txBox="1"/>
          <p:nvPr/>
        </p:nvSpPr>
        <p:spPr>
          <a:xfrm>
            <a:off x="5069977" y="3566017"/>
            <a:ext cx="1291653"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記録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10" name="テキスト ボックス 109"/>
          <p:cNvSpPr txBox="1"/>
          <p:nvPr/>
        </p:nvSpPr>
        <p:spPr>
          <a:xfrm>
            <a:off x="5745346" y="3110488"/>
            <a:ext cx="1291653"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記録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12" name="テキスト ボックス 111"/>
          <p:cNvSpPr txBox="1"/>
          <p:nvPr/>
        </p:nvSpPr>
        <p:spPr>
          <a:xfrm>
            <a:off x="246185" y="4358079"/>
            <a:ext cx="1620957"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ファイルサーバー</a:t>
            </a:r>
            <a:endParaRPr kumimoji="1" lang="en-US" altLang="ja-JP"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14" name="テキスト ボックス 113"/>
          <p:cNvSpPr txBox="1"/>
          <p:nvPr/>
        </p:nvSpPr>
        <p:spPr>
          <a:xfrm>
            <a:off x="4062497" y="3566017"/>
            <a:ext cx="1291653"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15" name="直線矢印コネクタ 114"/>
          <p:cNvCxnSpPr>
            <a:endCxn id="99" idx="1"/>
          </p:cNvCxnSpPr>
          <p:nvPr/>
        </p:nvCxnSpPr>
        <p:spPr>
          <a:xfrm>
            <a:off x="1077403" y="2774449"/>
            <a:ext cx="0" cy="1346069"/>
          </a:xfrm>
          <a:prstGeom prst="straightConnector1">
            <a:avLst/>
          </a:prstGeom>
          <a:ln w="19050">
            <a:solidFill>
              <a:srgbClr val="3477B2"/>
            </a:solidFill>
            <a:prstDash val="sysDot"/>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21" name="直線矢印コネクタ 120"/>
          <p:cNvCxnSpPr/>
          <p:nvPr/>
        </p:nvCxnSpPr>
        <p:spPr>
          <a:xfrm flipV="1">
            <a:off x="1327094" y="2725045"/>
            <a:ext cx="1761779" cy="1392403"/>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26" name="テキスト ボックス 125"/>
          <p:cNvSpPr txBox="1"/>
          <p:nvPr/>
        </p:nvSpPr>
        <p:spPr>
          <a:xfrm>
            <a:off x="1503011" y="3091885"/>
            <a:ext cx="1291653"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27" name="テキスト ボックス 126"/>
          <p:cNvSpPr txBox="1"/>
          <p:nvPr/>
        </p:nvSpPr>
        <p:spPr>
          <a:xfrm>
            <a:off x="188740" y="3110488"/>
            <a:ext cx="1291653"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記録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32" name="テキスト ボックス 131"/>
          <p:cNvSpPr txBox="1"/>
          <p:nvPr/>
        </p:nvSpPr>
        <p:spPr>
          <a:xfrm>
            <a:off x="1612901" y="5323123"/>
            <a:ext cx="1291653"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リンク</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33" name="直線矢印コネクタ 132"/>
          <p:cNvCxnSpPr>
            <a:endCxn id="104" idx="4"/>
          </p:cNvCxnSpPr>
          <p:nvPr/>
        </p:nvCxnSpPr>
        <p:spPr>
          <a:xfrm flipH="1">
            <a:off x="4536456" y="5285915"/>
            <a:ext cx="617408"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36" name="テキスト ボックス 135"/>
          <p:cNvSpPr txBox="1"/>
          <p:nvPr/>
        </p:nvSpPr>
        <p:spPr>
          <a:xfrm>
            <a:off x="4199334" y="5323626"/>
            <a:ext cx="1291653"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記録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38" name="テキスト ボックス 137"/>
          <p:cNvSpPr txBox="1"/>
          <p:nvPr/>
        </p:nvSpPr>
        <p:spPr>
          <a:xfrm>
            <a:off x="2600895" y="5061479"/>
            <a:ext cx="1935561"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検討仕様資料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申請資料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技術移転に関する資料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試験報告書</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41" name="直線矢印コネクタ 140"/>
          <p:cNvCxnSpPr/>
          <p:nvPr/>
        </p:nvCxnSpPr>
        <p:spPr>
          <a:xfrm flipH="1">
            <a:off x="3868093" y="2731459"/>
            <a:ext cx="358" cy="1128598"/>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44" name="テキスト ボックス 143"/>
          <p:cNvSpPr txBox="1"/>
          <p:nvPr/>
        </p:nvSpPr>
        <p:spPr>
          <a:xfrm>
            <a:off x="2618978" y="3166378"/>
            <a:ext cx="1291653"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45" name="直線矢印コネクタ 144"/>
          <p:cNvCxnSpPr/>
          <p:nvPr/>
        </p:nvCxnSpPr>
        <p:spPr>
          <a:xfrm flipV="1">
            <a:off x="3566777" y="2748944"/>
            <a:ext cx="0" cy="1073695"/>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48" name="テキスト ボックス 147"/>
          <p:cNvSpPr txBox="1"/>
          <p:nvPr/>
        </p:nvSpPr>
        <p:spPr>
          <a:xfrm>
            <a:off x="3516520" y="3153643"/>
            <a:ext cx="1291653"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記録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6" name="フローチャート: 磁気ディスク 85"/>
          <p:cNvSpPr/>
          <p:nvPr/>
        </p:nvSpPr>
        <p:spPr>
          <a:xfrm>
            <a:off x="5186949" y="4120518"/>
            <a:ext cx="1743148" cy="2049628"/>
          </a:xfrm>
          <a:prstGeom prst="flowChartMagneticDisk">
            <a:avLst/>
          </a:prstGeom>
          <a:noFill/>
          <a:ln w="19050">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59" name="角丸四角形 58"/>
          <p:cNvSpPr/>
          <p:nvPr/>
        </p:nvSpPr>
        <p:spPr>
          <a:xfrm>
            <a:off x="3275498" y="848546"/>
            <a:ext cx="3788298" cy="582254"/>
          </a:xfrm>
          <a:prstGeom prst="roundRect">
            <a:avLst>
              <a:gd name="adj" fmla="val 3948"/>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60" name="テキスト ボックス 59"/>
          <p:cNvSpPr txBox="1"/>
          <p:nvPr/>
        </p:nvSpPr>
        <p:spPr>
          <a:xfrm>
            <a:off x="3275498" y="870414"/>
            <a:ext cx="5710436" cy="6771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◆業務内容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新薬の開発や既承認薬の変更、製法や試験法の改善</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62" name="直線矢印コネクタ 61"/>
          <p:cNvCxnSpPr/>
          <p:nvPr/>
        </p:nvCxnSpPr>
        <p:spPr>
          <a:xfrm>
            <a:off x="1146069" y="6389369"/>
            <a:ext cx="486420"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63" name="直線矢印コネクタ 62"/>
          <p:cNvCxnSpPr/>
          <p:nvPr/>
        </p:nvCxnSpPr>
        <p:spPr>
          <a:xfrm>
            <a:off x="1146069" y="6639157"/>
            <a:ext cx="486420"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65" name="テキスト ボックス 64"/>
          <p:cNvSpPr txBox="1"/>
          <p:nvPr/>
        </p:nvSpPr>
        <p:spPr>
          <a:xfrm>
            <a:off x="492718" y="6267299"/>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導入前</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66" name="テキスト ボックス 65"/>
          <p:cNvSpPr txBox="1"/>
          <p:nvPr/>
        </p:nvSpPr>
        <p:spPr>
          <a:xfrm>
            <a:off x="492718" y="6509228"/>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導入後</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808882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36"/>
                                        </p:tgtEl>
                                        <p:attrNameLst>
                                          <p:attrName>style.visibility</p:attrName>
                                        </p:attrNameLst>
                                      </p:cBhvr>
                                      <p:to>
                                        <p:strVal val="visible"/>
                                      </p:to>
                                    </p:set>
                                    <p:animEffect transition="in" filter="fade">
                                      <p:cBhvr>
                                        <p:cTn id="24" dur="500"/>
                                        <p:tgtEl>
                                          <p:spTgt spid="13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48"/>
                                        </p:tgtEl>
                                        <p:attrNameLst>
                                          <p:attrName>style.visibility</p:attrName>
                                        </p:attrNameLst>
                                      </p:cBhvr>
                                      <p:to>
                                        <p:strVal val="visible"/>
                                      </p:to>
                                    </p:set>
                                    <p:animEffect transition="in" filter="fade">
                                      <p:cBhvr>
                                        <p:cTn id="27" dur="500"/>
                                        <p:tgtEl>
                                          <p:spTgt spid="148"/>
                                        </p:tgtEl>
                                      </p:cBhvr>
                                    </p:animEffect>
                                  </p:childTnLst>
                                </p:cTn>
                              </p:par>
                              <p:par>
                                <p:cTn id="28" presetID="10" presetClass="entr" presetSubtype="0" fill="hold" nodeType="withEffect">
                                  <p:stCondLst>
                                    <p:cond delay="0"/>
                                  </p:stCondLst>
                                  <p:childTnLst>
                                    <p:set>
                                      <p:cBhvr>
                                        <p:cTn id="29" dur="1" fill="hold">
                                          <p:stCondLst>
                                            <p:cond delay="0"/>
                                          </p:stCondLst>
                                        </p:cTn>
                                        <p:tgtEl>
                                          <p:spTgt spid="141"/>
                                        </p:tgtEl>
                                        <p:attrNameLst>
                                          <p:attrName>style.visibility</p:attrName>
                                        </p:attrNameLst>
                                      </p:cBhvr>
                                      <p:to>
                                        <p:strVal val="visible"/>
                                      </p:to>
                                    </p:set>
                                    <p:animEffect transition="in" filter="fade">
                                      <p:cBhvr>
                                        <p:cTn id="30" dur="500"/>
                                        <p:tgtEl>
                                          <p:spTgt spid="141"/>
                                        </p:tgtEl>
                                      </p:cBhvr>
                                    </p:animEffect>
                                  </p:childTnLst>
                                </p:cTn>
                              </p:par>
                              <p:par>
                                <p:cTn id="31" presetID="10" presetClass="entr" presetSubtype="0" fill="hold" nodeType="withEffect">
                                  <p:stCondLst>
                                    <p:cond delay="0"/>
                                  </p:stCondLst>
                                  <p:childTnLst>
                                    <p:set>
                                      <p:cBhvr>
                                        <p:cTn id="32" dur="1" fill="hold">
                                          <p:stCondLst>
                                            <p:cond delay="0"/>
                                          </p:stCondLst>
                                        </p:cTn>
                                        <p:tgtEl>
                                          <p:spTgt spid="133"/>
                                        </p:tgtEl>
                                        <p:attrNameLst>
                                          <p:attrName>style.visibility</p:attrName>
                                        </p:attrNameLst>
                                      </p:cBhvr>
                                      <p:to>
                                        <p:strVal val="visible"/>
                                      </p:to>
                                    </p:set>
                                    <p:animEffect transition="in" filter="fade">
                                      <p:cBhvr>
                                        <p:cTn id="33" dur="500"/>
                                        <p:tgtEl>
                                          <p:spTgt spid="13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8"/>
                                        </p:tgtEl>
                                        <p:attrNameLst>
                                          <p:attrName>style.visibility</p:attrName>
                                        </p:attrNameLst>
                                      </p:cBhvr>
                                      <p:to>
                                        <p:strVal val="visible"/>
                                      </p:to>
                                    </p:set>
                                    <p:animEffect transition="in" filter="fade">
                                      <p:cBhvr>
                                        <p:cTn id="36" dur="500"/>
                                        <p:tgtEl>
                                          <p:spTgt spid="13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fade">
                                      <p:cBhvr>
                                        <p:cTn id="39" dur="500"/>
                                        <p:tgtEl>
                                          <p:spTgt spid="6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4"/>
                                        </p:tgtEl>
                                        <p:attrNameLst>
                                          <p:attrName>style.visibility</p:attrName>
                                        </p:attrNameLst>
                                      </p:cBhvr>
                                      <p:to>
                                        <p:strVal val="visible"/>
                                      </p:to>
                                    </p:set>
                                    <p:animEffect transition="in" filter="fade">
                                      <p:cBhvr>
                                        <p:cTn id="42" dur="500"/>
                                        <p:tgtEl>
                                          <p:spTgt spid="14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4"/>
                                        </p:tgtEl>
                                        <p:attrNameLst>
                                          <p:attrName>style.visibility</p:attrName>
                                        </p:attrNameLst>
                                      </p:cBhvr>
                                      <p:to>
                                        <p:strVal val="visible"/>
                                      </p:to>
                                    </p:set>
                                    <p:animEffect transition="in" filter="fade">
                                      <p:cBhvr>
                                        <p:cTn id="45" dur="500"/>
                                        <p:tgtEl>
                                          <p:spTgt spid="104"/>
                                        </p:tgtEl>
                                      </p:cBhvr>
                                    </p:animEffect>
                                  </p:childTnLst>
                                </p:cTn>
                              </p:par>
                              <p:par>
                                <p:cTn id="46" presetID="10" presetClass="entr" presetSubtype="0" fill="hold" nodeType="withEffect">
                                  <p:stCondLst>
                                    <p:cond delay="0"/>
                                  </p:stCondLst>
                                  <p:childTnLst>
                                    <p:set>
                                      <p:cBhvr>
                                        <p:cTn id="47" dur="1" fill="hold">
                                          <p:stCondLst>
                                            <p:cond delay="0"/>
                                          </p:stCondLst>
                                        </p:cTn>
                                        <p:tgtEl>
                                          <p:spTgt spid="271"/>
                                        </p:tgtEl>
                                        <p:attrNameLst>
                                          <p:attrName>style.visibility</p:attrName>
                                        </p:attrNameLst>
                                      </p:cBhvr>
                                      <p:to>
                                        <p:strVal val="visible"/>
                                      </p:to>
                                    </p:set>
                                    <p:animEffect transition="in" filter="fade">
                                      <p:cBhvr>
                                        <p:cTn id="48" dur="500"/>
                                        <p:tgtEl>
                                          <p:spTgt spid="271"/>
                                        </p:tgtEl>
                                      </p:cBhvr>
                                    </p:animEffect>
                                  </p:childTnLst>
                                </p:cTn>
                              </p:par>
                              <p:par>
                                <p:cTn id="49" presetID="10" presetClass="entr" presetSubtype="0" fill="hold" nodeType="withEffect">
                                  <p:stCondLst>
                                    <p:cond delay="0"/>
                                  </p:stCondLst>
                                  <p:childTnLst>
                                    <p:set>
                                      <p:cBhvr>
                                        <p:cTn id="50" dur="1" fill="hold">
                                          <p:stCondLst>
                                            <p:cond delay="0"/>
                                          </p:stCondLst>
                                        </p:cTn>
                                        <p:tgtEl>
                                          <p:spTgt spid="145"/>
                                        </p:tgtEl>
                                        <p:attrNameLst>
                                          <p:attrName>style.visibility</p:attrName>
                                        </p:attrNameLst>
                                      </p:cBhvr>
                                      <p:to>
                                        <p:strVal val="visible"/>
                                      </p:to>
                                    </p:set>
                                    <p:animEffect transition="in" filter="fade">
                                      <p:cBhvr>
                                        <p:cTn id="51" dur="500"/>
                                        <p:tgtEl>
                                          <p:spTgt spid="14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32"/>
                                        </p:tgtEl>
                                        <p:attrNameLst>
                                          <p:attrName>style.visibility</p:attrName>
                                        </p:attrNameLst>
                                      </p:cBhvr>
                                      <p:to>
                                        <p:strVal val="visible"/>
                                      </p:to>
                                    </p:set>
                                    <p:animEffect transition="in" filter="fade">
                                      <p:cBhvr>
                                        <p:cTn id="54" dur="500"/>
                                        <p:tgtEl>
                                          <p:spTgt spid="132"/>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fade">
                                      <p:cBhvr>
                                        <p:cTn id="59" dur="500"/>
                                        <p:tgtEl>
                                          <p:spTgt spid="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500"/>
                                        <p:tgtEl>
                                          <p:spTgt spid="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fade">
                                      <p:cBhvr>
                                        <p:cTn id="65" dur="500"/>
                                        <p:tgtEl>
                                          <p:spTgt spid="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fade">
                                      <p:cBhvr>
                                        <p:cTn id="68" dur="500"/>
                                        <p:tgtEl>
                                          <p:spTgt spid="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P spid="12" grpId="0" animBg="1"/>
      <p:bldP spid="13" grpId="0"/>
      <p:bldP spid="14" grpId="0"/>
      <p:bldP spid="15" grpId="0"/>
      <p:bldP spid="64" grpId="0"/>
      <p:bldP spid="104" grpId="0" animBg="1"/>
      <p:bldP spid="132" grpId="0"/>
      <p:bldP spid="136" grpId="0"/>
      <p:bldP spid="138" grpId="0"/>
      <p:bldP spid="144" grpId="0"/>
      <p:bldP spid="14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000" dirty="0"/>
              <a:t>たばこ業界　</a:t>
            </a:r>
            <a:r>
              <a:rPr lang="en-US" altLang="ja-JP" sz="3000" dirty="0"/>
              <a:t>N</a:t>
            </a:r>
            <a:r>
              <a:rPr lang="ja-JP" altLang="en-US" sz="3000" dirty="0"/>
              <a:t>社様　ナレッジの共有による技術伝承</a:t>
            </a:r>
            <a:endParaRPr kumimoji="1" lang="ja-JP" altLang="en-US" sz="3000" dirty="0"/>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348CB8-A846-49A1-82E0-8AAD89E81CF6}" type="slidenum">
              <a:rPr kumimoji="1" lang="ja-JP" altLang="en-US" sz="1200" b="0" i="0" u="none" strike="noStrike" kern="1200" cap="none" spc="0" normalizeH="0" baseline="0" noProof="0" smtClean="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1" lang="ja-JP" altLang="en-US" sz="1200" b="0" i="0" u="none" strike="noStrike" kern="1200" cap="none" spc="0" normalizeH="0" baseline="0" noProof="0" dirty="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endParaRPr>
          </a:p>
        </p:txBody>
      </p:sp>
      <p:sp>
        <p:nvSpPr>
          <p:cNvPr id="9" name="角丸四角形 8"/>
          <p:cNvSpPr/>
          <p:nvPr/>
        </p:nvSpPr>
        <p:spPr>
          <a:xfrm>
            <a:off x="7229475" y="3481135"/>
            <a:ext cx="4629703" cy="3075750"/>
          </a:xfrm>
          <a:prstGeom prst="roundRect">
            <a:avLst>
              <a:gd name="adj" fmla="val 2541"/>
            </a:avLst>
          </a:prstGeom>
          <a:no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0" name="角丸四角形 9"/>
          <p:cNvSpPr/>
          <p:nvPr/>
        </p:nvSpPr>
        <p:spPr>
          <a:xfrm>
            <a:off x="7314344" y="3229565"/>
            <a:ext cx="3098800" cy="503144"/>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導入のポイント</a:t>
            </a:r>
          </a:p>
        </p:txBody>
      </p:sp>
      <p:sp>
        <p:nvSpPr>
          <p:cNvPr id="11" name="角丸四角形 10"/>
          <p:cNvSpPr/>
          <p:nvPr/>
        </p:nvSpPr>
        <p:spPr>
          <a:xfrm>
            <a:off x="7229475" y="1090474"/>
            <a:ext cx="4629703" cy="1987277"/>
          </a:xfrm>
          <a:prstGeom prst="roundRect">
            <a:avLst>
              <a:gd name="adj" fmla="val 2541"/>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2" name="角丸四角形 11"/>
          <p:cNvSpPr/>
          <p:nvPr/>
        </p:nvSpPr>
        <p:spPr>
          <a:xfrm>
            <a:off x="7314344"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導入前の課題</a:t>
            </a:r>
          </a:p>
        </p:txBody>
      </p:sp>
      <p:sp>
        <p:nvSpPr>
          <p:cNvPr id="16" name="角丸四角形 15"/>
          <p:cNvSpPr/>
          <p:nvPr/>
        </p:nvSpPr>
        <p:spPr>
          <a:xfrm>
            <a:off x="138179"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業務イメージ</a:t>
            </a:r>
          </a:p>
        </p:txBody>
      </p:sp>
      <p:sp>
        <p:nvSpPr>
          <p:cNvPr id="18" name="フローチャート: 磁気ディスク 17"/>
          <p:cNvSpPr/>
          <p:nvPr/>
        </p:nvSpPr>
        <p:spPr>
          <a:xfrm>
            <a:off x="4087067" y="1943235"/>
            <a:ext cx="2689939" cy="1866833"/>
          </a:xfrm>
          <a:prstGeom prst="flowChartMagneticDisk">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9" name="テキスト ボックス 18"/>
          <p:cNvSpPr txBox="1"/>
          <p:nvPr/>
        </p:nvSpPr>
        <p:spPr>
          <a:xfrm>
            <a:off x="4531789" y="2103098"/>
            <a:ext cx="1800494" cy="369332"/>
          </a:xfrm>
          <a:prstGeom prst="rect">
            <a:avLst/>
          </a:prstGeom>
          <a:noFill/>
          <a:ln>
            <a:no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rPr>
              <a:t>ナレッジベース</a:t>
            </a:r>
            <a:endParaRPr kumimoji="1" lang="en-US" altLang="ja-JP" sz="1800" b="1"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endParaRPr>
          </a:p>
        </p:txBody>
      </p:sp>
      <p:sp>
        <p:nvSpPr>
          <p:cNvPr id="22" name="テキスト ボックス 21"/>
          <p:cNvSpPr txBox="1"/>
          <p:nvPr/>
        </p:nvSpPr>
        <p:spPr>
          <a:xfrm>
            <a:off x="4067528" y="2515569"/>
            <a:ext cx="2716341" cy="1169551"/>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rPr>
              <a:t>試験結果</a:t>
            </a:r>
            <a:endParaRPr kumimoji="1" lang="en-US" altLang="ja-JP" sz="14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rPr>
              <a:t>トラブル情報</a:t>
            </a:r>
            <a:endParaRPr kumimoji="1" lang="en-US" altLang="ja-JP" sz="14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rPr>
              <a:t>材料に関する情報</a:t>
            </a:r>
            <a:endParaRPr kumimoji="1" lang="en-US" altLang="ja-JP" sz="14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rPr>
              <a:t>設備のマニュアルと改作の記録</a:t>
            </a:r>
            <a:endParaRPr kumimoji="1" lang="en-US" altLang="ja-JP" sz="14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rPr>
              <a:t>ノウハウ</a:t>
            </a:r>
            <a:endParaRPr kumimoji="1" lang="en-US" altLang="ja-JP" sz="14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endParaRPr>
          </a:p>
        </p:txBody>
      </p:sp>
      <p:sp>
        <p:nvSpPr>
          <p:cNvPr id="23" name="角丸四角形 22"/>
          <p:cNvSpPr/>
          <p:nvPr/>
        </p:nvSpPr>
        <p:spPr>
          <a:xfrm>
            <a:off x="2308705" y="4249118"/>
            <a:ext cx="2553029" cy="1478804"/>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24" name="図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7039" y="4743581"/>
            <a:ext cx="614911" cy="614911"/>
          </a:xfrm>
          <a:prstGeom prst="rect">
            <a:avLst/>
          </a:prstGeom>
        </p:spPr>
      </p:pic>
      <p:sp>
        <p:nvSpPr>
          <p:cNvPr id="27" name="角丸四角形 26"/>
          <p:cNvSpPr/>
          <p:nvPr/>
        </p:nvSpPr>
        <p:spPr>
          <a:xfrm>
            <a:off x="377581" y="4249118"/>
            <a:ext cx="1346770" cy="2293042"/>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8" name="角丸四角形 27"/>
          <p:cNvSpPr/>
          <p:nvPr/>
        </p:nvSpPr>
        <p:spPr>
          <a:xfrm>
            <a:off x="5483188" y="4249118"/>
            <a:ext cx="1346770" cy="2293042"/>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0" name="テキスト ボックス 29"/>
          <p:cNvSpPr txBox="1"/>
          <p:nvPr/>
        </p:nvSpPr>
        <p:spPr>
          <a:xfrm>
            <a:off x="599388" y="4251019"/>
            <a:ext cx="903155"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国内工場</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1" name="テキスト ボックス 30"/>
          <p:cNvSpPr txBox="1"/>
          <p:nvPr/>
        </p:nvSpPr>
        <p:spPr>
          <a:xfrm>
            <a:off x="5527401" y="4247688"/>
            <a:ext cx="124183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海外拠点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37" name="直線矢印コネクタ 36"/>
          <p:cNvCxnSpPr/>
          <p:nvPr/>
        </p:nvCxnSpPr>
        <p:spPr>
          <a:xfrm flipH="1">
            <a:off x="1724351" y="6106493"/>
            <a:ext cx="3758837"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p:cNvCxnSpPr/>
          <p:nvPr/>
        </p:nvCxnSpPr>
        <p:spPr>
          <a:xfrm>
            <a:off x="1724351" y="4580356"/>
            <a:ext cx="596863"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a:off x="4886325" y="4835474"/>
            <a:ext cx="596863"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p:nvPr/>
        </p:nvCxnSpPr>
        <p:spPr>
          <a:xfrm flipH="1">
            <a:off x="4886325" y="4615900"/>
            <a:ext cx="596863"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p:nvPr/>
        </p:nvCxnSpPr>
        <p:spPr>
          <a:xfrm flipH="1">
            <a:off x="1736433" y="4779519"/>
            <a:ext cx="596863"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46" name="直線矢印コネクタ 45"/>
          <p:cNvCxnSpPr/>
          <p:nvPr/>
        </p:nvCxnSpPr>
        <p:spPr>
          <a:xfrm flipH="1">
            <a:off x="4192532" y="3766626"/>
            <a:ext cx="276558" cy="454117"/>
          </a:xfrm>
          <a:prstGeom prst="straightConnector1">
            <a:avLst/>
          </a:prstGeom>
          <a:ln w="19050">
            <a:solidFill>
              <a:schemeClr val="accent1"/>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50" name="テキスト ボックス 49"/>
          <p:cNvSpPr txBox="1"/>
          <p:nvPr/>
        </p:nvSpPr>
        <p:spPr>
          <a:xfrm>
            <a:off x="4833682" y="4273590"/>
            <a:ext cx="7357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問合せ</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56" name="図 5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1529" y="5212084"/>
            <a:ext cx="685285" cy="691007"/>
          </a:xfrm>
          <a:prstGeom prst="rect">
            <a:avLst/>
          </a:prstGeom>
        </p:spPr>
      </p:pic>
      <p:sp>
        <p:nvSpPr>
          <p:cNvPr id="57" name="テキスト ボックス 56"/>
          <p:cNvSpPr txBox="1"/>
          <p:nvPr/>
        </p:nvSpPr>
        <p:spPr>
          <a:xfrm>
            <a:off x="4833682" y="4912538"/>
            <a:ext cx="7357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回答</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59" name="テキスト ボックス 58"/>
          <p:cNvSpPr txBox="1"/>
          <p:nvPr/>
        </p:nvSpPr>
        <p:spPr>
          <a:xfrm>
            <a:off x="2707272" y="4251020"/>
            <a:ext cx="1798645"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生産技術センター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60" name="テキスト ボックス 59"/>
          <p:cNvSpPr txBox="1"/>
          <p:nvPr/>
        </p:nvSpPr>
        <p:spPr>
          <a:xfrm>
            <a:off x="1643146" y="4273590"/>
            <a:ext cx="7357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報告</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61" name="テキスト ボックス 60"/>
          <p:cNvSpPr txBox="1"/>
          <p:nvPr/>
        </p:nvSpPr>
        <p:spPr>
          <a:xfrm>
            <a:off x="1643146" y="4912538"/>
            <a:ext cx="7357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依頼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62" name="直線矢印コネクタ 61"/>
          <p:cNvCxnSpPr/>
          <p:nvPr/>
        </p:nvCxnSpPr>
        <p:spPr>
          <a:xfrm>
            <a:off x="1736433" y="6292007"/>
            <a:ext cx="3746755"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66" name="テキスト ボックス 65"/>
          <p:cNvSpPr txBox="1"/>
          <p:nvPr/>
        </p:nvSpPr>
        <p:spPr>
          <a:xfrm>
            <a:off x="3304213" y="5819680"/>
            <a:ext cx="7357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問合せ</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67" name="テキスト ボックス 66"/>
          <p:cNvSpPr txBox="1"/>
          <p:nvPr/>
        </p:nvSpPr>
        <p:spPr>
          <a:xfrm>
            <a:off x="3304213" y="6458628"/>
            <a:ext cx="7357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回答</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68" name="直線矢印コネクタ 67"/>
          <p:cNvCxnSpPr/>
          <p:nvPr/>
        </p:nvCxnSpPr>
        <p:spPr>
          <a:xfrm flipH="1">
            <a:off x="598498" y="3685120"/>
            <a:ext cx="301427" cy="572332"/>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p:cNvCxnSpPr>
            <a:endCxn id="31" idx="0"/>
          </p:cNvCxnSpPr>
          <p:nvPr/>
        </p:nvCxnSpPr>
        <p:spPr>
          <a:xfrm>
            <a:off x="6103962" y="3818136"/>
            <a:ext cx="44354" cy="429552"/>
          </a:xfrm>
          <a:prstGeom prst="straightConnector1">
            <a:avLst/>
          </a:prstGeom>
          <a:ln w="19050">
            <a:solidFill>
              <a:schemeClr val="accent1"/>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8" name="テキスト ボックス 77"/>
          <p:cNvSpPr txBox="1"/>
          <p:nvPr/>
        </p:nvSpPr>
        <p:spPr>
          <a:xfrm>
            <a:off x="5945964" y="3851194"/>
            <a:ext cx="83788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endParaRPr>
          </a:p>
        </p:txBody>
      </p:sp>
      <p:pic>
        <p:nvPicPr>
          <p:cNvPr id="79" name="図 7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14162" y="5212084"/>
            <a:ext cx="684821" cy="684821"/>
          </a:xfrm>
          <a:prstGeom prst="rect">
            <a:avLst/>
          </a:prstGeom>
        </p:spPr>
      </p:pic>
      <p:sp>
        <p:nvSpPr>
          <p:cNvPr id="80" name="テキスト ボックス 79"/>
          <p:cNvSpPr txBox="1"/>
          <p:nvPr/>
        </p:nvSpPr>
        <p:spPr>
          <a:xfrm>
            <a:off x="7176120" y="3779016"/>
            <a:ext cx="469872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①過去の試験結果などを分類ごとタグ付けし、</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簡単に検索できるようにすることで、試験や</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トラブル対応発生時に参照できるようにした。</a:t>
            </a:r>
          </a:p>
        </p:txBody>
      </p:sp>
      <p:sp>
        <p:nvSpPr>
          <p:cNvPr id="81" name="テキスト ボックス 80"/>
          <p:cNvSpPr txBox="1"/>
          <p:nvPr/>
        </p:nvSpPr>
        <p:spPr>
          <a:xfrm>
            <a:off x="7176120" y="4522227"/>
            <a:ext cx="469872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②過去の試験結果やトラブル情報を見ることで、</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ベテランのノウハウや観点を若手が学べるよう</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にした。</a:t>
            </a:r>
          </a:p>
        </p:txBody>
      </p:sp>
      <p:sp>
        <p:nvSpPr>
          <p:cNvPr id="82" name="テキスト ボックス 81"/>
          <p:cNvSpPr txBox="1"/>
          <p:nvPr/>
        </p:nvSpPr>
        <p:spPr>
          <a:xfrm>
            <a:off x="7176120" y="5294637"/>
            <a:ext cx="4698722"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③自動翻訳機能により、トラブルに関する</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やりとりやノウハウを海外拠点の現地のエンジ</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ニアが自分たちの言葉で参照できるようにする</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ことで、トラブルの再発防止や未然防止に繋ぐ</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ことができた。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83" name="テキスト ボックス 82"/>
          <p:cNvSpPr txBox="1"/>
          <p:nvPr/>
        </p:nvSpPr>
        <p:spPr>
          <a:xfrm>
            <a:off x="7176120" y="1397474"/>
            <a:ext cx="428835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①試験やトラブル発生時の対応に必要な</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スキルが個人の経験や知識に依存している</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4" name="テキスト ボックス 83"/>
          <p:cNvSpPr txBox="1"/>
          <p:nvPr/>
        </p:nvSpPr>
        <p:spPr>
          <a:xfrm>
            <a:off x="7176120" y="1943235"/>
            <a:ext cx="4493538"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②成果物や報告書は残っているものの、それに</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紐づくノウハウが個人の頭の中にしかない</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5" name="テキスト ボックス 84"/>
          <p:cNvSpPr txBox="1"/>
          <p:nvPr/>
        </p:nvSpPr>
        <p:spPr>
          <a:xfrm>
            <a:off x="7176120" y="2484185"/>
            <a:ext cx="469872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③海外拠点との共通データベースがなく、</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トラブルに関する問合せの時間が増大している</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51" name="フローチャート: 磁気ディスク 50"/>
          <p:cNvSpPr/>
          <p:nvPr/>
        </p:nvSpPr>
        <p:spPr>
          <a:xfrm>
            <a:off x="377581" y="1943235"/>
            <a:ext cx="2689939" cy="1754925"/>
          </a:xfrm>
          <a:prstGeom prst="flowChartMagneticDisk">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52" name="テキスト ボックス 51"/>
          <p:cNvSpPr txBox="1"/>
          <p:nvPr/>
        </p:nvSpPr>
        <p:spPr>
          <a:xfrm>
            <a:off x="591473" y="2103098"/>
            <a:ext cx="2262158"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個人・部門フォルダ</a:t>
            </a:r>
            <a:endParaRPr kumimoji="1" lang="en-US" altLang="ja-JP"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53" name="図 5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0843" y="2506863"/>
            <a:ext cx="515579" cy="515579"/>
          </a:xfrm>
          <a:prstGeom prst="rect">
            <a:avLst/>
          </a:prstGeom>
        </p:spPr>
      </p:pic>
      <p:pic>
        <p:nvPicPr>
          <p:cNvPr id="54" name="図 5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8633" y="3082293"/>
            <a:ext cx="465355" cy="465355"/>
          </a:xfrm>
          <a:prstGeom prst="rect">
            <a:avLst/>
          </a:prstGeom>
        </p:spPr>
      </p:pic>
      <p:sp>
        <p:nvSpPr>
          <p:cNvPr id="55" name="テキスト ボックス 54"/>
          <p:cNvSpPr txBox="1"/>
          <p:nvPr/>
        </p:nvSpPr>
        <p:spPr>
          <a:xfrm>
            <a:off x="1223945" y="2538764"/>
            <a:ext cx="1902212"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試験結果</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トラブル情報</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材料に関する情報</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設備のマニュアルと</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改作の記録</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4" name="右矢印 13"/>
          <p:cNvSpPr/>
          <p:nvPr/>
        </p:nvSpPr>
        <p:spPr>
          <a:xfrm>
            <a:off x="3236960" y="2647314"/>
            <a:ext cx="735561" cy="484632"/>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70" name="テキスト ボックス 69"/>
          <p:cNvSpPr txBox="1"/>
          <p:nvPr/>
        </p:nvSpPr>
        <p:spPr>
          <a:xfrm>
            <a:off x="3681766" y="3876906"/>
            <a:ext cx="7357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endParaRPr>
          </a:p>
        </p:txBody>
      </p:sp>
      <p:sp>
        <p:nvSpPr>
          <p:cNvPr id="88" name="テキスト ボックス 87"/>
          <p:cNvSpPr txBox="1"/>
          <p:nvPr/>
        </p:nvSpPr>
        <p:spPr>
          <a:xfrm>
            <a:off x="98942" y="3849579"/>
            <a:ext cx="7357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89" name="直線矢印コネクタ 88"/>
          <p:cNvCxnSpPr/>
          <p:nvPr/>
        </p:nvCxnSpPr>
        <p:spPr>
          <a:xfrm>
            <a:off x="2570063" y="3655015"/>
            <a:ext cx="302261" cy="618575"/>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2" name="テキスト ボックス 91"/>
          <p:cNvSpPr txBox="1"/>
          <p:nvPr/>
        </p:nvSpPr>
        <p:spPr>
          <a:xfrm>
            <a:off x="2614147" y="3864592"/>
            <a:ext cx="7357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endParaRPr>
          </a:p>
        </p:txBody>
      </p:sp>
      <p:cxnSp>
        <p:nvCxnSpPr>
          <p:cNvPr id="93" name="直線矢印コネクタ 92"/>
          <p:cNvCxnSpPr/>
          <p:nvPr/>
        </p:nvCxnSpPr>
        <p:spPr>
          <a:xfrm flipV="1">
            <a:off x="1445601" y="3518270"/>
            <a:ext cx="2522351" cy="732750"/>
          </a:xfrm>
          <a:prstGeom prst="straightConnector1">
            <a:avLst/>
          </a:prstGeom>
          <a:ln w="19050">
            <a:solidFill>
              <a:schemeClr val="accent3"/>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4" name="テキスト ボックス 93"/>
          <p:cNvSpPr txBox="1"/>
          <p:nvPr/>
        </p:nvSpPr>
        <p:spPr>
          <a:xfrm>
            <a:off x="1102120" y="3841245"/>
            <a:ext cx="7357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endParaRPr>
          </a:p>
        </p:txBody>
      </p:sp>
      <p:cxnSp>
        <p:nvCxnSpPr>
          <p:cNvPr id="97" name="直線矢印コネクタ 96"/>
          <p:cNvCxnSpPr/>
          <p:nvPr/>
        </p:nvCxnSpPr>
        <p:spPr>
          <a:xfrm flipH="1" flipV="1">
            <a:off x="5877870" y="3819882"/>
            <a:ext cx="60573" cy="429236"/>
          </a:xfrm>
          <a:prstGeom prst="straightConnector1">
            <a:avLst/>
          </a:prstGeom>
          <a:ln w="19050">
            <a:solidFill>
              <a:schemeClr val="accent1"/>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8" name="テキスト ボックス 97"/>
          <p:cNvSpPr txBox="1"/>
          <p:nvPr/>
        </p:nvSpPr>
        <p:spPr>
          <a:xfrm>
            <a:off x="5221989" y="3851194"/>
            <a:ext cx="83788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rPr>
              <a:t>質問</a:t>
            </a:r>
            <a:endParaRPr kumimoji="1" lang="en-US" altLang="ja-JP" sz="12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endParaRPr>
          </a:p>
        </p:txBody>
      </p:sp>
      <p:cxnSp>
        <p:nvCxnSpPr>
          <p:cNvPr id="99" name="直線矢印コネクタ 98"/>
          <p:cNvCxnSpPr>
            <a:endCxn id="30" idx="0"/>
          </p:cNvCxnSpPr>
          <p:nvPr/>
        </p:nvCxnSpPr>
        <p:spPr>
          <a:xfrm flipH="1">
            <a:off x="1050966" y="3334105"/>
            <a:ext cx="2910628" cy="916914"/>
          </a:xfrm>
          <a:prstGeom prst="straightConnector1">
            <a:avLst/>
          </a:prstGeom>
          <a:ln w="19050">
            <a:solidFill>
              <a:schemeClr val="accent3"/>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0" name="テキスト ボックス 99"/>
          <p:cNvSpPr txBox="1"/>
          <p:nvPr/>
        </p:nvSpPr>
        <p:spPr>
          <a:xfrm>
            <a:off x="1900111" y="4049489"/>
            <a:ext cx="7357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rPr>
              <a:t>回答</a:t>
            </a:r>
            <a:endParaRPr kumimoji="1" lang="en-US" altLang="ja-JP" sz="12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endParaRPr>
          </a:p>
        </p:txBody>
      </p:sp>
      <p:cxnSp>
        <p:nvCxnSpPr>
          <p:cNvPr id="101" name="直線矢印コネクタ 100"/>
          <p:cNvCxnSpPr/>
          <p:nvPr/>
        </p:nvCxnSpPr>
        <p:spPr>
          <a:xfrm flipV="1">
            <a:off x="4448247" y="3819882"/>
            <a:ext cx="274198" cy="453708"/>
          </a:xfrm>
          <a:prstGeom prst="straightConnector1">
            <a:avLst/>
          </a:prstGeom>
          <a:ln w="19050">
            <a:solidFill>
              <a:schemeClr val="accent1"/>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2" name="テキスト ボックス 101"/>
          <p:cNvSpPr txBox="1"/>
          <p:nvPr/>
        </p:nvSpPr>
        <p:spPr>
          <a:xfrm>
            <a:off x="4531211" y="3866598"/>
            <a:ext cx="7357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rPr>
              <a:t>回答</a:t>
            </a:r>
            <a:endParaRPr kumimoji="1" lang="en-US" altLang="ja-JP" sz="1200" b="0" i="0" u="none" strike="noStrike" kern="1200" cap="none" spc="0" normalizeH="0" baseline="0" noProof="0" dirty="0">
              <a:ln>
                <a:noFill/>
              </a:ln>
              <a:solidFill>
                <a:srgbClr val="297FD5"/>
              </a:solidFill>
              <a:effectLst/>
              <a:uLnTx/>
              <a:uFillTx/>
              <a:latin typeface="メイリオ" panose="020B0604030504040204" pitchFamily="50" charset="-128"/>
              <a:ea typeface="メイリオ" panose="020B0604030504040204" pitchFamily="50" charset="-128"/>
              <a:cs typeface="+mn-cs"/>
            </a:endParaRPr>
          </a:p>
        </p:txBody>
      </p:sp>
      <p:sp>
        <p:nvSpPr>
          <p:cNvPr id="63" name="角丸四角形 62"/>
          <p:cNvSpPr/>
          <p:nvPr/>
        </p:nvSpPr>
        <p:spPr>
          <a:xfrm>
            <a:off x="3272013" y="836096"/>
            <a:ext cx="3788298" cy="696464"/>
          </a:xfrm>
          <a:prstGeom prst="roundRect">
            <a:avLst>
              <a:gd name="adj" fmla="val 3948"/>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64" name="テキスト ボックス 63"/>
          <p:cNvSpPr txBox="1"/>
          <p:nvPr/>
        </p:nvSpPr>
        <p:spPr>
          <a:xfrm>
            <a:off x="3204660" y="844511"/>
            <a:ext cx="571043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◆業務内容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製品の試験設計と海外拠点からの</a:t>
            </a:r>
            <a:r>
              <a:rPr lang="ja-JP" altLang="en-US" sz="1200" dirty="0">
                <a:solidFill>
                  <a:srgbClr val="3477B2"/>
                </a:solidFill>
                <a:latin typeface="メイリオ" panose="020B0604030504040204" pitchFamily="50" charset="-128"/>
                <a:ea typeface="メイリオ" panose="020B0604030504040204" pitchFamily="50" charset="-128"/>
              </a:rPr>
              <a:t>問い合わせ</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対応業務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4" name="テキスト ボックス 73"/>
          <p:cNvSpPr txBox="1"/>
          <p:nvPr/>
        </p:nvSpPr>
        <p:spPr>
          <a:xfrm>
            <a:off x="91065" y="1387383"/>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導入前</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75" name="直線矢印コネクタ 74"/>
          <p:cNvCxnSpPr/>
          <p:nvPr/>
        </p:nvCxnSpPr>
        <p:spPr>
          <a:xfrm>
            <a:off x="789752" y="1523170"/>
            <a:ext cx="486420"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6" name="テキスト ボックス 75"/>
          <p:cNvSpPr txBox="1"/>
          <p:nvPr/>
        </p:nvSpPr>
        <p:spPr>
          <a:xfrm>
            <a:off x="91065" y="1600268"/>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導入後</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77" name="直線矢印コネクタ 76"/>
          <p:cNvCxnSpPr/>
          <p:nvPr/>
        </p:nvCxnSpPr>
        <p:spPr>
          <a:xfrm>
            <a:off x="789752" y="1738767"/>
            <a:ext cx="486420"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7280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500"/>
                                        <p:tgtEl>
                                          <p:spTgt spid="52"/>
                                        </p:tgtEl>
                                      </p:cBhvr>
                                    </p:animEffect>
                                  </p:childTnLst>
                                </p:cTn>
                              </p:par>
                              <p:par>
                                <p:cTn id="11" presetID="10" presetClass="entr" presetSubtype="0" fill="hold" nodeType="with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childTnLst>
                                </p:cTn>
                              </p:par>
                              <p:par>
                                <p:cTn id="14" presetID="10" presetClass="entr" presetSubtype="0" fill="hold" nodeType="with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fade">
                                      <p:cBhvr>
                                        <p:cTn id="16" dur="500"/>
                                        <p:tgtEl>
                                          <p:spTgt spid="5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500"/>
                                        <p:tgtEl>
                                          <p:spTgt spid="55"/>
                                        </p:tgtEl>
                                      </p:cBhvr>
                                    </p:animEffect>
                                  </p:childTnLst>
                                </p:cTn>
                              </p:par>
                              <p:par>
                                <p:cTn id="20" presetID="10" presetClass="entr" presetSubtype="0" fill="hold" nodeType="withEffect">
                                  <p:stCondLst>
                                    <p:cond delay="0"/>
                                  </p:stCondLst>
                                  <p:childTnLst>
                                    <p:set>
                                      <p:cBhvr>
                                        <p:cTn id="21" dur="1" fill="hold">
                                          <p:stCondLst>
                                            <p:cond delay="0"/>
                                          </p:stCondLst>
                                        </p:cTn>
                                        <p:tgtEl>
                                          <p:spTgt spid="89"/>
                                        </p:tgtEl>
                                        <p:attrNameLst>
                                          <p:attrName>style.visibility</p:attrName>
                                        </p:attrNameLst>
                                      </p:cBhvr>
                                      <p:to>
                                        <p:strVal val="visible"/>
                                      </p:to>
                                    </p:set>
                                    <p:animEffect transition="in" filter="fade">
                                      <p:cBhvr>
                                        <p:cTn id="22" dur="500"/>
                                        <p:tgtEl>
                                          <p:spTgt spid="8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2"/>
                                        </p:tgtEl>
                                        <p:attrNameLst>
                                          <p:attrName>style.visibility</p:attrName>
                                        </p:attrNameLst>
                                      </p:cBhvr>
                                      <p:to>
                                        <p:strVal val="visible"/>
                                      </p:to>
                                    </p:set>
                                    <p:animEffect transition="in" filter="fade">
                                      <p:cBhvr>
                                        <p:cTn id="25" dur="500"/>
                                        <p:tgtEl>
                                          <p:spTgt spid="9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8"/>
                                        </p:tgtEl>
                                        <p:attrNameLst>
                                          <p:attrName>style.visibility</p:attrName>
                                        </p:attrNameLst>
                                      </p:cBhvr>
                                      <p:to>
                                        <p:strVal val="visible"/>
                                      </p:to>
                                    </p:set>
                                    <p:animEffect transition="in" filter="fade">
                                      <p:cBhvr>
                                        <p:cTn id="28" dur="500"/>
                                        <p:tgtEl>
                                          <p:spTgt spid="88"/>
                                        </p:tgtEl>
                                      </p:cBhvr>
                                    </p:animEffect>
                                  </p:childTnLst>
                                </p:cTn>
                              </p:par>
                              <p:par>
                                <p:cTn id="29" presetID="10" presetClass="entr" presetSubtype="0" fill="hold"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par>
                                <p:cTn id="32" presetID="10" presetClass="entr" presetSubtype="0"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fade">
                                      <p:cBhvr>
                                        <p:cTn id="34" dur="500"/>
                                        <p:tgtEl>
                                          <p:spTgt spid="39"/>
                                        </p:tgtEl>
                                      </p:cBhvr>
                                    </p:animEffect>
                                  </p:childTnLst>
                                </p:cTn>
                              </p:par>
                              <p:par>
                                <p:cTn id="35" presetID="10" presetClass="entr" presetSubtype="0" fill="hold" nodeType="with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0"/>
                                        </p:tgtEl>
                                        <p:attrNameLst>
                                          <p:attrName>style.visibility</p:attrName>
                                        </p:attrNameLst>
                                      </p:cBhvr>
                                      <p:to>
                                        <p:strVal val="visible"/>
                                      </p:to>
                                    </p:set>
                                    <p:animEffect transition="in" filter="fade">
                                      <p:cBhvr>
                                        <p:cTn id="40" dur="500"/>
                                        <p:tgtEl>
                                          <p:spTgt spid="6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fade">
                                      <p:cBhvr>
                                        <p:cTn id="43" dur="500"/>
                                        <p:tgtEl>
                                          <p:spTgt spid="6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0"/>
                                        </p:tgtEl>
                                        <p:attrNameLst>
                                          <p:attrName>style.visibility</p:attrName>
                                        </p:attrNameLst>
                                      </p:cBhvr>
                                      <p:to>
                                        <p:strVal val="visible"/>
                                      </p:to>
                                    </p:set>
                                    <p:animEffect transition="in" filter="fade">
                                      <p:cBhvr>
                                        <p:cTn id="46" dur="500"/>
                                        <p:tgtEl>
                                          <p:spTgt spid="50"/>
                                        </p:tgtEl>
                                      </p:cBhvr>
                                    </p:animEffect>
                                  </p:childTnLst>
                                </p:cTn>
                              </p:par>
                              <p:par>
                                <p:cTn id="47" presetID="10" presetClass="entr" presetSubtype="0" fill="hold" nodeType="with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par>
                                <p:cTn id="50" presetID="10" presetClass="entr" presetSubtype="0"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fade">
                                      <p:cBhvr>
                                        <p:cTn id="52" dur="500"/>
                                        <p:tgtEl>
                                          <p:spTgt spid="4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fade">
                                      <p:cBhvr>
                                        <p:cTn id="55" dur="500"/>
                                        <p:tgtEl>
                                          <p:spTgt spid="5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66"/>
                                        </p:tgtEl>
                                        <p:attrNameLst>
                                          <p:attrName>style.visibility</p:attrName>
                                        </p:attrNameLst>
                                      </p:cBhvr>
                                      <p:to>
                                        <p:strVal val="visible"/>
                                      </p:to>
                                    </p:set>
                                    <p:animEffect transition="in" filter="fade">
                                      <p:cBhvr>
                                        <p:cTn id="58" dur="500"/>
                                        <p:tgtEl>
                                          <p:spTgt spid="66"/>
                                        </p:tgtEl>
                                      </p:cBhvr>
                                    </p:animEffect>
                                  </p:childTnLst>
                                </p:cTn>
                              </p:par>
                              <p:par>
                                <p:cTn id="59" presetID="10" presetClass="entr" presetSubtype="0" fill="hold" nodeType="with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500"/>
                                        <p:tgtEl>
                                          <p:spTgt spid="37"/>
                                        </p:tgtEl>
                                      </p:cBhvr>
                                    </p:animEffect>
                                  </p:childTnLst>
                                </p:cTn>
                              </p:par>
                              <p:par>
                                <p:cTn id="62" presetID="10" presetClass="entr" presetSubtype="0" fill="hold" nodeType="with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fade">
                                      <p:cBhvr>
                                        <p:cTn id="64" dur="500"/>
                                        <p:tgtEl>
                                          <p:spTgt spid="6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fade">
                                      <p:cBhvr>
                                        <p:cTn id="67" dur="500"/>
                                        <p:tgtEl>
                                          <p:spTgt spid="67"/>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84"/>
                                        </p:tgtEl>
                                        <p:attrNameLst>
                                          <p:attrName>style.visibility</p:attrName>
                                        </p:attrNameLst>
                                      </p:cBhvr>
                                      <p:to>
                                        <p:strVal val="visible"/>
                                      </p:to>
                                    </p:set>
                                    <p:animEffect transition="in" filter="fade">
                                      <p:cBhvr>
                                        <p:cTn id="72" dur="500"/>
                                        <p:tgtEl>
                                          <p:spTgt spid="84"/>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83"/>
                                        </p:tgtEl>
                                        <p:attrNameLst>
                                          <p:attrName>style.visibility</p:attrName>
                                        </p:attrNameLst>
                                      </p:cBhvr>
                                      <p:to>
                                        <p:strVal val="visible"/>
                                      </p:to>
                                    </p:set>
                                    <p:animEffect transition="in" filter="fade">
                                      <p:cBhvr>
                                        <p:cTn id="75" dur="500"/>
                                        <p:tgtEl>
                                          <p:spTgt spid="8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85"/>
                                        </p:tgtEl>
                                        <p:attrNameLst>
                                          <p:attrName>style.visibility</p:attrName>
                                        </p:attrNameLst>
                                      </p:cBhvr>
                                      <p:to>
                                        <p:strVal val="visible"/>
                                      </p:to>
                                    </p:set>
                                    <p:animEffect transition="in" filter="fade">
                                      <p:cBhvr>
                                        <p:cTn id="78" dur="500"/>
                                        <p:tgtEl>
                                          <p:spTgt spid="85"/>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8"/>
                                        </p:tgtEl>
                                        <p:attrNameLst>
                                          <p:attrName>style.visibility</p:attrName>
                                        </p:attrNameLst>
                                      </p:cBhvr>
                                      <p:to>
                                        <p:strVal val="visible"/>
                                      </p:to>
                                    </p:set>
                                    <p:animEffect transition="in" filter="fade">
                                      <p:cBhvr>
                                        <p:cTn id="81" dur="500"/>
                                        <p:tgtEl>
                                          <p:spTgt spid="18"/>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fade">
                                      <p:cBhvr>
                                        <p:cTn id="84" dur="500"/>
                                        <p:tgtEl>
                                          <p:spTgt spid="1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2"/>
                                        </p:tgtEl>
                                        <p:attrNameLst>
                                          <p:attrName>style.visibility</p:attrName>
                                        </p:attrNameLst>
                                      </p:cBhvr>
                                      <p:to>
                                        <p:strVal val="visible"/>
                                      </p:to>
                                    </p:set>
                                    <p:animEffect transition="in" filter="fade">
                                      <p:cBhvr>
                                        <p:cTn id="87" dur="500"/>
                                        <p:tgtEl>
                                          <p:spTgt spid="22"/>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4"/>
                                        </p:tgtEl>
                                        <p:attrNameLst>
                                          <p:attrName>style.visibility</p:attrName>
                                        </p:attrNameLst>
                                      </p:cBhvr>
                                      <p:to>
                                        <p:strVal val="visible"/>
                                      </p:to>
                                    </p:set>
                                    <p:animEffect transition="in" filter="fade">
                                      <p:cBhvr>
                                        <p:cTn id="90" dur="500"/>
                                        <p:tgtEl>
                                          <p:spTgt spid="14"/>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78"/>
                                        </p:tgtEl>
                                        <p:attrNameLst>
                                          <p:attrName>style.visibility</p:attrName>
                                        </p:attrNameLst>
                                      </p:cBhvr>
                                      <p:to>
                                        <p:strVal val="visible"/>
                                      </p:to>
                                    </p:set>
                                    <p:animEffect transition="in" filter="fade">
                                      <p:cBhvr>
                                        <p:cTn id="93" dur="500"/>
                                        <p:tgtEl>
                                          <p:spTgt spid="78"/>
                                        </p:tgtEl>
                                      </p:cBhvr>
                                    </p:animEffect>
                                  </p:childTnLst>
                                </p:cTn>
                              </p:par>
                              <p:par>
                                <p:cTn id="94" presetID="10" presetClass="entr" presetSubtype="0" fill="hold" nodeType="withEffect">
                                  <p:stCondLst>
                                    <p:cond delay="0"/>
                                  </p:stCondLst>
                                  <p:childTnLst>
                                    <p:set>
                                      <p:cBhvr>
                                        <p:cTn id="95" dur="1" fill="hold">
                                          <p:stCondLst>
                                            <p:cond delay="0"/>
                                          </p:stCondLst>
                                        </p:cTn>
                                        <p:tgtEl>
                                          <p:spTgt spid="71"/>
                                        </p:tgtEl>
                                        <p:attrNameLst>
                                          <p:attrName>style.visibility</p:attrName>
                                        </p:attrNameLst>
                                      </p:cBhvr>
                                      <p:to>
                                        <p:strVal val="visible"/>
                                      </p:to>
                                    </p:set>
                                    <p:animEffect transition="in" filter="fade">
                                      <p:cBhvr>
                                        <p:cTn id="96" dur="500"/>
                                        <p:tgtEl>
                                          <p:spTgt spid="71"/>
                                        </p:tgtEl>
                                      </p:cBhvr>
                                    </p:animEffect>
                                  </p:childTnLst>
                                </p:cTn>
                              </p:par>
                              <p:par>
                                <p:cTn id="97" presetID="10" presetClass="entr" presetSubtype="0" fill="hold" nodeType="withEffect">
                                  <p:stCondLst>
                                    <p:cond delay="0"/>
                                  </p:stCondLst>
                                  <p:childTnLst>
                                    <p:set>
                                      <p:cBhvr>
                                        <p:cTn id="98" dur="1" fill="hold">
                                          <p:stCondLst>
                                            <p:cond delay="0"/>
                                          </p:stCondLst>
                                        </p:cTn>
                                        <p:tgtEl>
                                          <p:spTgt spid="97"/>
                                        </p:tgtEl>
                                        <p:attrNameLst>
                                          <p:attrName>style.visibility</p:attrName>
                                        </p:attrNameLst>
                                      </p:cBhvr>
                                      <p:to>
                                        <p:strVal val="visible"/>
                                      </p:to>
                                    </p:set>
                                    <p:animEffect transition="in" filter="fade">
                                      <p:cBhvr>
                                        <p:cTn id="99" dur="500"/>
                                        <p:tgtEl>
                                          <p:spTgt spid="97"/>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98"/>
                                        </p:tgtEl>
                                        <p:attrNameLst>
                                          <p:attrName>style.visibility</p:attrName>
                                        </p:attrNameLst>
                                      </p:cBhvr>
                                      <p:to>
                                        <p:strVal val="visible"/>
                                      </p:to>
                                    </p:set>
                                    <p:animEffect transition="in" filter="fade">
                                      <p:cBhvr>
                                        <p:cTn id="102" dur="500"/>
                                        <p:tgtEl>
                                          <p:spTgt spid="98"/>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02"/>
                                        </p:tgtEl>
                                        <p:attrNameLst>
                                          <p:attrName>style.visibility</p:attrName>
                                        </p:attrNameLst>
                                      </p:cBhvr>
                                      <p:to>
                                        <p:strVal val="visible"/>
                                      </p:to>
                                    </p:set>
                                    <p:animEffect transition="in" filter="fade">
                                      <p:cBhvr>
                                        <p:cTn id="105" dur="500"/>
                                        <p:tgtEl>
                                          <p:spTgt spid="102"/>
                                        </p:tgtEl>
                                      </p:cBhvr>
                                    </p:animEffect>
                                  </p:childTnLst>
                                </p:cTn>
                              </p:par>
                              <p:par>
                                <p:cTn id="106" presetID="10" presetClass="entr" presetSubtype="0" fill="hold" nodeType="withEffect">
                                  <p:stCondLst>
                                    <p:cond delay="0"/>
                                  </p:stCondLst>
                                  <p:childTnLst>
                                    <p:set>
                                      <p:cBhvr>
                                        <p:cTn id="107" dur="1" fill="hold">
                                          <p:stCondLst>
                                            <p:cond delay="0"/>
                                          </p:stCondLst>
                                        </p:cTn>
                                        <p:tgtEl>
                                          <p:spTgt spid="101"/>
                                        </p:tgtEl>
                                        <p:attrNameLst>
                                          <p:attrName>style.visibility</p:attrName>
                                        </p:attrNameLst>
                                      </p:cBhvr>
                                      <p:to>
                                        <p:strVal val="visible"/>
                                      </p:to>
                                    </p:set>
                                    <p:animEffect transition="in" filter="fade">
                                      <p:cBhvr>
                                        <p:cTn id="108" dur="500"/>
                                        <p:tgtEl>
                                          <p:spTgt spid="101"/>
                                        </p:tgtEl>
                                      </p:cBhvr>
                                    </p:animEffect>
                                  </p:childTnLst>
                                </p:cTn>
                              </p:par>
                              <p:par>
                                <p:cTn id="109" presetID="10" presetClass="entr" presetSubtype="0" fill="hold" nodeType="withEffect">
                                  <p:stCondLst>
                                    <p:cond delay="0"/>
                                  </p:stCondLst>
                                  <p:childTnLst>
                                    <p:set>
                                      <p:cBhvr>
                                        <p:cTn id="110" dur="1" fill="hold">
                                          <p:stCondLst>
                                            <p:cond delay="0"/>
                                          </p:stCondLst>
                                        </p:cTn>
                                        <p:tgtEl>
                                          <p:spTgt spid="46"/>
                                        </p:tgtEl>
                                        <p:attrNameLst>
                                          <p:attrName>style.visibility</p:attrName>
                                        </p:attrNameLst>
                                      </p:cBhvr>
                                      <p:to>
                                        <p:strVal val="visible"/>
                                      </p:to>
                                    </p:set>
                                    <p:animEffect transition="in" filter="fade">
                                      <p:cBhvr>
                                        <p:cTn id="111" dur="500"/>
                                        <p:tgtEl>
                                          <p:spTgt spid="46"/>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70"/>
                                        </p:tgtEl>
                                        <p:attrNameLst>
                                          <p:attrName>style.visibility</p:attrName>
                                        </p:attrNameLst>
                                      </p:cBhvr>
                                      <p:to>
                                        <p:strVal val="visible"/>
                                      </p:to>
                                    </p:set>
                                    <p:animEffect transition="in" filter="fade">
                                      <p:cBhvr>
                                        <p:cTn id="114" dur="500"/>
                                        <p:tgtEl>
                                          <p:spTgt spid="70"/>
                                        </p:tgtEl>
                                      </p:cBhvr>
                                    </p:animEffect>
                                  </p:childTnLst>
                                </p:cTn>
                              </p:par>
                              <p:par>
                                <p:cTn id="115" presetID="10" presetClass="entr" presetSubtype="0" fill="hold" nodeType="withEffect">
                                  <p:stCondLst>
                                    <p:cond delay="0"/>
                                  </p:stCondLst>
                                  <p:childTnLst>
                                    <p:set>
                                      <p:cBhvr>
                                        <p:cTn id="116" dur="1" fill="hold">
                                          <p:stCondLst>
                                            <p:cond delay="0"/>
                                          </p:stCondLst>
                                        </p:cTn>
                                        <p:tgtEl>
                                          <p:spTgt spid="93"/>
                                        </p:tgtEl>
                                        <p:attrNameLst>
                                          <p:attrName>style.visibility</p:attrName>
                                        </p:attrNameLst>
                                      </p:cBhvr>
                                      <p:to>
                                        <p:strVal val="visible"/>
                                      </p:to>
                                    </p:set>
                                    <p:animEffect transition="in" filter="fade">
                                      <p:cBhvr>
                                        <p:cTn id="117" dur="500"/>
                                        <p:tgtEl>
                                          <p:spTgt spid="93"/>
                                        </p:tgtEl>
                                      </p:cBhvr>
                                    </p:animEffect>
                                  </p:childTnLst>
                                </p:cTn>
                              </p:par>
                              <p:par>
                                <p:cTn id="118" presetID="10" presetClass="entr" presetSubtype="0" fill="hold" nodeType="withEffect">
                                  <p:stCondLst>
                                    <p:cond delay="0"/>
                                  </p:stCondLst>
                                  <p:childTnLst>
                                    <p:set>
                                      <p:cBhvr>
                                        <p:cTn id="119" dur="1" fill="hold">
                                          <p:stCondLst>
                                            <p:cond delay="0"/>
                                          </p:stCondLst>
                                        </p:cTn>
                                        <p:tgtEl>
                                          <p:spTgt spid="99"/>
                                        </p:tgtEl>
                                        <p:attrNameLst>
                                          <p:attrName>style.visibility</p:attrName>
                                        </p:attrNameLst>
                                      </p:cBhvr>
                                      <p:to>
                                        <p:strVal val="visible"/>
                                      </p:to>
                                    </p:set>
                                    <p:animEffect transition="in" filter="fade">
                                      <p:cBhvr>
                                        <p:cTn id="120" dur="500"/>
                                        <p:tgtEl>
                                          <p:spTgt spid="9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00"/>
                                        </p:tgtEl>
                                        <p:attrNameLst>
                                          <p:attrName>style.visibility</p:attrName>
                                        </p:attrNameLst>
                                      </p:cBhvr>
                                      <p:to>
                                        <p:strVal val="visible"/>
                                      </p:to>
                                    </p:set>
                                    <p:animEffect transition="in" filter="fade">
                                      <p:cBhvr>
                                        <p:cTn id="123" dur="500"/>
                                        <p:tgtEl>
                                          <p:spTgt spid="100"/>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94"/>
                                        </p:tgtEl>
                                        <p:attrNameLst>
                                          <p:attrName>style.visibility</p:attrName>
                                        </p:attrNameLst>
                                      </p:cBhvr>
                                      <p:to>
                                        <p:strVal val="visible"/>
                                      </p:to>
                                    </p:set>
                                    <p:animEffect transition="in" filter="fade">
                                      <p:cBhvr>
                                        <p:cTn id="126" dur="500"/>
                                        <p:tgtEl>
                                          <p:spTgt spid="94"/>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12"/>
                                        </p:tgtEl>
                                        <p:attrNameLst>
                                          <p:attrName>style.visibility</p:attrName>
                                        </p:attrNameLst>
                                      </p:cBhvr>
                                      <p:to>
                                        <p:strVal val="visible"/>
                                      </p:to>
                                    </p:set>
                                    <p:animEffect transition="in" filter="fade">
                                      <p:cBhvr>
                                        <p:cTn id="129" dur="500"/>
                                        <p:tgtEl>
                                          <p:spTgt spid="12"/>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11"/>
                                        </p:tgtEl>
                                        <p:attrNameLst>
                                          <p:attrName>style.visibility</p:attrName>
                                        </p:attrNameLst>
                                      </p:cBhvr>
                                      <p:to>
                                        <p:strVal val="visible"/>
                                      </p:to>
                                    </p:set>
                                    <p:animEffect transition="in" filter="fade">
                                      <p:cBhvr>
                                        <p:cTn id="132" dur="500"/>
                                        <p:tgtEl>
                                          <p:spTgt spid="11"/>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grpId="0" nodeType="clickEffect">
                                  <p:stCondLst>
                                    <p:cond delay="0"/>
                                  </p:stCondLst>
                                  <p:childTnLst>
                                    <p:set>
                                      <p:cBhvr>
                                        <p:cTn id="136" dur="1" fill="hold">
                                          <p:stCondLst>
                                            <p:cond delay="0"/>
                                          </p:stCondLst>
                                        </p:cTn>
                                        <p:tgtEl>
                                          <p:spTgt spid="80"/>
                                        </p:tgtEl>
                                        <p:attrNameLst>
                                          <p:attrName>style.visibility</p:attrName>
                                        </p:attrNameLst>
                                      </p:cBhvr>
                                      <p:to>
                                        <p:strVal val="visible"/>
                                      </p:to>
                                    </p:set>
                                    <p:animEffect transition="in" filter="fade">
                                      <p:cBhvr>
                                        <p:cTn id="137" dur="500"/>
                                        <p:tgtEl>
                                          <p:spTgt spid="80"/>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81"/>
                                        </p:tgtEl>
                                        <p:attrNameLst>
                                          <p:attrName>style.visibility</p:attrName>
                                        </p:attrNameLst>
                                      </p:cBhvr>
                                      <p:to>
                                        <p:strVal val="visible"/>
                                      </p:to>
                                    </p:set>
                                    <p:animEffect transition="in" filter="fade">
                                      <p:cBhvr>
                                        <p:cTn id="140" dur="500"/>
                                        <p:tgtEl>
                                          <p:spTgt spid="81"/>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82"/>
                                        </p:tgtEl>
                                        <p:attrNameLst>
                                          <p:attrName>style.visibility</p:attrName>
                                        </p:attrNameLst>
                                      </p:cBhvr>
                                      <p:to>
                                        <p:strVal val="visible"/>
                                      </p:to>
                                    </p:set>
                                    <p:animEffect transition="in" filter="fade">
                                      <p:cBhvr>
                                        <p:cTn id="143" dur="500"/>
                                        <p:tgtEl>
                                          <p:spTgt spid="82"/>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10"/>
                                        </p:tgtEl>
                                        <p:attrNameLst>
                                          <p:attrName>style.visibility</p:attrName>
                                        </p:attrNameLst>
                                      </p:cBhvr>
                                      <p:to>
                                        <p:strVal val="visible"/>
                                      </p:to>
                                    </p:set>
                                    <p:animEffect transition="in" filter="fade">
                                      <p:cBhvr>
                                        <p:cTn id="146" dur="500"/>
                                        <p:tgtEl>
                                          <p:spTgt spid="10"/>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9"/>
                                        </p:tgtEl>
                                        <p:attrNameLst>
                                          <p:attrName>style.visibility</p:attrName>
                                        </p:attrNameLst>
                                      </p:cBhvr>
                                      <p:to>
                                        <p:strVal val="visible"/>
                                      </p:to>
                                    </p:set>
                                    <p:animEffect transition="in" filter="fade">
                                      <p:cBhvr>
                                        <p:cTn id="14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8" grpId="0" animBg="1"/>
      <p:bldP spid="19" grpId="0"/>
      <p:bldP spid="22" grpId="0"/>
      <p:bldP spid="50" grpId="0"/>
      <p:bldP spid="57" grpId="0"/>
      <p:bldP spid="60" grpId="0"/>
      <p:bldP spid="61" grpId="0"/>
      <p:bldP spid="66" grpId="0"/>
      <p:bldP spid="67" grpId="0"/>
      <p:bldP spid="78" grpId="0"/>
      <p:bldP spid="80" grpId="0"/>
      <p:bldP spid="81" grpId="0"/>
      <p:bldP spid="82" grpId="0"/>
      <p:bldP spid="83" grpId="0"/>
      <p:bldP spid="84" grpId="0"/>
      <p:bldP spid="85" grpId="0"/>
      <p:bldP spid="51" grpId="0" animBg="1"/>
      <p:bldP spid="52" grpId="0"/>
      <p:bldP spid="55" grpId="0"/>
      <p:bldP spid="14" grpId="0" animBg="1"/>
      <p:bldP spid="70" grpId="0"/>
      <p:bldP spid="88" grpId="0"/>
      <p:bldP spid="92" grpId="0"/>
      <p:bldP spid="94" grpId="0"/>
      <p:bldP spid="98" grpId="0"/>
      <p:bldP spid="100" grpId="0"/>
      <p:bldP spid="10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角丸四角形 68"/>
          <p:cNvSpPr/>
          <p:nvPr/>
        </p:nvSpPr>
        <p:spPr>
          <a:xfrm>
            <a:off x="201040" y="5561209"/>
            <a:ext cx="1624716" cy="1104738"/>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67" name="角丸四角形 66"/>
          <p:cNvSpPr/>
          <p:nvPr/>
        </p:nvSpPr>
        <p:spPr>
          <a:xfrm>
            <a:off x="210383" y="4118444"/>
            <a:ext cx="1607948" cy="1196826"/>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 name="タイトル 1"/>
          <p:cNvSpPr>
            <a:spLocks noGrp="1"/>
          </p:cNvSpPr>
          <p:nvPr>
            <p:ph type="title"/>
          </p:nvPr>
        </p:nvSpPr>
        <p:spPr/>
        <p:txBody>
          <a:bodyPr>
            <a:normAutofit/>
          </a:bodyPr>
          <a:lstStyle/>
          <a:p>
            <a:r>
              <a:rPr lang="ja-JP" altLang="en-US" dirty="0"/>
              <a:t>製造業界　</a:t>
            </a:r>
            <a:r>
              <a:rPr lang="en-US" altLang="ja-JP" dirty="0"/>
              <a:t>E</a:t>
            </a:r>
            <a:r>
              <a:rPr lang="ja-JP" altLang="en-US"/>
              <a:t>社様</a:t>
            </a:r>
            <a:r>
              <a:rPr lang="ja-JP" altLang="en-US" dirty="0"/>
              <a:t>　知識共有と業務品質向上</a:t>
            </a:r>
            <a:endParaRPr kumimoji="1" lang="ja-JP" altLang="en-US" dirty="0"/>
          </a:p>
        </p:txBody>
      </p:sp>
      <p:sp>
        <p:nvSpPr>
          <p:cNvPr id="4" name="スライド番号プレースホルダー 3"/>
          <p:cNvSpPr>
            <a:spLocks noGrp="1"/>
          </p:cNvSpPr>
          <p:nvPr>
            <p:ph type="sldNum" sz="quarter" idx="12"/>
          </p:nvPr>
        </p:nvSpPr>
        <p:spPr>
          <a:xfrm>
            <a:off x="9290945" y="644658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348CB8-A846-49A1-82E0-8AAD89E81CF6}" type="slidenum">
              <a:rPr kumimoji="1" lang="ja-JP" altLang="en-US" sz="1200" b="0" i="0" u="none" strike="noStrike" kern="1200" cap="none" spc="0" normalizeH="0" baseline="0" noProof="0" smtClean="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1200" b="0" i="0" u="none" strike="noStrike" kern="1200" cap="none" spc="0" normalizeH="0" baseline="0" noProof="0" dirty="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7194965" y="4263466"/>
            <a:ext cx="4698722" cy="1077218"/>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①部や課の単位で管理している有用な事例や</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ノウハウを一元管理し、タグやビューで誰でも</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検索できるようにすることで、部門間を横断</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したナレッジ基盤の構築ができた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7" name="テキスト ボックス 6"/>
          <p:cNvSpPr txBox="1"/>
          <p:nvPr/>
        </p:nvSpPr>
        <p:spPr>
          <a:xfrm>
            <a:off x="7191784" y="5258283"/>
            <a:ext cx="4683058" cy="1077218"/>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②どのようなキーワード・タグ検索をしているか</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を確認することで、利用者のニーズに沿った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情報をナレッジとして登録し、共有することが</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できた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p:cNvSpPr txBox="1"/>
          <p:nvPr/>
        </p:nvSpPr>
        <p:spPr>
          <a:xfrm>
            <a:off x="7191784" y="6222015"/>
            <a:ext cx="4493538" cy="584775"/>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③有用な事例やノウハウの投稿がメールで通知</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され</a:t>
            </a:r>
            <a:r>
              <a:rPr kumimoji="1" lang="ja-JP" altLang="en-US" sz="1600" b="1" i="0" u="none" strike="noStrike" kern="1200" cap="none" spc="0" normalizeH="0" baseline="0" noProof="0" dirty="0" err="1">
                <a:ln>
                  <a:noFill/>
                </a:ln>
                <a:solidFill>
                  <a:srgbClr val="FF6600"/>
                </a:solidFill>
                <a:effectLst/>
                <a:uLnTx/>
                <a:uFillTx/>
                <a:latin typeface="メイリオ" panose="020B0604030504040204" pitchFamily="50" charset="-128"/>
                <a:ea typeface="メイリオ" panose="020B0604030504040204" pitchFamily="50" charset="-128"/>
                <a:cs typeface="+mn-cs"/>
              </a:rPr>
              <a:t>、</a:t>
            </a: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周知漏れを防ぐことが可能となった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9" name="角丸四角形 8"/>
          <p:cNvSpPr/>
          <p:nvPr/>
        </p:nvSpPr>
        <p:spPr>
          <a:xfrm>
            <a:off x="7229475" y="4013946"/>
            <a:ext cx="4629703" cy="2729763"/>
          </a:xfrm>
          <a:prstGeom prst="roundRect">
            <a:avLst>
              <a:gd name="adj" fmla="val 2541"/>
            </a:avLst>
          </a:prstGeom>
          <a:no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0" name="角丸四角形 9"/>
          <p:cNvSpPr/>
          <p:nvPr/>
        </p:nvSpPr>
        <p:spPr>
          <a:xfrm>
            <a:off x="7314344" y="3762375"/>
            <a:ext cx="3098800" cy="503144"/>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導入のポイント</a:t>
            </a:r>
          </a:p>
        </p:txBody>
      </p:sp>
      <p:sp>
        <p:nvSpPr>
          <p:cNvPr id="11" name="角丸四角形 10"/>
          <p:cNvSpPr/>
          <p:nvPr/>
        </p:nvSpPr>
        <p:spPr>
          <a:xfrm>
            <a:off x="7229475" y="1090474"/>
            <a:ext cx="4629703" cy="2477871"/>
          </a:xfrm>
          <a:prstGeom prst="roundRect">
            <a:avLst>
              <a:gd name="adj" fmla="val 2541"/>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2" name="角丸四角形 11"/>
          <p:cNvSpPr/>
          <p:nvPr/>
        </p:nvSpPr>
        <p:spPr>
          <a:xfrm>
            <a:off x="7314344"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導入前の課題</a:t>
            </a:r>
          </a:p>
        </p:txBody>
      </p:sp>
      <p:sp>
        <p:nvSpPr>
          <p:cNvPr id="13" name="テキスト ボックス 12"/>
          <p:cNvSpPr txBox="1"/>
          <p:nvPr/>
        </p:nvSpPr>
        <p:spPr>
          <a:xfrm>
            <a:off x="7228818" y="1411255"/>
            <a:ext cx="4493538" cy="584775"/>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①組織が縦割りとなっており、部や課の</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部門間情報共有をおこなうための基盤がない</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4" name="テキスト ボックス 13"/>
          <p:cNvSpPr txBox="1"/>
          <p:nvPr/>
        </p:nvSpPr>
        <p:spPr>
          <a:xfrm>
            <a:off x="7234725" y="1984744"/>
            <a:ext cx="4288353" cy="830997"/>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②どのような情報が存在していて、各部門が</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どのような情報を探して活用しているのか</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見える化できていない</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5" name="テキスト ボックス 14"/>
          <p:cNvSpPr txBox="1"/>
          <p:nvPr/>
        </p:nvSpPr>
        <p:spPr>
          <a:xfrm>
            <a:off x="7223420" y="2813815"/>
            <a:ext cx="4698722" cy="584775"/>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③講習会や工場巡回時等の改善活動で得た事例や</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ノウハウが各活動メンバーに認知されていない</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6" name="角丸四角形 15"/>
          <p:cNvSpPr/>
          <p:nvPr/>
        </p:nvSpPr>
        <p:spPr>
          <a:xfrm>
            <a:off x="138179"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業務イメージ</a:t>
            </a:r>
          </a:p>
        </p:txBody>
      </p:sp>
      <p:sp>
        <p:nvSpPr>
          <p:cNvPr id="22" name="フローチャート: 磁気ディスク 21"/>
          <p:cNvSpPr/>
          <p:nvPr/>
        </p:nvSpPr>
        <p:spPr>
          <a:xfrm>
            <a:off x="3241330" y="4678111"/>
            <a:ext cx="1641590" cy="2097184"/>
          </a:xfrm>
          <a:prstGeom prst="flowChartMagneticDisk">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73" name="テキスト ボックス 72"/>
          <p:cNvSpPr txBox="1"/>
          <p:nvPr/>
        </p:nvSpPr>
        <p:spPr>
          <a:xfrm>
            <a:off x="3160124" y="4864740"/>
            <a:ext cx="1800494"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ナレッジベース</a:t>
            </a:r>
            <a:endParaRPr kumimoji="1" lang="en-US" altLang="ja-JP"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5" name="テキスト ボックス 74"/>
          <p:cNvSpPr txBox="1"/>
          <p:nvPr/>
        </p:nvSpPr>
        <p:spPr>
          <a:xfrm>
            <a:off x="3516726" y="5510331"/>
            <a:ext cx="1401007"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事例集</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技術資料　</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研修資料</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イベント資料</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79" name="テキスト ボックス 178"/>
          <p:cNvSpPr txBox="1"/>
          <p:nvPr/>
        </p:nvSpPr>
        <p:spPr>
          <a:xfrm>
            <a:off x="5689156" y="2459393"/>
            <a:ext cx="82969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参加</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87" name="テキスト ボックス 186"/>
          <p:cNvSpPr txBox="1"/>
          <p:nvPr/>
        </p:nvSpPr>
        <p:spPr>
          <a:xfrm>
            <a:off x="3236979" y="869314"/>
            <a:ext cx="5710436" cy="86177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◆業務内容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生産プロセスにおける改善活動の起案、現場での実施</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進捗確認、改善サポート</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88" name="角丸四角形 187"/>
          <p:cNvSpPr/>
          <p:nvPr/>
        </p:nvSpPr>
        <p:spPr>
          <a:xfrm>
            <a:off x="3275498" y="848546"/>
            <a:ext cx="3788298" cy="696464"/>
          </a:xfrm>
          <a:prstGeom prst="roundRect">
            <a:avLst>
              <a:gd name="adj" fmla="val 3948"/>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7" name="角丸四角形 86"/>
          <p:cNvSpPr/>
          <p:nvPr/>
        </p:nvSpPr>
        <p:spPr>
          <a:xfrm>
            <a:off x="6021579" y="3127251"/>
            <a:ext cx="900345" cy="3616458"/>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9" name="テキスト ボックス 88"/>
          <p:cNvSpPr txBox="1"/>
          <p:nvPr/>
        </p:nvSpPr>
        <p:spPr>
          <a:xfrm>
            <a:off x="5034363" y="5283751"/>
            <a:ext cx="102172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生産革新</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知識入手</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5" name="テキスト ボックス 94"/>
          <p:cNvSpPr txBox="1"/>
          <p:nvPr/>
        </p:nvSpPr>
        <p:spPr>
          <a:xfrm>
            <a:off x="4907433" y="6091967"/>
            <a:ext cx="112444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他部門の良い取り組みを横展開</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00" name="テキスト ボックス 99"/>
          <p:cNvSpPr txBox="1"/>
          <p:nvPr/>
        </p:nvSpPr>
        <p:spPr>
          <a:xfrm>
            <a:off x="5992083" y="3171534"/>
            <a:ext cx="254480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各事業体の</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活動部隊</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（工場等）</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19" name="角丸四角形 118"/>
          <p:cNvSpPr/>
          <p:nvPr/>
        </p:nvSpPr>
        <p:spPr>
          <a:xfrm>
            <a:off x="248962" y="2839026"/>
            <a:ext cx="1574681" cy="1020525"/>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21" name="テキスト ボックス 120"/>
          <p:cNvSpPr txBox="1"/>
          <p:nvPr/>
        </p:nvSpPr>
        <p:spPr>
          <a:xfrm>
            <a:off x="2238699" y="4831036"/>
            <a:ext cx="118710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資料を投稿</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16" name="直線矢印コネクタ 115"/>
          <p:cNvCxnSpPr/>
          <p:nvPr/>
        </p:nvCxnSpPr>
        <p:spPr>
          <a:xfrm flipH="1">
            <a:off x="4760224" y="3340025"/>
            <a:ext cx="1248875" cy="13805"/>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27" name="テキスト ボックス 126"/>
          <p:cNvSpPr txBox="1"/>
          <p:nvPr/>
        </p:nvSpPr>
        <p:spPr>
          <a:xfrm>
            <a:off x="3018053" y="1671069"/>
            <a:ext cx="3100040" cy="4924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イベント</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自主研活動</a:t>
            </a:r>
            <a:r>
              <a:rPr kumimoji="1" lang="ja-JP" altLang="en-US" sz="1200" b="0" i="0" u="none" strike="noStrike" kern="1200" cap="none" spc="0" normalizeH="0" baseline="0" noProof="0" dirty="0" err="1">
                <a:ln>
                  <a:noFill/>
                </a:ln>
                <a:solidFill>
                  <a:srgbClr val="3477B2"/>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他社見学会等</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52" name="テキスト ボックス 151"/>
          <p:cNvSpPr txBox="1"/>
          <p:nvPr/>
        </p:nvSpPr>
        <p:spPr>
          <a:xfrm>
            <a:off x="3516425" y="3274148"/>
            <a:ext cx="1142615"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事例集</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技術資料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研修資料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イベント資料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55" name="テキスト ボックス 154"/>
          <p:cNvSpPr txBox="1"/>
          <p:nvPr/>
        </p:nvSpPr>
        <p:spPr>
          <a:xfrm>
            <a:off x="4915536" y="2885336"/>
            <a:ext cx="820518"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プロセス保管</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70" name="テキスト ボックス 169"/>
          <p:cNvSpPr txBox="1"/>
          <p:nvPr/>
        </p:nvSpPr>
        <p:spPr>
          <a:xfrm>
            <a:off x="1951823" y="2293951"/>
            <a:ext cx="53164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企画運営</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0" name="フローチャート: 磁気ディスク 89"/>
          <p:cNvSpPr/>
          <p:nvPr/>
        </p:nvSpPr>
        <p:spPr>
          <a:xfrm>
            <a:off x="3246869" y="2878065"/>
            <a:ext cx="1521969" cy="1188738"/>
          </a:xfrm>
          <a:prstGeom prst="flowChartMagneticDisk">
            <a:avLst/>
          </a:prstGeom>
          <a:noFill/>
          <a:ln w="12700">
            <a:solidFill>
              <a:srgbClr val="3477B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cxnSp>
        <p:nvCxnSpPr>
          <p:cNvPr id="91" name="直線矢印コネクタ 90"/>
          <p:cNvCxnSpPr/>
          <p:nvPr/>
        </p:nvCxnSpPr>
        <p:spPr>
          <a:xfrm>
            <a:off x="826356" y="1560428"/>
            <a:ext cx="486420"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92" name="直線矢印コネクタ 91"/>
          <p:cNvCxnSpPr/>
          <p:nvPr/>
        </p:nvCxnSpPr>
        <p:spPr>
          <a:xfrm>
            <a:off x="826356" y="1810216"/>
            <a:ext cx="486420"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4" name="テキスト ボックス 93"/>
          <p:cNvSpPr txBox="1"/>
          <p:nvPr/>
        </p:nvSpPr>
        <p:spPr>
          <a:xfrm>
            <a:off x="173005" y="1438358"/>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導入前</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6" name="テキスト ボックス 95"/>
          <p:cNvSpPr txBox="1"/>
          <p:nvPr/>
        </p:nvSpPr>
        <p:spPr>
          <a:xfrm>
            <a:off x="173005" y="1680287"/>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導入後</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7" name="テキスト ボックス 96"/>
          <p:cNvSpPr txBox="1"/>
          <p:nvPr/>
        </p:nvSpPr>
        <p:spPr>
          <a:xfrm>
            <a:off x="3187347" y="2923159"/>
            <a:ext cx="1620957"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ファイルサーバー</a:t>
            </a:r>
            <a:endParaRPr kumimoji="1" lang="en-US" altLang="ja-JP"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102" name="図 10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9690" y="2104801"/>
            <a:ext cx="634043" cy="634043"/>
          </a:xfrm>
          <a:prstGeom prst="rect">
            <a:avLst/>
          </a:prstGeom>
        </p:spPr>
      </p:pic>
      <p:pic>
        <p:nvPicPr>
          <p:cNvPr id="106" name="図 10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45285" y="2110436"/>
            <a:ext cx="572279" cy="572279"/>
          </a:xfrm>
          <a:prstGeom prst="rect">
            <a:avLst/>
          </a:prstGeom>
        </p:spPr>
      </p:pic>
      <p:pic>
        <p:nvPicPr>
          <p:cNvPr id="84" name="図 8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0061" y="2926585"/>
            <a:ext cx="590723" cy="590723"/>
          </a:xfrm>
          <a:prstGeom prst="rect">
            <a:avLst/>
          </a:prstGeom>
        </p:spPr>
      </p:pic>
      <p:sp>
        <p:nvSpPr>
          <p:cNvPr id="167" name="テキスト ボックス 166"/>
          <p:cNvSpPr txBox="1"/>
          <p:nvPr/>
        </p:nvSpPr>
        <p:spPr>
          <a:xfrm>
            <a:off x="390219" y="3564862"/>
            <a:ext cx="129611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製造技術開発部</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88" name="図 8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6901" y="4316021"/>
            <a:ext cx="614911" cy="614911"/>
          </a:xfrm>
          <a:prstGeom prst="rect">
            <a:avLst/>
          </a:prstGeom>
        </p:spPr>
      </p:pic>
      <p:pic>
        <p:nvPicPr>
          <p:cNvPr id="26" name="図 2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0863" y="5593559"/>
            <a:ext cx="684821" cy="684821"/>
          </a:xfrm>
          <a:prstGeom prst="rect">
            <a:avLst/>
          </a:prstGeom>
        </p:spPr>
      </p:pic>
      <p:sp>
        <p:nvSpPr>
          <p:cNvPr id="183" name="テキスト ボックス 182"/>
          <p:cNvSpPr txBox="1"/>
          <p:nvPr/>
        </p:nvSpPr>
        <p:spPr>
          <a:xfrm>
            <a:off x="136794" y="6389747"/>
            <a:ext cx="179725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IE</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データ分析・企画課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12" name="テキスト ボックス 111"/>
          <p:cNvSpPr txBox="1"/>
          <p:nvPr/>
        </p:nvSpPr>
        <p:spPr>
          <a:xfrm>
            <a:off x="350187" y="5006752"/>
            <a:ext cx="131666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生産プロセス課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181" name="図 18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14608" y="5469310"/>
            <a:ext cx="695327" cy="695327"/>
          </a:xfrm>
          <a:prstGeom prst="rect">
            <a:avLst/>
          </a:prstGeom>
        </p:spPr>
      </p:pic>
      <p:pic>
        <p:nvPicPr>
          <p:cNvPr id="134" name="図 13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33129" y="4190410"/>
            <a:ext cx="695327" cy="695327"/>
          </a:xfrm>
          <a:prstGeom prst="rect">
            <a:avLst/>
          </a:prstGeom>
        </p:spPr>
      </p:pic>
      <p:sp>
        <p:nvSpPr>
          <p:cNvPr id="104" name="テキスト ボックス 103"/>
          <p:cNvSpPr txBox="1"/>
          <p:nvPr/>
        </p:nvSpPr>
        <p:spPr>
          <a:xfrm>
            <a:off x="1947533" y="6214767"/>
            <a:ext cx="1274951"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利用ログや、アンケート情報の入手</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49" name="直線矢印コネクタ 148"/>
          <p:cNvCxnSpPr/>
          <p:nvPr/>
        </p:nvCxnSpPr>
        <p:spPr>
          <a:xfrm flipH="1">
            <a:off x="1998199" y="6113576"/>
            <a:ext cx="1198800" cy="2"/>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59" name="直線矢印コネクタ 158"/>
          <p:cNvCxnSpPr/>
          <p:nvPr/>
        </p:nvCxnSpPr>
        <p:spPr>
          <a:xfrm>
            <a:off x="4896141" y="5993389"/>
            <a:ext cx="1106478"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1" name="直線矢印コネクタ 160"/>
          <p:cNvCxnSpPr>
            <a:endCxn id="87" idx="1"/>
          </p:cNvCxnSpPr>
          <p:nvPr/>
        </p:nvCxnSpPr>
        <p:spPr>
          <a:xfrm flipV="1">
            <a:off x="4893897" y="4935480"/>
            <a:ext cx="1127682" cy="348272"/>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82" name="直線矢印コネクタ 181"/>
          <p:cNvCxnSpPr/>
          <p:nvPr/>
        </p:nvCxnSpPr>
        <p:spPr>
          <a:xfrm flipV="1">
            <a:off x="2013870" y="5970447"/>
            <a:ext cx="1197118" cy="638"/>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89" name="テキスト ボックス 188"/>
          <p:cNvSpPr txBox="1"/>
          <p:nvPr/>
        </p:nvSpPr>
        <p:spPr>
          <a:xfrm>
            <a:off x="1839013" y="5511434"/>
            <a:ext cx="1530455"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現場のニーズに沿った情報を投稿</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97" name="直線矢印コネクタ 196"/>
          <p:cNvCxnSpPr/>
          <p:nvPr/>
        </p:nvCxnSpPr>
        <p:spPr>
          <a:xfrm>
            <a:off x="1973179" y="4990705"/>
            <a:ext cx="1233338" cy="43470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8" name="角丸四角形 97"/>
          <p:cNvSpPr/>
          <p:nvPr/>
        </p:nvSpPr>
        <p:spPr>
          <a:xfrm>
            <a:off x="138075" y="2138363"/>
            <a:ext cx="1732378" cy="587008"/>
          </a:xfrm>
          <a:prstGeom prst="roundRect">
            <a:avLst/>
          </a:prstGeom>
          <a:noFill/>
          <a:ln w="19050">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生産プロセス</a:t>
            </a:r>
            <a:endParaRPr kumimoji="1" lang="en-US" altLang="ja-JP"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革新統括部</a:t>
            </a:r>
          </a:p>
        </p:txBody>
      </p:sp>
      <p:sp>
        <p:nvSpPr>
          <p:cNvPr id="108" name="テキスト ボックス 107"/>
          <p:cNvSpPr txBox="1"/>
          <p:nvPr/>
        </p:nvSpPr>
        <p:spPr>
          <a:xfrm>
            <a:off x="2120437" y="3295750"/>
            <a:ext cx="105762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資料を保管</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7" name="角丸四角形 16"/>
          <p:cNvSpPr/>
          <p:nvPr/>
        </p:nvSpPr>
        <p:spPr>
          <a:xfrm>
            <a:off x="45858" y="2052145"/>
            <a:ext cx="1927321" cy="4759560"/>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3" name="角丸四角形 2"/>
          <p:cNvSpPr/>
          <p:nvPr/>
        </p:nvSpPr>
        <p:spPr>
          <a:xfrm>
            <a:off x="2930533" y="1625319"/>
            <a:ext cx="2141445" cy="1100543"/>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cxnSp>
        <p:nvCxnSpPr>
          <p:cNvPr id="68" name="直線矢印コネクタ 67"/>
          <p:cNvCxnSpPr>
            <a:endCxn id="3" idx="1"/>
          </p:cNvCxnSpPr>
          <p:nvPr/>
        </p:nvCxnSpPr>
        <p:spPr>
          <a:xfrm flipV="1">
            <a:off x="1973179" y="2175591"/>
            <a:ext cx="957354" cy="757344"/>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a:stCxn id="87" idx="0"/>
            <a:endCxn id="3" idx="3"/>
          </p:cNvCxnSpPr>
          <p:nvPr/>
        </p:nvCxnSpPr>
        <p:spPr>
          <a:xfrm flipH="1" flipV="1">
            <a:off x="5071978" y="2175591"/>
            <a:ext cx="1399774" cy="95166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72" name="直線矢印コネクタ 71"/>
          <p:cNvCxnSpPr/>
          <p:nvPr/>
        </p:nvCxnSpPr>
        <p:spPr>
          <a:xfrm>
            <a:off x="2006608" y="3648905"/>
            <a:ext cx="1240261" cy="643"/>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86" name="直線矢印コネクタ 85"/>
          <p:cNvCxnSpPr/>
          <p:nvPr/>
        </p:nvCxnSpPr>
        <p:spPr>
          <a:xfrm flipH="1" flipV="1">
            <a:off x="4126088" y="4062445"/>
            <a:ext cx="1860678" cy="73963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3" name="テキスト ボックス 92"/>
          <p:cNvSpPr txBox="1"/>
          <p:nvPr/>
        </p:nvSpPr>
        <p:spPr>
          <a:xfrm>
            <a:off x="4836375" y="3603897"/>
            <a:ext cx="133784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情報がどこに</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保存されているかわからない</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40" name="雲形吹き出し 39"/>
          <p:cNvSpPr/>
          <p:nvPr/>
        </p:nvSpPr>
        <p:spPr>
          <a:xfrm>
            <a:off x="4786441" y="3451433"/>
            <a:ext cx="1229822" cy="945766"/>
          </a:xfrm>
          <a:prstGeom prst="cloudCallout">
            <a:avLst>
              <a:gd name="adj1" fmla="val 30707"/>
              <a:gd name="adj2" fmla="val 7559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8" name="乗算 17"/>
          <p:cNvSpPr/>
          <p:nvPr/>
        </p:nvSpPr>
        <p:spPr>
          <a:xfrm>
            <a:off x="3389025" y="3082814"/>
            <a:ext cx="1263254" cy="979651"/>
          </a:xfrm>
          <a:prstGeom prst="mathMultiply">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3310068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21"/>
                                        </p:tgtEl>
                                        <p:attrNameLst>
                                          <p:attrName>style.visibility</p:attrName>
                                        </p:attrNameLst>
                                      </p:cBhvr>
                                      <p:to>
                                        <p:strVal val="visible"/>
                                      </p:to>
                                    </p:set>
                                    <p:animEffect transition="in" filter="fade">
                                      <p:cBhvr>
                                        <p:cTn id="24" dur="500"/>
                                        <p:tgtEl>
                                          <p:spTgt spid="12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500"/>
                                        <p:tgtEl>
                                          <p:spTgt spid="7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nodeType="withEffect">
                                  <p:stCondLst>
                                    <p:cond delay="0"/>
                                  </p:stCondLst>
                                  <p:childTnLst>
                                    <p:set>
                                      <p:cBhvr>
                                        <p:cTn id="32" dur="1" fill="hold">
                                          <p:stCondLst>
                                            <p:cond delay="0"/>
                                          </p:stCondLst>
                                        </p:cTn>
                                        <p:tgtEl>
                                          <p:spTgt spid="159"/>
                                        </p:tgtEl>
                                        <p:attrNameLst>
                                          <p:attrName>style.visibility</p:attrName>
                                        </p:attrNameLst>
                                      </p:cBhvr>
                                      <p:to>
                                        <p:strVal val="visible"/>
                                      </p:to>
                                    </p:set>
                                    <p:animEffect transition="in" filter="fade">
                                      <p:cBhvr>
                                        <p:cTn id="33" dur="500"/>
                                        <p:tgtEl>
                                          <p:spTgt spid="15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3"/>
                                        </p:tgtEl>
                                        <p:attrNameLst>
                                          <p:attrName>style.visibility</p:attrName>
                                        </p:attrNameLst>
                                      </p:cBhvr>
                                      <p:to>
                                        <p:strVal val="visible"/>
                                      </p:to>
                                    </p:set>
                                    <p:animEffect transition="in" filter="fade">
                                      <p:cBhvr>
                                        <p:cTn id="36" dur="500"/>
                                        <p:tgtEl>
                                          <p:spTgt spid="73"/>
                                        </p:tgtEl>
                                      </p:cBhvr>
                                    </p:animEffect>
                                  </p:childTnLst>
                                </p:cTn>
                              </p:par>
                              <p:par>
                                <p:cTn id="37" presetID="10" presetClass="entr" presetSubtype="0" fill="hold" nodeType="withEffect">
                                  <p:stCondLst>
                                    <p:cond delay="0"/>
                                  </p:stCondLst>
                                  <p:childTnLst>
                                    <p:set>
                                      <p:cBhvr>
                                        <p:cTn id="38" dur="1" fill="hold">
                                          <p:stCondLst>
                                            <p:cond delay="0"/>
                                          </p:stCondLst>
                                        </p:cTn>
                                        <p:tgtEl>
                                          <p:spTgt spid="182"/>
                                        </p:tgtEl>
                                        <p:attrNameLst>
                                          <p:attrName>style.visibility</p:attrName>
                                        </p:attrNameLst>
                                      </p:cBhvr>
                                      <p:to>
                                        <p:strVal val="visible"/>
                                      </p:to>
                                    </p:set>
                                    <p:animEffect transition="in" filter="fade">
                                      <p:cBhvr>
                                        <p:cTn id="39" dur="500"/>
                                        <p:tgtEl>
                                          <p:spTgt spid="182"/>
                                        </p:tgtEl>
                                      </p:cBhvr>
                                    </p:animEffect>
                                  </p:childTnLst>
                                </p:cTn>
                              </p:par>
                              <p:par>
                                <p:cTn id="40" presetID="10" presetClass="entr" presetSubtype="0" fill="hold" nodeType="withEffect">
                                  <p:stCondLst>
                                    <p:cond delay="0"/>
                                  </p:stCondLst>
                                  <p:childTnLst>
                                    <p:set>
                                      <p:cBhvr>
                                        <p:cTn id="41" dur="1" fill="hold">
                                          <p:stCondLst>
                                            <p:cond delay="0"/>
                                          </p:stCondLst>
                                        </p:cTn>
                                        <p:tgtEl>
                                          <p:spTgt spid="161"/>
                                        </p:tgtEl>
                                        <p:attrNameLst>
                                          <p:attrName>style.visibility</p:attrName>
                                        </p:attrNameLst>
                                      </p:cBhvr>
                                      <p:to>
                                        <p:strVal val="visible"/>
                                      </p:to>
                                    </p:set>
                                    <p:animEffect transition="in" filter="fade">
                                      <p:cBhvr>
                                        <p:cTn id="42" dur="500"/>
                                        <p:tgtEl>
                                          <p:spTgt spid="161"/>
                                        </p:tgtEl>
                                      </p:cBhvr>
                                    </p:animEffect>
                                  </p:childTnLst>
                                </p:cTn>
                              </p:par>
                              <p:par>
                                <p:cTn id="43" presetID="10" presetClass="entr" presetSubtype="0" fill="hold" nodeType="withEffect">
                                  <p:stCondLst>
                                    <p:cond delay="0"/>
                                  </p:stCondLst>
                                  <p:childTnLst>
                                    <p:set>
                                      <p:cBhvr>
                                        <p:cTn id="44" dur="1" fill="hold">
                                          <p:stCondLst>
                                            <p:cond delay="0"/>
                                          </p:stCondLst>
                                        </p:cTn>
                                        <p:tgtEl>
                                          <p:spTgt spid="197"/>
                                        </p:tgtEl>
                                        <p:attrNameLst>
                                          <p:attrName>style.visibility</p:attrName>
                                        </p:attrNameLst>
                                      </p:cBhvr>
                                      <p:to>
                                        <p:strVal val="visible"/>
                                      </p:to>
                                    </p:set>
                                    <p:animEffect transition="in" filter="fade">
                                      <p:cBhvr>
                                        <p:cTn id="45" dur="500"/>
                                        <p:tgtEl>
                                          <p:spTgt spid="197"/>
                                        </p:tgtEl>
                                      </p:cBhvr>
                                    </p:animEffect>
                                  </p:childTnLst>
                                </p:cTn>
                              </p:par>
                              <p:par>
                                <p:cTn id="46" presetID="10" presetClass="entr" presetSubtype="0" fill="hold" nodeType="withEffect">
                                  <p:stCondLst>
                                    <p:cond delay="0"/>
                                  </p:stCondLst>
                                  <p:childTnLst>
                                    <p:set>
                                      <p:cBhvr>
                                        <p:cTn id="47" dur="1" fill="hold">
                                          <p:stCondLst>
                                            <p:cond delay="0"/>
                                          </p:stCondLst>
                                        </p:cTn>
                                        <p:tgtEl>
                                          <p:spTgt spid="149"/>
                                        </p:tgtEl>
                                        <p:attrNameLst>
                                          <p:attrName>style.visibility</p:attrName>
                                        </p:attrNameLst>
                                      </p:cBhvr>
                                      <p:to>
                                        <p:strVal val="visible"/>
                                      </p:to>
                                    </p:set>
                                    <p:animEffect transition="in" filter="fade">
                                      <p:cBhvr>
                                        <p:cTn id="48" dur="500"/>
                                        <p:tgtEl>
                                          <p:spTgt spid="14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5"/>
                                        </p:tgtEl>
                                        <p:attrNameLst>
                                          <p:attrName>style.visibility</p:attrName>
                                        </p:attrNameLst>
                                      </p:cBhvr>
                                      <p:to>
                                        <p:strVal val="visible"/>
                                      </p:to>
                                    </p:set>
                                    <p:animEffect transition="in" filter="fade">
                                      <p:cBhvr>
                                        <p:cTn id="51" dur="500"/>
                                        <p:tgtEl>
                                          <p:spTgt spid="9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9"/>
                                        </p:tgtEl>
                                        <p:attrNameLst>
                                          <p:attrName>style.visibility</p:attrName>
                                        </p:attrNameLst>
                                      </p:cBhvr>
                                      <p:to>
                                        <p:strVal val="visible"/>
                                      </p:to>
                                    </p:set>
                                    <p:animEffect transition="in" filter="fade">
                                      <p:cBhvr>
                                        <p:cTn id="54" dur="500"/>
                                        <p:tgtEl>
                                          <p:spTgt spid="8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fade">
                                      <p:cBhvr>
                                        <p:cTn id="57" dur="500"/>
                                        <p:tgtEl>
                                          <p:spTgt spid="104"/>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89"/>
                                        </p:tgtEl>
                                        <p:attrNameLst>
                                          <p:attrName>style.visibility</p:attrName>
                                        </p:attrNameLst>
                                      </p:cBhvr>
                                      <p:to>
                                        <p:strVal val="visible"/>
                                      </p:to>
                                    </p:set>
                                    <p:animEffect transition="in" filter="fade">
                                      <p:cBhvr>
                                        <p:cTn id="60" dur="500"/>
                                        <p:tgtEl>
                                          <p:spTgt spid="189"/>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6"/>
                                        </p:tgtEl>
                                        <p:attrNameLst>
                                          <p:attrName>style.visibility</p:attrName>
                                        </p:attrNameLst>
                                      </p:cBhvr>
                                      <p:to>
                                        <p:strVal val="visible"/>
                                      </p:to>
                                    </p:set>
                                    <p:animEffect transition="in" filter="fade">
                                      <p:cBhvr>
                                        <p:cTn id="68" dur="500"/>
                                        <p:tgtEl>
                                          <p:spTgt spid="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8"/>
                                        </p:tgtEl>
                                        <p:attrNameLst>
                                          <p:attrName>style.visibility</p:attrName>
                                        </p:attrNameLst>
                                      </p:cBhvr>
                                      <p:to>
                                        <p:strVal val="visible"/>
                                      </p:to>
                                    </p:set>
                                    <p:animEffect transition="in" filter="fade">
                                      <p:cBhvr>
                                        <p:cTn id="74" dur="500"/>
                                        <p:tgtEl>
                                          <p:spTgt spid="8"/>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9"/>
                                        </p:tgtEl>
                                        <p:attrNameLst>
                                          <p:attrName>style.visibility</p:attrName>
                                        </p:attrNameLst>
                                      </p:cBhvr>
                                      <p:to>
                                        <p:strVal val="visible"/>
                                      </p:to>
                                    </p:set>
                                    <p:animEffect transition="in" filter="fade">
                                      <p:cBhvr>
                                        <p:cTn id="77" dur="500"/>
                                        <p:tgtEl>
                                          <p:spTgt spid="9"/>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0"/>
                                        </p:tgtEl>
                                        <p:attrNameLst>
                                          <p:attrName>style.visibility</p:attrName>
                                        </p:attrNameLst>
                                      </p:cBhvr>
                                      <p:to>
                                        <p:strVal val="visible"/>
                                      </p:to>
                                    </p:set>
                                    <p:animEffect transition="in" filter="fade">
                                      <p:cBhvr>
                                        <p:cTn id="8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P spid="12" grpId="0" animBg="1"/>
      <p:bldP spid="13" grpId="0"/>
      <p:bldP spid="14" grpId="0"/>
      <p:bldP spid="15" grpId="0"/>
      <p:bldP spid="22" grpId="0" animBg="1"/>
      <p:bldP spid="73" grpId="0"/>
      <p:bldP spid="75" grpId="0"/>
      <p:bldP spid="89" grpId="0"/>
      <p:bldP spid="95" grpId="0"/>
      <p:bldP spid="121" grpId="0"/>
      <p:bldP spid="104" grpId="0"/>
      <p:bldP spid="189" grpId="0"/>
      <p:bldP spid="1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2">
              <a:lumMod val="75000"/>
            </a:schemeClr>
          </a:solidFill>
        </p:spPr>
        <p:txBody>
          <a:bodyPr>
            <a:noAutofit/>
          </a:bodyPr>
          <a:lstStyle/>
          <a:p>
            <a:r>
              <a:rPr lang="ja-JP" altLang="en-US" sz="3000" dirty="0"/>
              <a:t>医薬品業界　</a:t>
            </a:r>
            <a:r>
              <a:rPr lang="en-US" altLang="ja-JP" sz="3000" dirty="0"/>
              <a:t>C</a:t>
            </a:r>
            <a:r>
              <a:rPr lang="ja-JP" altLang="en-US" sz="3000" dirty="0"/>
              <a:t>社様　若手社員の底上げと生産性向上</a:t>
            </a:r>
            <a:endParaRPr kumimoji="1" lang="ja-JP" altLang="en-US" sz="3000" dirty="0"/>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348CB8-A846-49A1-82E0-8AAD89E81CF6}" type="slidenum">
              <a:rPr kumimoji="1" lang="ja-JP" altLang="en-US" sz="1200" b="0" i="0" u="none" strike="noStrike" kern="1200" cap="none" spc="0" normalizeH="0" baseline="0" noProof="0" smtClean="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1200" b="0" i="0" u="none" strike="noStrike" kern="1200" cap="none" spc="0" normalizeH="0" baseline="0" noProof="0" dirty="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endParaRPr>
          </a:p>
        </p:txBody>
      </p:sp>
      <p:sp>
        <p:nvSpPr>
          <p:cNvPr id="25" name="テキスト ボックス 24"/>
          <p:cNvSpPr txBox="1"/>
          <p:nvPr/>
        </p:nvSpPr>
        <p:spPr>
          <a:xfrm>
            <a:off x="7312443" y="4120232"/>
            <a:ext cx="4288353" cy="830997"/>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①タグ検索により、経験値を問わず、</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欲しい情報に辿り着くことができるように</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なり、若手の自己解決率向上につながった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26" name="テキスト ボックス 25"/>
          <p:cNvSpPr txBox="1"/>
          <p:nvPr/>
        </p:nvSpPr>
        <p:spPr>
          <a:xfrm>
            <a:off x="7323803" y="5074340"/>
            <a:ext cx="4288353" cy="584775"/>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②動画マニュアルを共有することで、口頭や</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文字以上の理解度で学べるようになった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27" name="テキスト ボックス 26"/>
          <p:cNvSpPr txBox="1"/>
          <p:nvPr/>
        </p:nvSpPr>
        <p:spPr>
          <a:xfrm>
            <a:off x="7323803" y="5723630"/>
            <a:ext cx="4717766" cy="861774"/>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③</a:t>
            </a:r>
            <a:r>
              <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OJT</a:t>
            </a: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資料に各教育担当者のノウハウをコメント</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で残すことで、伝える内容やニュアンスの</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教育差を埋めることが可能になった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28" name="角丸四角形 27"/>
          <p:cNvSpPr/>
          <p:nvPr/>
        </p:nvSpPr>
        <p:spPr>
          <a:xfrm>
            <a:off x="7229475" y="3684065"/>
            <a:ext cx="4629703" cy="2867787"/>
          </a:xfrm>
          <a:prstGeom prst="roundRect">
            <a:avLst>
              <a:gd name="adj" fmla="val 2541"/>
            </a:avLst>
          </a:prstGeom>
          <a:no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9" name="角丸四角形 28"/>
          <p:cNvSpPr/>
          <p:nvPr/>
        </p:nvSpPr>
        <p:spPr>
          <a:xfrm>
            <a:off x="7314344" y="3629835"/>
            <a:ext cx="3098800" cy="503144"/>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導入のポイント</a:t>
            </a:r>
          </a:p>
        </p:txBody>
      </p:sp>
      <p:sp>
        <p:nvSpPr>
          <p:cNvPr id="30" name="角丸四角形 29"/>
          <p:cNvSpPr/>
          <p:nvPr/>
        </p:nvSpPr>
        <p:spPr>
          <a:xfrm>
            <a:off x="7229475" y="1090474"/>
            <a:ext cx="4629703" cy="2477871"/>
          </a:xfrm>
          <a:prstGeom prst="roundRect">
            <a:avLst>
              <a:gd name="adj" fmla="val 2541"/>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1" name="角丸四角形 30"/>
          <p:cNvSpPr/>
          <p:nvPr/>
        </p:nvSpPr>
        <p:spPr>
          <a:xfrm>
            <a:off x="7314344"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導入前の課題</a:t>
            </a:r>
          </a:p>
        </p:txBody>
      </p:sp>
      <p:sp>
        <p:nvSpPr>
          <p:cNvPr id="32" name="テキスト ボックス 31"/>
          <p:cNvSpPr txBox="1"/>
          <p:nvPr/>
        </p:nvSpPr>
        <p:spPr>
          <a:xfrm>
            <a:off x="7312702" y="1356179"/>
            <a:ext cx="469872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①若手の知識の底上げが進まず、ベテランが</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代わりに対応するため、ベテランの業務負担が</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減らない</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3" name="テキスト ボックス 32"/>
          <p:cNvSpPr txBox="1"/>
          <p:nvPr/>
        </p:nvSpPr>
        <p:spPr>
          <a:xfrm>
            <a:off x="7312443" y="2174791"/>
            <a:ext cx="4665251"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②専門知識が多い為、文書を読むだけでは知識を</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習得できず、教育・</a:t>
            </a:r>
            <a:r>
              <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OJT</a:t>
            </a: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期間が長期化している</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4" name="テキスト ボックス 33"/>
          <p:cNvSpPr txBox="1"/>
          <p:nvPr/>
        </p:nvSpPr>
        <p:spPr>
          <a:xfrm>
            <a:off x="7312702" y="2804329"/>
            <a:ext cx="469872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③社員によって、経験の差や伝え方の差があり、</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教育内容にばらつきが生じている</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48" name="角丸四角形 47"/>
          <p:cNvSpPr/>
          <p:nvPr/>
        </p:nvSpPr>
        <p:spPr>
          <a:xfrm>
            <a:off x="138179"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業務イメージ</a:t>
            </a:r>
          </a:p>
        </p:txBody>
      </p:sp>
      <p:sp>
        <p:nvSpPr>
          <p:cNvPr id="46" name="フローチャート: 磁気ディスク 45"/>
          <p:cNvSpPr/>
          <p:nvPr/>
        </p:nvSpPr>
        <p:spPr>
          <a:xfrm>
            <a:off x="4087067" y="1591726"/>
            <a:ext cx="2689939" cy="1731599"/>
          </a:xfrm>
          <a:prstGeom prst="flowChartMagneticDisk">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7" name="テキスト ボックス 46"/>
          <p:cNvSpPr txBox="1"/>
          <p:nvPr/>
        </p:nvSpPr>
        <p:spPr>
          <a:xfrm>
            <a:off x="4531211" y="1738253"/>
            <a:ext cx="1800494" cy="369332"/>
          </a:xfrm>
          <a:prstGeom prst="rect">
            <a:avLst/>
          </a:prstGeom>
          <a:noFill/>
          <a:ln>
            <a:no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ナレッジベース</a:t>
            </a:r>
            <a:endParaRPr kumimoji="1" lang="en-US" altLang="ja-JP" sz="1800" b="1"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p:txBody>
      </p:sp>
      <p:sp>
        <p:nvSpPr>
          <p:cNvPr id="49" name="テキスト ボックス 48"/>
          <p:cNvSpPr txBox="1"/>
          <p:nvPr/>
        </p:nvSpPr>
        <p:spPr>
          <a:xfrm>
            <a:off x="4752115" y="2243724"/>
            <a:ext cx="2716341" cy="892552"/>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3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OJT</a:t>
            </a:r>
            <a:r>
              <a:rPr kumimoji="1" lang="ja-JP" altLang="en-US" sz="13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資料</a:t>
            </a:r>
            <a:endParaRPr kumimoji="1" lang="en-US" altLang="ja-JP" sz="13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過去の報告書</a:t>
            </a:r>
            <a:endParaRPr kumimoji="1" lang="en-US" altLang="ja-JP" sz="13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過去トラ事例</a:t>
            </a:r>
            <a:endParaRPr kumimoji="1" lang="en-US" altLang="ja-JP" sz="13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分析技術</a:t>
            </a:r>
            <a:endParaRPr kumimoji="1" lang="en-US" altLang="ja-JP" sz="13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p:txBody>
      </p:sp>
      <p:sp>
        <p:nvSpPr>
          <p:cNvPr id="52" name="角丸四角形 51"/>
          <p:cNvSpPr/>
          <p:nvPr/>
        </p:nvSpPr>
        <p:spPr>
          <a:xfrm>
            <a:off x="1439507" y="3762375"/>
            <a:ext cx="1346770" cy="2293042"/>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53" name="角丸四角形 52"/>
          <p:cNvSpPr/>
          <p:nvPr/>
        </p:nvSpPr>
        <p:spPr>
          <a:xfrm>
            <a:off x="4674689" y="3762375"/>
            <a:ext cx="1346770" cy="2293042"/>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54" name="テキスト ボックス 53"/>
          <p:cNvSpPr txBox="1"/>
          <p:nvPr/>
        </p:nvSpPr>
        <p:spPr>
          <a:xfrm>
            <a:off x="1445073" y="3860431"/>
            <a:ext cx="135350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品質管理部新人</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55" name="テキスト ボックス 54"/>
          <p:cNvSpPr txBox="1"/>
          <p:nvPr/>
        </p:nvSpPr>
        <p:spPr>
          <a:xfrm>
            <a:off x="4718902" y="3760945"/>
            <a:ext cx="124183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品質管理部</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教育担当者</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56" name="直線矢印コネクタ 55"/>
          <p:cNvCxnSpPr/>
          <p:nvPr/>
        </p:nvCxnSpPr>
        <p:spPr>
          <a:xfrm flipH="1">
            <a:off x="2761305" y="5609936"/>
            <a:ext cx="1913384" cy="9814"/>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pic>
        <p:nvPicPr>
          <p:cNvPr id="63" name="図 6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43455" y="4725341"/>
            <a:ext cx="685285" cy="691007"/>
          </a:xfrm>
          <a:prstGeom prst="rect">
            <a:avLst/>
          </a:prstGeom>
        </p:spPr>
      </p:pic>
      <p:cxnSp>
        <p:nvCxnSpPr>
          <p:cNvPr id="68" name="直線矢印コネクタ 67"/>
          <p:cNvCxnSpPr/>
          <p:nvPr/>
        </p:nvCxnSpPr>
        <p:spPr>
          <a:xfrm>
            <a:off x="2798573" y="5805264"/>
            <a:ext cx="1876116"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69" name="テキスト ボックス 68"/>
          <p:cNvSpPr txBox="1"/>
          <p:nvPr/>
        </p:nvSpPr>
        <p:spPr>
          <a:xfrm>
            <a:off x="3304213" y="5332937"/>
            <a:ext cx="7357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回答</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0" name="テキスト ボックス 69"/>
          <p:cNvSpPr txBox="1"/>
          <p:nvPr/>
        </p:nvSpPr>
        <p:spPr>
          <a:xfrm>
            <a:off x="3304213" y="5971885"/>
            <a:ext cx="7357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質問</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71" name="直線矢印コネクタ 70"/>
          <p:cNvCxnSpPr/>
          <p:nvPr/>
        </p:nvCxnSpPr>
        <p:spPr>
          <a:xfrm flipH="1" flipV="1">
            <a:off x="1563717" y="3272520"/>
            <a:ext cx="1" cy="465666"/>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72" name="直線矢印コネクタ 71"/>
          <p:cNvCxnSpPr/>
          <p:nvPr/>
        </p:nvCxnSpPr>
        <p:spPr>
          <a:xfrm flipH="1" flipV="1">
            <a:off x="5678618" y="3317788"/>
            <a:ext cx="11866" cy="420398"/>
          </a:xfrm>
          <a:prstGeom prst="straightConnector1">
            <a:avLst/>
          </a:prstGeom>
          <a:ln w="19050">
            <a:solidFill>
              <a:schemeClr val="accent3"/>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3" name="テキスト ボックス 72"/>
          <p:cNvSpPr txBox="1"/>
          <p:nvPr/>
        </p:nvSpPr>
        <p:spPr>
          <a:xfrm>
            <a:off x="5851832" y="3444959"/>
            <a:ext cx="988946"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回答を記載</a:t>
            </a:r>
            <a:endParaRPr kumimoji="1" lang="en-US" altLang="ja-JP"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p:txBody>
      </p:sp>
      <p:pic>
        <p:nvPicPr>
          <p:cNvPr id="74" name="図 7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05663" y="4725341"/>
            <a:ext cx="684821" cy="684821"/>
          </a:xfrm>
          <a:prstGeom prst="rect">
            <a:avLst/>
          </a:prstGeom>
        </p:spPr>
      </p:pic>
      <p:sp>
        <p:nvSpPr>
          <p:cNvPr id="75" name="フローチャート: 磁気ディスク 74"/>
          <p:cNvSpPr/>
          <p:nvPr/>
        </p:nvSpPr>
        <p:spPr>
          <a:xfrm>
            <a:off x="377581" y="1574497"/>
            <a:ext cx="2689939" cy="1636920"/>
          </a:xfrm>
          <a:prstGeom prst="flowChartMagneticDisk">
            <a:avLst/>
          </a:prstGeom>
          <a:noFill/>
          <a:ln w="28575">
            <a:solidFill>
              <a:srgbClr val="3477B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76" name="テキスト ボックス 75"/>
          <p:cNvSpPr txBox="1"/>
          <p:nvPr/>
        </p:nvSpPr>
        <p:spPr>
          <a:xfrm>
            <a:off x="729979" y="1751815"/>
            <a:ext cx="2031326"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ファイルサーバー</a:t>
            </a:r>
            <a:endParaRPr kumimoji="1" lang="en-US" altLang="ja-JP"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3" name="テキスト ボックス 82"/>
          <p:cNvSpPr txBox="1"/>
          <p:nvPr/>
        </p:nvSpPr>
        <p:spPr>
          <a:xfrm>
            <a:off x="480387" y="2144765"/>
            <a:ext cx="1265255" cy="89255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3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OJT</a:t>
            </a:r>
            <a:r>
              <a:rPr kumimoji="1" lang="ja-JP" altLang="en-US" sz="13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資料　</a:t>
            </a:r>
            <a:endParaRPr kumimoji="1" lang="en-US" altLang="ja-JP" sz="13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過去の報告書</a:t>
            </a:r>
            <a:endParaRPr kumimoji="1" lang="en-US" altLang="ja-JP" sz="13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過去トラ事例</a:t>
            </a:r>
            <a:endParaRPr kumimoji="1" lang="en-US" altLang="ja-JP" sz="13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分析技術</a:t>
            </a:r>
            <a:endParaRPr kumimoji="1" lang="en-US" altLang="ja-JP" sz="13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4" name="右矢印 83"/>
          <p:cNvSpPr/>
          <p:nvPr/>
        </p:nvSpPr>
        <p:spPr>
          <a:xfrm>
            <a:off x="3236960" y="2160571"/>
            <a:ext cx="735561" cy="484632"/>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91" name="テキスト ボックス 90"/>
          <p:cNvSpPr txBox="1"/>
          <p:nvPr/>
        </p:nvSpPr>
        <p:spPr>
          <a:xfrm>
            <a:off x="704215" y="3479552"/>
            <a:ext cx="7357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96" name="直線矢印コネクタ 95"/>
          <p:cNvCxnSpPr/>
          <p:nvPr/>
        </p:nvCxnSpPr>
        <p:spPr>
          <a:xfrm flipV="1">
            <a:off x="2794041" y="3226155"/>
            <a:ext cx="1429053" cy="512031"/>
          </a:xfrm>
          <a:prstGeom prst="straightConnector1">
            <a:avLst/>
          </a:prstGeom>
          <a:ln w="19050">
            <a:solidFill>
              <a:schemeClr val="accent3"/>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7" name="テキスト ボックス 96"/>
          <p:cNvSpPr txBox="1"/>
          <p:nvPr/>
        </p:nvSpPr>
        <p:spPr>
          <a:xfrm>
            <a:off x="2944247" y="2949306"/>
            <a:ext cx="7357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p:txBody>
      </p:sp>
      <p:cxnSp>
        <p:nvCxnSpPr>
          <p:cNvPr id="103" name="直線矢印コネクタ 102"/>
          <p:cNvCxnSpPr/>
          <p:nvPr/>
        </p:nvCxnSpPr>
        <p:spPr>
          <a:xfrm flipH="1">
            <a:off x="1952414" y="2981640"/>
            <a:ext cx="2058832" cy="731722"/>
          </a:xfrm>
          <a:prstGeom prst="straightConnector1">
            <a:avLst/>
          </a:prstGeom>
          <a:ln w="19050">
            <a:solidFill>
              <a:schemeClr val="accent3"/>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4" name="テキスト ボックス 103"/>
          <p:cNvSpPr txBox="1"/>
          <p:nvPr/>
        </p:nvSpPr>
        <p:spPr>
          <a:xfrm>
            <a:off x="3122772" y="3550071"/>
            <a:ext cx="7357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質問</a:t>
            </a:r>
            <a:endParaRPr kumimoji="1" lang="en-US" altLang="ja-JP"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p:txBody>
      </p:sp>
      <p:sp>
        <p:nvSpPr>
          <p:cNvPr id="78" name="乗算 77"/>
          <p:cNvSpPr/>
          <p:nvPr/>
        </p:nvSpPr>
        <p:spPr>
          <a:xfrm>
            <a:off x="334834" y="1021401"/>
            <a:ext cx="2662664" cy="2662664"/>
          </a:xfrm>
          <a:prstGeom prst="mathMultiply">
            <a:avLst>
              <a:gd name="adj1" fmla="val 12267"/>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79" name="テキスト ボックス 78"/>
          <p:cNvSpPr txBox="1"/>
          <p:nvPr/>
        </p:nvSpPr>
        <p:spPr>
          <a:xfrm>
            <a:off x="1886985" y="2149300"/>
            <a:ext cx="1265255" cy="6924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計画書</a:t>
            </a:r>
            <a:endParaRPr kumimoji="1" lang="en-US" altLang="ja-JP" sz="13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報告書</a:t>
            </a:r>
            <a:endParaRPr kumimoji="1" lang="en-US" altLang="ja-JP" sz="13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手順書</a:t>
            </a:r>
            <a:endParaRPr kumimoji="1" lang="en-US" altLang="ja-JP" sz="13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1" name="角丸四角形 80"/>
          <p:cNvSpPr/>
          <p:nvPr/>
        </p:nvSpPr>
        <p:spPr>
          <a:xfrm>
            <a:off x="3275498" y="848546"/>
            <a:ext cx="3788298" cy="696464"/>
          </a:xfrm>
          <a:prstGeom prst="roundRect">
            <a:avLst>
              <a:gd name="adj" fmla="val 3948"/>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2" name="テキスト ボックス 81"/>
          <p:cNvSpPr txBox="1"/>
          <p:nvPr/>
        </p:nvSpPr>
        <p:spPr>
          <a:xfrm>
            <a:off x="3236979" y="869314"/>
            <a:ext cx="5710436" cy="86177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◆業務内容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工場で製造した医薬品の品質管理業務とそれに関わる</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新人教育業務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86" name="直線矢印コネクタ 85"/>
          <p:cNvCxnSpPr/>
          <p:nvPr/>
        </p:nvCxnSpPr>
        <p:spPr>
          <a:xfrm>
            <a:off x="826356" y="6384969"/>
            <a:ext cx="486420"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87" name="直線矢印コネクタ 86"/>
          <p:cNvCxnSpPr/>
          <p:nvPr/>
        </p:nvCxnSpPr>
        <p:spPr>
          <a:xfrm>
            <a:off x="826356" y="6634757"/>
            <a:ext cx="486420"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88" name="テキスト ボックス 87"/>
          <p:cNvSpPr txBox="1"/>
          <p:nvPr/>
        </p:nvSpPr>
        <p:spPr>
          <a:xfrm>
            <a:off x="173005" y="6262899"/>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導入前</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9" name="テキスト ボックス 88"/>
          <p:cNvSpPr txBox="1"/>
          <p:nvPr/>
        </p:nvSpPr>
        <p:spPr>
          <a:xfrm>
            <a:off x="173005" y="6504828"/>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導入後</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607110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500"/>
                                        <p:tgtEl>
                                          <p:spTgt spid="4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childTnLst>
                                </p:cTn>
                              </p:par>
                              <p:par>
                                <p:cTn id="32" presetID="10" presetClass="entr" presetSubtype="0" fill="hold" nodeType="with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fade">
                                      <p:cBhvr>
                                        <p:cTn id="34" dur="500"/>
                                        <p:tgtEl>
                                          <p:spTgt spid="7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4"/>
                                        </p:tgtEl>
                                        <p:attrNameLst>
                                          <p:attrName>style.visibility</p:attrName>
                                        </p:attrNameLst>
                                      </p:cBhvr>
                                      <p:to>
                                        <p:strVal val="visible"/>
                                      </p:to>
                                    </p:set>
                                    <p:animEffect transition="in" filter="fade">
                                      <p:cBhvr>
                                        <p:cTn id="54" dur="500"/>
                                        <p:tgtEl>
                                          <p:spTgt spid="104"/>
                                        </p:tgtEl>
                                      </p:cBhvr>
                                    </p:animEffect>
                                  </p:childTnLst>
                                </p:cTn>
                              </p:par>
                              <p:par>
                                <p:cTn id="55" presetID="10" presetClass="entr" presetSubtype="0" fill="hold" nodeType="withEffect">
                                  <p:stCondLst>
                                    <p:cond delay="0"/>
                                  </p:stCondLst>
                                  <p:childTnLst>
                                    <p:set>
                                      <p:cBhvr>
                                        <p:cTn id="56" dur="1" fill="hold">
                                          <p:stCondLst>
                                            <p:cond delay="0"/>
                                          </p:stCondLst>
                                        </p:cTn>
                                        <p:tgtEl>
                                          <p:spTgt spid="96"/>
                                        </p:tgtEl>
                                        <p:attrNameLst>
                                          <p:attrName>style.visibility</p:attrName>
                                        </p:attrNameLst>
                                      </p:cBhvr>
                                      <p:to>
                                        <p:strVal val="visible"/>
                                      </p:to>
                                    </p:set>
                                    <p:animEffect transition="in" filter="fade">
                                      <p:cBhvr>
                                        <p:cTn id="57" dur="500"/>
                                        <p:tgtEl>
                                          <p:spTgt spid="9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97"/>
                                        </p:tgtEl>
                                        <p:attrNameLst>
                                          <p:attrName>style.visibility</p:attrName>
                                        </p:attrNameLst>
                                      </p:cBhvr>
                                      <p:to>
                                        <p:strVal val="visible"/>
                                      </p:to>
                                    </p:set>
                                    <p:animEffect transition="in" filter="fade">
                                      <p:cBhvr>
                                        <p:cTn id="60" dur="500"/>
                                        <p:tgtEl>
                                          <p:spTgt spid="97"/>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78"/>
                                        </p:tgtEl>
                                        <p:attrNameLst>
                                          <p:attrName>style.visibility</p:attrName>
                                        </p:attrNameLst>
                                      </p:cBhvr>
                                      <p:to>
                                        <p:strVal val="visible"/>
                                      </p:to>
                                    </p:set>
                                    <p:animEffect transition="in" filter="fade">
                                      <p:cBhvr>
                                        <p:cTn id="63" dur="500"/>
                                        <p:tgtEl>
                                          <p:spTgt spid="78"/>
                                        </p:tgtEl>
                                      </p:cBhvr>
                                    </p:animEffect>
                                  </p:childTnLst>
                                </p:cTn>
                              </p:par>
                              <p:par>
                                <p:cTn id="64" presetID="10" presetClass="entr" presetSubtype="0" fill="hold" nodeType="withEffect">
                                  <p:stCondLst>
                                    <p:cond delay="0"/>
                                  </p:stCondLst>
                                  <p:childTnLst>
                                    <p:set>
                                      <p:cBhvr>
                                        <p:cTn id="65" dur="1" fill="hold">
                                          <p:stCondLst>
                                            <p:cond delay="0"/>
                                          </p:stCondLst>
                                        </p:cTn>
                                        <p:tgtEl>
                                          <p:spTgt spid="103"/>
                                        </p:tgtEl>
                                        <p:attrNameLst>
                                          <p:attrName>style.visibility</p:attrName>
                                        </p:attrNameLst>
                                      </p:cBhvr>
                                      <p:to>
                                        <p:strVal val="visible"/>
                                      </p:to>
                                    </p:set>
                                    <p:animEffect transition="in" filter="fade">
                                      <p:cBhvr>
                                        <p:cTn id="66" dur="500"/>
                                        <p:tgtEl>
                                          <p:spTgt spid="103"/>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84"/>
                                        </p:tgtEl>
                                        <p:attrNameLst>
                                          <p:attrName>style.visibility</p:attrName>
                                        </p:attrNameLst>
                                      </p:cBhvr>
                                      <p:to>
                                        <p:strVal val="visible"/>
                                      </p:to>
                                    </p:set>
                                    <p:animEffect transition="in" filter="fade">
                                      <p:cBhvr>
                                        <p:cTn id="69"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animBg="1"/>
      <p:bldP spid="29" grpId="0" animBg="1"/>
      <p:bldP spid="30" grpId="0" animBg="1"/>
      <p:bldP spid="31" grpId="0" animBg="1"/>
      <p:bldP spid="32" grpId="0"/>
      <p:bldP spid="33" grpId="0"/>
      <p:bldP spid="34" grpId="0"/>
      <p:bldP spid="46" grpId="0" animBg="1"/>
      <p:bldP spid="47" grpId="0"/>
      <p:bldP spid="49" grpId="0"/>
      <p:bldP spid="73" grpId="0"/>
      <p:bldP spid="84" grpId="0" animBg="1"/>
      <p:bldP spid="97" grpId="0"/>
      <p:bldP spid="104" grpId="0"/>
      <p:bldP spid="7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物流業界　</a:t>
            </a:r>
            <a:r>
              <a:rPr lang="en-US" altLang="ja-JP" dirty="0"/>
              <a:t>M</a:t>
            </a:r>
            <a:r>
              <a:rPr lang="ja-JP" altLang="en-US" dirty="0"/>
              <a:t>社　ナレッジベース導入による業務工数の削減</a:t>
            </a:r>
            <a:endParaRPr kumimoji="1" lang="ja-JP" altLang="en-US" dirty="0"/>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348CB8-A846-49A1-82E0-8AAD89E81CF6}" type="slidenum">
              <a:rPr kumimoji="1" lang="ja-JP" altLang="en-US" sz="1200" b="0" i="0" u="none" strike="noStrike" kern="1200" cap="none" spc="0" normalizeH="0" baseline="0" noProof="0" smtClean="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1200" b="0" i="0" u="none" strike="noStrike" kern="1200" cap="none" spc="0" normalizeH="0" baseline="0" noProof="0" dirty="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7209050" y="4149080"/>
            <a:ext cx="469872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①</a:t>
            </a:r>
            <a:r>
              <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FAQ</a:t>
            </a:r>
            <a:r>
              <a:rPr kumimoji="1" lang="ja-JP" altLang="en-US" sz="1600" b="1" i="0" u="none" strike="noStrike" kern="1200" cap="none" spc="0" normalizeH="0" baseline="0" noProof="0" dirty="0" err="1">
                <a:ln>
                  <a:noFill/>
                </a:ln>
                <a:solidFill>
                  <a:srgbClr val="FF6600"/>
                </a:solidFill>
                <a:effectLst/>
                <a:uLnTx/>
                <a:uFillTx/>
                <a:latin typeface="メイリオ" panose="020B0604030504040204" pitchFamily="50" charset="-128"/>
                <a:ea typeface="メイリオ" panose="020B0604030504040204" pitchFamily="50" charset="-128"/>
                <a:cs typeface="+mn-cs"/>
              </a:rPr>
              <a:t>だけ</a:t>
            </a: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ではなく、基準書やマニュアル等も</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簡単に管理ができるようになり、情報を多様な</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軸で分類し活用できるようになった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7" name="テキスト ボックス 6"/>
          <p:cNvSpPr txBox="1"/>
          <p:nvPr/>
        </p:nvSpPr>
        <p:spPr>
          <a:xfrm>
            <a:off x="7213066" y="4972933"/>
            <a:ext cx="4903907"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②共通のノウハウを登録する為の蓄積ルールを</a:t>
            </a:r>
            <a:br>
              <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b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作り、ベテランのノウハウを簡単に蓄積・共有</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できるようにすることで、脱属人化を行った　　</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p:cNvSpPr txBox="1"/>
          <p:nvPr/>
        </p:nvSpPr>
        <p:spPr>
          <a:xfrm>
            <a:off x="7213066" y="5815254"/>
            <a:ext cx="469872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③登録する内容を情報の種類ごとに共通化する</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ことで、登録者が迷わず簡単に登録することが</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可能となり、登録の手間を削減した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9" name="角丸四角形 8"/>
          <p:cNvSpPr/>
          <p:nvPr/>
        </p:nvSpPr>
        <p:spPr>
          <a:xfrm>
            <a:off x="7229475" y="3822638"/>
            <a:ext cx="4629703" cy="2805935"/>
          </a:xfrm>
          <a:prstGeom prst="roundRect">
            <a:avLst>
              <a:gd name="adj" fmla="val 2541"/>
            </a:avLst>
          </a:prstGeom>
          <a:no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0" name="角丸四角形 9"/>
          <p:cNvSpPr/>
          <p:nvPr/>
        </p:nvSpPr>
        <p:spPr>
          <a:xfrm>
            <a:off x="7314344" y="3571067"/>
            <a:ext cx="3098800" cy="503144"/>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導入のポイント</a:t>
            </a:r>
          </a:p>
        </p:txBody>
      </p:sp>
      <p:sp>
        <p:nvSpPr>
          <p:cNvPr id="11" name="角丸四角形 10"/>
          <p:cNvSpPr/>
          <p:nvPr/>
        </p:nvSpPr>
        <p:spPr>
          <a:xfrm>
            <a:off x="7229475" y="1090475"/>
            <a:ext cx="4629703" cy="2332780"/>
          </a:xfrm>
          <a:prstGeom prst="roundRect">
            <a:avLst>
              <a:gd name="adj" fmla="val 2541"/>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2" name="角丸四角形 11"/>
          <p:cNvSpPr/>
          <p:nvPr/>
        </p:nvSpPr>
        <p:spPr>
          <a:xfrm>
            <a:off x="7314344"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導入前の課題</a:t>
            </a:r>
          </a:p>
        </p:txBody>
      </p:sp>
      <p:sp>
        <p:nvSpPr>
          <p:cNvPr id="13" name="テキスト ボックス 12"/>
          <p:cNvSpPr txBox="1"/>
          <p:nvPr/>
        </p:nvSpPr>
        <p:spPr>
          <a:xfrm>
            <a:off x="7248128" y="1397474"/>
            <a:ext cx="469872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①</a:t>
            </a:r>
            <a:r>
              <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FAQ</a:t>
            </a: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の管理に特化したシステムで、</a:t>
            </a:r>
            <a:r>
              <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QA</a:t>
            </a: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形式で</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しかデータを登録できないため、マニュアル等</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を管理、活用しにくい状態であった</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4" name="テキスト ボックス 13"/>
          <p:cNvSpPr txBox="1"/>
          <p:nvPr/>
        </p:nvSpPr>
        <p:spPr>
          <a:xfrm>
            <a:off x="7246954" y="2124795"/>
            <a:ext cx="469872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②ノウハウを共有する仕組みがない為、顧客との</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取り決め情報や個々の工夫がナレッジとして</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蓄積されていない</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5" name="テキスト ボックス 14"/>
          <p:cNvSpPr txBox="1"/>
          <p:nvPr/>
        </p:nvSpPr>
        <p:spPr>
          <a:xfrm>
            <a:off x="7245780" y="2844225"/>
            <a:ext cx="469872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③業務標準化のためのナレッジ登録に手間が</a:t>
            </a:r>
            <a:r>
              <a:rPr kumimoji="1" lang="ja-JP" altLang="en-US" sz="1600" b="0" i="0" u="none" strike="noStrike" kern="1200" cap="none" spc="0" normalizeH="0" baseline="0" noProof="0" dirty="0" err="1">
                <a:ln>
                  <a:noFill/>
                </a:ln>
                <a:solidFill>
                  <a:srgbClr val="3477B2"/>
                </a:solidFill>
                <a:effectLst/>
                <a:uLnTx/>
                <a:uFillTx/>
                <a:latin typeface="メイリオ" panose="020B0604030504040204" pitchFamily="50" charset="-128"/>
                <a:ea typeface="メイリオ" panose="020B0604030504040204" pitchFamily="50" charset="-128"/>
                <a:cs typeface="+mn-cs"/>
              </a:rPr>
              <a:t>かか</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a:t>
            </a:r>
            <a:r>
              <a:rPr kumimoji="1" lang="ja-JP" altLang="en-US" sz="1600" b="0" i="0" u="none" strike="noStrike" kern="1200" cap="none" spc="0" normalizeH="0" baseline="0" noProof="0" dirty="0" err="1">
                <a:ln>
                  <a:noFill/>
                </a:ln>
                <a:solidFill>
                  <a:srgbClr val="3477B2"/>
                </a:solidFill>
                <a:effectLst/>
                <a:uLnTx/>
                <a:uFillTx/>
                <a:latin typeface="メイリオ" panose="020B0604030504040204" pitchFamily="50" charset="-128"/>
                <a:ea typeface="メイリオ" panose="020B0604030504040204" pitchFamily="50" charset="-128"/>
                <a:cs typeface="+mn-cs"/>
              </a:rPr>
              <a:t>る</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6" name="角丸四角形 15"/>
          <p:cNvSpPr/>
          <p:nvPr/>
        </p:nvSpPr>
        <p:spPr>
          <a:xfrm>
            <a:off x="138179"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業務イメージ</a:t>
            </a:r>
          </a:p>
        </p:txBody>
      </p:sp>
      <p:sp>
        <p:nvSpPr>
          <p:cNvPr id="56" name="角丸四角形 55"/>
          <p:cNvSpPr/>
          <p:nvPr/>
        </p:nvSpPr>
        <p:spPr>
          <a:xfrm>
            <a:off x="2756798" y="3532850"/>
            <a:ext cx="2529699" cy="3305412"/>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63" name="フローチャート: 磁気ディスク 62"/>
          <p:cNvSpPr/>
          <p:nvPr/>
        </p:nvSpPr>
        <p:spPr>
          <a:xfrm>
            <a:off x="41797" y="1452482"/>
            <a:ext cx="3547681" cy="2042472"/>
          </a:xfrm>
          <a:prstGeom prst="flowChartMagneticDisk">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4" name="テキスト ボックス 63"/>
          <p:cNvSpPr txBox="1"/>
          <p:nvPr/>
        </p:nvSpPr>
        <p:spPr>
          <a:xfrm>
            <a:off x="995853" y="1674616"/>
            <a:ext cx="1800494"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ナレッジベース</a:t>
            </a:r>
            <a:endParaRPr kumimoji="1" lang="en-US" altLang="ja-JP"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69" name="テキスト ボックス 68"/>
          <p:cNvSpPr txBox="1"/>
          <p:nvPr/>
        </p:nvSpPr>
        <p:spPr>
          <a:xfrm>
            <a:off x="561990" y="2099030"/>
            <a:ext cx="3149310"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基準書　</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手順書（</a:t>
            </a:r>
            <a:r>
              <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2000</a:t>
            </a: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件以上）</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マニュアル</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事故事例（事故報告書、</a:t>
            </a:r>
            <a:r>
              <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KPI</a:t>
            </a: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など）</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業務フロー</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FAQ(20</a:t>
            </a: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件以上</a:t>
            </a:r>
            <a:r>
              <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a:t>
            </a:r>
          </a:p>
        </p:txBody>
      </p:sp>
      <p:sp>
        <p:nvSpPr>
          <p:cNvPr id="104" name="フローチャート: 磁気ディスク 103"/>
          <p:cNvSpPr/>
          <p:nvPr/>
        </p:nvSpPr>
        <p:spPr>
          <a:xfrm>
            <a:off x="5782092" y="3822638"/>
            <a:ext cx="1214848" cy="2200665"/>
          </a:xfrm>
          <a:prstGeom prst="flowChartMagneticDisk">
            <a:avLst/>
          </a:prstGeom>
          <a:noFill/>
          <a:ln w="19050">
            <a:solidFill>
              <a:srgbClr val="3477B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05" name="テキスト ボックス 104"/>
          <p:cNvSpPr txBox="1"/>
          <p:nvPr/>
        </p:nvSpPr>
        <p:spPr>
          <a:xfrm>
            <a:off x="5735274" y="4063469"/>
            <a:ext cx="1280543"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FAQ</a:t>
            </a:r>
            <a:r>
              <a:rPr kumimoji="1" lang="ja-JP" altLang="en-US"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システム</a:t>
            </a:r>
            <a:endParaRPr kumimoji="1" lang="en-US" altLang="ja-JP"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123" name="図 1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67399" y="3837584"/>
            <a:ext cx="370264" cy="370264"/>
          </a:xfrm>
          <a:prstGeom prst="rect">
            <a:avLst/>
          </a:prstGeom>
        </p:spPr>
      </p:pic>
      <p:sp>
        <p:nvSpPr>
          <p:cNvPr id="124" name="角丸四角形 123"/>
          <p:cNvSpPr/>
          <p:nvPr/>
        </p:nvSpPr>
        <p:spPr>
          <a:xfrm>
            <a:off x="2914125" y="3570078"/>
            <a:ext cx="845660" cy="792903"/>
          </a:xfrm>
          <a:prstGeom prst="roundRect">
            <a:avLst/>
          </a:prstGeom>
          <a:noFill/>
          <a:ln w="12700">
            <a:solidFill>
              <a:srgbClr val="3477B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60" name="図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39963" y="5943339"/>
            <a:ext cx="370264" cy="370264"/>
          </a:xfrm>
          <a:prstGeom prst="rect">
            <a:avLst/>
          </a:prstGeom>
        </p:spPr>
      </p:pic>
      <p:sp>
        <p:nvSpPr>
          <p:cNvPr id="61" name="角丸四角形 60"/>
          <p:cNvSpPr/>
          <p:nvPr/>
        </p:nvSpPr>
        <p:spPr>
          <a:xfrm>
            <a:off x="2935675" y="4605687"/>
            <a:ext cx="845660" cy="792903"/>
          </a:xfrm>
          <a:prstGeom prst="roundRect">
            <a:avLst/>
          </a:prstGeom>
          <a:noFill/>
          <a:ln w="12700">
            <a:solidFill>
              <a:srgbClr val="3477B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62" name="図 6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7144" y="4877694"/>
            <a:ext cx="390773" cy="390773"/>
          </a:xfrm>
          <a:prstGeom prst="rect">
            <a:avLst/>
          </a:prstGeom>
        </p:spPr>
      </p:pic>
      <p:pic>
        <p:nvPicPr>
          <p:cNvPr id="74" name="図 7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50245" y="4877693"/>
            <a:ext cx="390773" cy="390773"/>
          </a:xfrm>
          <a:prstGeom prst="rect">
            <a:avLst/>
          </a:prstGeom>
        </p:spPr>
      </p:pic>
      <p:pic>
        <p:nvPicPr>
          <p:cNvPr id="76" name="図 7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46450" y="3842226"/>
            <a:ext cx="370264" cy="370264"/>
          </a:xfrm>
          <a:prstGeom prst="rect">
            <a:avLst/>
          </a:prstGeom>
        </p:spPr>
      </p:pic>
      <p:sp>
        <p:nvSpPr>
          <p:cNvPr id="78" name="角丸四角形 77"/>
          <p:cNvSpPr/>
          <p:nvPr/>
        </p:nvSpPr>
        <p:spPr>
          <a:xfrm>
            <a:off x="2932339" y="5652350"/>
            <a:ext cx="845660" cy="792903"/>
          </a:xfrm>
          <a:prstGeom prst="roundRect">
            <a:avLst/>
          </a:prstGeom>
          <a:noFill/>
          <a:ln w="12700">
            <a:solidFill>
              <a:srgbClr val="3477B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80" name="図 7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91840" y="5926268"/>
            <a:ext cx="390773" cy="390773"/>
          </a:xfrm>
          <a:prstGeom prst="rect">
            <a:avLst/>
          </a:prstGeom>
        </p:spPr>
      </p:pic>
      <p:sp>
        <p:nvSpPr>
          <p:cNvPr id="241" name="角丸四角形 240"/>
          <p:cNvSpPr/>
          <p:nvPr/>
        </p:nvSpPr>
        <p:spPr>
          <a:xfrm>
            <a:off x="215568" y="3539613"/>
            <a:ext cx="1264638" cy="3250920"/>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42" name="テキスト ボックス 241"/>
          <p:cNvSpPr txBox="1"/>
          <p:nvPr/>
        </p:nvSpPr>
        <p:spPr>
          <a:xfrm>
            <a:off x="303008" y="6480598"/>
            <a:ext cx="108975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お客様</a:t>
            </a:r>
            <a:endParaRPr kumimoji="1" lang="en-US" altLang="ja-JP"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245" name="図 24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0612" y="4082182"/>
            <a:ext cx="675511" cy="675511"/>
          </a:xfrm>
          <a:prstGeom prst="rect">
            <a:avLst/>
          </a:prstGeom>
        </p:spPr>
      </p:pic>
      <p:pic>
        <p:nvPicPr>
          <p:cNvPr id="246" name="図 24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0612" y="5238651"/>
            <a:ext cx="675511" cy="675511"/>
          </a:xfrm>
          <a:prstGeom prst="rect">
            <a:avLst/>
          </a:prstGeom>
        </p:spPr>
      </p:pic>
      <p:cxnSp>
        <p:nvCxnSpPr>
          <p:cNvPr id="250" name="直線矢印コネクタ 249"/>
          <p:cNvCxnSpPr/>
          <p:nvPr/>
        </p:nvCxnSpPr>
        <p:spPr>
          <a:xfrm>
            <a:off x="1495486" y="5697896"/>
            <a:ext cx="1261312" cy="0"/>
          </a:xfrm>
          <a:prstGeom prst="straightConnector1">
            <a:avLst/>
          </a:prstGeom>
          <a:ln w="19050">
            <a:solidFill>
              <a:srgbClr val="3477B2"/>
            </a:solidFill>
            <a:prstDash val="sysDot"/>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51" name="テキスト ボックス 250"/>
          <p:cNvSpPr txBox="1"/>
          <p:nvPr/>
        </p:nvSpPr>
        <p:spPr>
          <a:xfrm>
            <a:off x="3678083" y="1898617"/>
            <a:ext cx="2066955"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情報を登録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52" name="テキスト ボックス 251"/>
          <p:cNvSpPr txBox="1"/>
          <p:nvPr/>
        </p:nvSpPr>
        <p:spPr>
          <a:xfrm>
            <a:off x="2904950" y="3632349"/>
            <a:ext cx="90027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営業　</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1</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53" name="テキスト ボックス 252"/>
          <p:cNvSpPr txBox="1"/>
          <p:nvPr/>
        </p:nvSpPr>
        <p:spPr>
          <a:xfrm>
            <a:off x="2892018" y="4607586"/>
            <a:ext cx="90027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営業　</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2</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54" name="テキスト ボックス 253"/>
          <p:cNvSpPr txBox="1"/>
          <p:nvPr/>
        </p:nvSpPr>
        <p:spPr>
          <a:xfrm>
            <a:off x="2909421" y="5667202"/>
            <a:ext cx="90027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営業　</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4</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41" name="正方形/長方形 40"/>
          <p:cNvSpPr/>
          <p:nvPr/>
        </p:nvSpPr>
        <p:spPr>
          <a:xfrm>
            <a:off x="2735083" y="3534840"/>
            <a:ext cx="1174964" cy="2985537"/>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cxnSp>
        <p:nvCxnSpPr>
          <p:cNvPr id="259" name="直線矢印コネクタ 258"/>
          <p:cNvCxnSpPr>
            <a:stCxn id="56" idx="0"/>
          </p:cNvCxnSpPr>
          <p:nvPr/>
        </p:nvCxnSpPr>
        <p:spPr>
          <a:xfrm flipH="1" flipV="1">
            <a:off x="3582614" y="2549013"/>
            <a:ext cx="439034" cy="983837"/>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66" name="直線矢印コネクタ 265"/>
          <p:cNvCxnSpPr/>
          <p:nvPr/>
        </p:nvCxnSpPr>
        <p:spPr>
          <a:xfrm>
            <a:off x="5295672" y="5043628"/>
            <a:ext cx="486420"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75" name="直線矢印コネクタ 274"/>
          <p:cNvCxnSpPr>
            <a:stCxn id="83" idx="1"/>
          </p:cNvCxnSpPr>
          <p:nvPr/>
        </p:nvCxnSpPr>
        <p:spPr>
          <a:xfrm flipH="1" flipV="1">
            <a:off x="3590652" y="2081061"/>
            <a:ext cx="1864695" cy="167319"/>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77" name="テキスト ボックス 276"/>
          <p:cNvSpPr txBox="1"/>
          <p:nvPr/>
        </p:nvSpPr>
        <p:spPr>
          <a:xfrm>
            <a:off x="5107437" y="2923818"/>
            <a:ext cx="144805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ヒアリング</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290" name="直線矢印コネクタ 289"/>
          <p:cNvCxnSpPr>
            <a:endCxn id="104" idx="1"/>
          </p:cNvCxnSpPr>
          <p:nvPr/>
        </p:nvCxnSpPr>
        <p:spPr>
          <a:xfrm flipH="1">
            <a:off x="6389516" y="2698337"/>
            <a:ext cx="6505" cy="1124301"/>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92" name="テキスト ボックス 291"/>
          <p:cNvSpPr txBox="1"/>
          <p:nvPr/>
        </p:nvSpPr>
        <p:spPr>
          <a:xfrm>
            <a:off x="1592187" y="5437906"/>
            <a:ext cx="1048344"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要件の提示</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95" name="テキスト ボックス 294"/>
          <p:cNvSpPr txBox="1"/>
          <p:nvPr/>
        </p:nvSpPr>
        <p:spPr>
          <a:xfrm>
            <a:off x="3863752" y="2919816"/>
            <a:ext cx="5167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81" name="直線矢印コネクタ 80"/>
          <p:cNvCxnSpPr/>
          <p:nvPr/>
        </p:nvCxnSpPr>
        <p:spPr>
          <a:xfrm flipH="1">
            <a:off x="1461529" y="4489621"/>
            <a:ext cx="1295269" cy="0"/>
          </a:xfrm>
          <a:prstGeom prst="straightConnector1">
            <a:avLst/>
          </a:prstGeom>
          <a:ln w="19050">
            <a:solidFill>
              <a:srgbClr val="3477B2"/>
            </a:solidFill>
            <a:prstDash val="sysDot"/>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85" name="テキスト ボックス 84"/>
          <p:cNvSpPr txBox="1"/>
          <p:nvPr/>
        </p:nvSpPr>
        <p:spPr>
          <a:xfrm>
            <a:off x="1514024" y="4207871"/>
            <a:ext cx="1193676"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提案</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見積もり</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7" name="テキスト ボックス 86"/>
          <p:cNvSpPr txBox="1"/>
          <p:nvPr/>
        </p:nvSpPr>
        <p:spPr>
          <a:xfrm>
            <a:off x="5706862" y="4606426"/>
            <a:ext cx="1348248" cy="13849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基準書</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手順書</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マニュアル</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FAQ</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事故事例</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業務フロー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FAQ</a:t>
            </a:r>
          </a:p>
        </p:txBody>
      </p:sp>
      <p:sp>
        <p:nvSpPr>
          <p:cNvPr id="88" name="角丸四角形 87"/>
          <p:cNvSpPr/>
          <p:nvPr/>
        </p:nvSpPr>
        <p:spPr>
          <a:xfrm>
            <a:off x="4287337" y="3590070"/>
            <a:ext cx="845660" cy="772912"/>
          </a:xfrm>
          <a:prstGeom prst="roundRect">
            <a:avLst/>
          </a:prstGeom>
          <a:noFill/>
          <a:ln w="12700">
            <a:solidFill>
              <a:srgbClr val="3477B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9" name="テキスト ボックス 88"/>
          <p:cNvSpPr txBox="1"/>
          <p:nvPr/>
        </p:nvSpPr>
        <p:spPr>
          <a:xfrm>
            <a:off x="4193399" y="3603283"/>
            <a:ext cx="1066045"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荷捌き担当</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0" name="角丸四角形 89"/>
          <p:cNvSpPr/>
          <p:nvPr/>
        </p:nvSpPr>
        <p:spPr>
          <a:xfrm>
            <a:off x="4289166" y="4605687"/>
            <a:ext cx="880953" cy="792903"/>
          </a:xfrm>
          <a:prstGeom prst="roundRect">
            <a:avLst/>
          </a:prstGeom>
          <a:noFill/>
          <a:ln w="12700">
            <a:solidFill>
              <a:srgbClr val="3477B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2" name="角丸四角形 91"/>
          <p:cNvSpPr/>
          <p:nvPr/>
        </p:nvSpPr>
        <p:spPr>
          <a:xfrm>
            <a:off x="4287337" y="5662440"/>
            <a:ext cx="845660" cy="792903"/>
          </a:xfrm>
          <a:prstGeom prst="roundRect">
            <a:avLst/>
          </a:prstGeom>
          <a:noFill/>
          <a:ln w="12700">
            <a:solidFill>
              <a:srgbClr val="3477B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3" name="テキスト ボックス 92"/>
          <p:cNvSpPr txBox="1"/>
          <p:nvPr/>
        </p:nvSpPr>
        <p:spPr>
          <a:xfrm>
            <a:off x="4224918" y="4602948"/>
            <a:ext cx="1066045"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荷捌き担当</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4" name="テキスト ボックス 93"/>
          <p:cNvSpPr txBox="1"/>
          <p:nvPr/>
        </p:nvSpPr>
        <p:spPr>
          <a:xfrm>
            <a:off x="4212393" y="5666340"/>
            <a:ext cx="1066045"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荷捌き担当</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97" name="直線矢印コネクタ 96"/>
          <p:cNvCxnSpPr/>
          <p:nvPr/>
        </p:nvCxnSpPr>
        <p:spPr>
          <a:xfrm flipH="1">
            <a:off x="5186672" y="2731834"/>
            <a:ext cx="276259" cy="659074"/>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8" name="テキスト ボックス 97"/>
          <p:cNvSpPr txBox="1"/>
          <p:nvPr/>
        </p:nvSpPr>
        <p:spPr>
          <a:xfrm>
            <a:off x="6460680" y="2914933"/>
            <a:ext cx="5167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登録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02" name="正方形/長方形 101"/>
          <p:cNvSpPr/>
          <p:nvPr/>
        </p:nvSpPr>
        <p:spPr>
          <a:xfrm>
            <a:off x="4171753" y="3539613"/>
            <a:ext cx="1106683" cy="2978601"/>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09" name="テキスト ボックス 108"/>
          <p:cNvSpPr txBox="1"/>
          <p:nvPr/>
        </p:nvSpPr>
        <p:spPr>
          <a:xfrm>
            <a:off x="5266683" y="4741100"/>
            <a:ext cx="5167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3" name="角丸四角形 82"/>
          <p:cNvSpPr/>
          <p:nvPr/>
        </p:nvSpPr>
        <p:spPr>
          <a:xfrm>
            <a:off x="5455347" y="1770646"/>
            <a:ext cx="1595971" cy="955467"/>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58" name="図 5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69756" y="2136367"/>
            <a:ext cx="485740" cy="485740"/>
          </a:xfrm>
          <a:prstGeom prst="rect">
            <a:avLst/>
          </a:prstGeom>
        </p:spPr>
      </p:pic>
      <p:sp>
        <p:nvSpPr>
          <p:cNvPr id="86" name="テキスト ボックス 85"/>
          <p:cNvSpPr txBox="1"/>
          <p:nvPr/>
        </p:nvSpPr>
        <p:spPr>
          <a:xfrm>
            <a:off x="5399651" y="1783138"/>
            <a:ext cx="170736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オペレーション統括部</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68" name="テキスト ボックス 67"/>
          <p:cNvSpPr txBox="1"/>
          <p:nvPr/>
        </p:nvSpPr>
        <p:spPr>
          <a:xfrm>
            <a:off x="3474387" y="6556543"/>
            <a:ext cx="108975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営業統括部</a:t>
            </a:r>
            <a:endParaRPr kumimoji="1" lang="en-US" altLang="ja-JP"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9" name="角丸四角形 78"/>
          <p:cNvSpPr/>
          <p:nvPr/>
        </p:nvSpPr>
        <p:spPr>
          <a:xfrm>
            <a:off x="3275498" y="848546"/>
            <a:ext cx="3788298" cy="696464"/>
          </a:xfrm>
          <a:prstGeom prst="roundRect">
            <a:avLst>
              <a:gd name="adj" fmla="val 3948"/>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4" name="テキスト ボックス 83"/>
          <p:cNvSpPr txBox="1"/>
          <p:nvPr/>
        </p:nvSpPr>
        <p:spPr>
          <a:xfrm>
            <a:off x="3236979" y="869314"/>
            <a:ext cx="5710436" cy="86177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◆業務内容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国内外からの陸上運送・航空・海上貨物の管理</a:t>
            </a:r>
            <a:endParaRPr kumimoji="1" lang="en-US" altLang="ja-JP" sz="1200" b="0" i="0" u="none" strike="noStrike" kern="1200" cap="none" spc="0" normalizeH="0" baseline="0" noProof="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3477B2"/>
                </a:solidFill>
                <a:latin typeface="メイリオ" panose="020B0604030504040204" pitchFamily="50" charset="-128"/>
                <a:ea typeface="メイリオ" panose="020B0604030504040204" pitchFamily="50" charset="-128"/>
              </a:rPr>
              <a:t>および</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荷捌き業務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91" name="直線矢印コネクタ 90"/>
          <p:cNvCxnSpPr/>
          <p:nvPr/>
        </p:nvCxnSpPr>
        <p:spPr>
          <a:xfrm>
            <a:off x="6396021" y="6343350"/>
            <a:ext cx="486420"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95" name="直線矢印コネクタ 94"/>
          <p:cNvCxnSpPr/>
          <p:nvPr/>
        </p:nvCxnSpPr>
        <p:spPr>
          <a:xfrm>
            <a:off x="6396021" y="6593138"/>
            <a:ext cx="486420"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6" name="テキスト ボックス 95"/>
          <p:cNvSpPr txBox="1"/>
          <p:nvPr/>
        </p:nvSpPr>
        <p:spPr>
          <a:xfrm>
            <a:off x="5742670" y="6221280"/>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導入前</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9" name="テキスト ボックス 98"/>
          <p:cNvSpPr txBox="1"/>
          <p:nvPr/>
        </p:nvSpPr>
        <p:spPr>
          <a:xfrm>
            <a:off x="5742670" y="6463209"/>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導入後</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334597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fade">
                                      <p:cBhvr>
                                        <p:cTn id="24" dur="500"/>
                                        <p:tgtEl>
                                          <p:spTgt spid="6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500"/>
                                        <p:tgtEl>
                                          <p:spTgt spid="6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9"/>
                                        </p:tgtEl>
                                        <p:attrNameLst>
                                          <p:attrName>style.visibility</p:attrName>
                                        </p:attrNameLst>
                                      </p:cBhvr>
                                      <p:to>
                                        <p:strVal val="visible"/>
                                      </p:to>
                                    </p:set>
                                    <p:animEffect transition="in" filter="fade">
                                      <p:cBhvr>
                                        <p:cTn id="30" dur="500"/>
                                        <p:tgtEl>
                                          <p:spTgt spid="6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51"/>
                                        </p:tgtEl>
                                        <p:attrNameLst>
                                          <p:attrName>style.visibility</p:attrName>
                                        </p:attrNameLst>
                                      </p:cBhvr>
                                      <p:to>
                                        <p:strVal val="visible"/>
                                      </p:to>
                                    </p:set>
                                    <p:animEffect transition="in" filter="fade">
                                      <p:cBhvr>
                                        <p:cTn id="33" dur="500"/>
                                        <p:tgtEl>
                                          <p:spTgt spid="251"/>
                                        </p:tgtEl>
                                      </p:cBhvr>
                                    </p:animEffect>
                                  </p:childTnLst>
                                </p:cTn>
                              </p:par>
                              <p:par>
                                <p:cTn id="34" presetID="10" presetClass="entr" presetSubtype="0" fill="hold" nodeType="withEffect">
                                  <p:stCondLst>
                                    <p:cond delay="0"/>
                                  </p:stCondLst>
                                  <p:childTnLst>
                                    <p:set>
                                      <p:cBhvr>
                                        <p:cTn id="35" dur="1" fill="hold">
                                          <p:stCondLst>
                                            <p:cond delay="0"/>
                                          </p:stCondLst>
                                        </p:cTn>
                                        <p:tgtEl>
                                          <p:spTgt spid="275"/>
                                        </p:tgtEl>
                                        <p:attrNameLst>
                                          <p:attrName>style.visibility</p:attrName>
                                        </p:attrNameLst>
                                      </p:cBhvr>
                                      <p:to>
                                        <p:strVal val="visible"/>
                                      </p:to>
                                    </p:set>
                                    <p:animEffect transition="in" filter="fade">
                                      <p:cBhvr>
                                        <p:cTn id="36" dur="500"/>
                                        <p:tgtEl>
                                          <p:spTgt spid="275"/>
                                        </p:tgtEl>
                                      </p:cBhvr>
                                    </p:animEffect>
                                  </p:childTnLst>
                                </p:cTn>
                              </p:par>
                              <p:par>
                                <p:cTn id="37" presetID="10" presetClass="entr" presetSubtype="0" fill="hold" nodeType="withEffect">
                                  <p:stCondLst>
                                    <p:cond delay="0"/>
                                  </p:stCondLst>
                                  <p:childTnLst>
                                    <p:set>
                                      <p:cBhvr>
                                        <p:cTn id="38" dur="1" fill="hold">
                                          <p:stCondLst>
                                            <p:cond delay="0"/>
                                          </p:stCondLst>
                                        </p:cTn>
                                        <p:tgtEl>
                                          <p:spTgt spid="259"/>
                                        </p:tgtEl>
                                        <p:attrNameLst>
                                          <p:attrName>style.visibility</p:attrName>
                                        </p:attrNameLst>
                                      </p:cBhvr>
                                      <p:to>
                                        <p:strVal val="visible"/>
                                      </p:to>
                                    </p:set>
                                    <p:animEffect transition="in" filter="fade">
                                      <p:cBhvr>
                                        <p:cTn id="39" dur="500"/>
                                        <p:tgtEl>
                                          <p:spTgt spid="25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95"/>
                                        </p:tgtEl>
                                        <p:attrNameLst>
                                          <p:attrName>style.visibility</p:attrName>
                                        </p:attrNameLst>
                                      </p:cBhvr>
                                      <p:to>
                                        <p:strVal val="visible"/>
                                      </p:to>
                                    </p:set>
                                    <p:animEffect transition="in" filter="fade">
                                      <p:cBhvr>
                                        <p:cTn id="42" dur="500"/>
                                        <p:tgtEl>
                                          <p:spTgt spid="29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fade">
                                      <p:cBhvr>
                                        <p:cTn id="50" dur="500"/>
                                        <p:tgtEl>
                                          <p:spTgt spid="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500"/>
                                        <p:tgtEl>
                                          <p:spTgt spid="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500"/>
                                        <p:tgtEl>
                                          <p:spTgt spid="1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P spid="12" grpId="0" animBg="1"/>
      <p:bldP spid="13" grpId="0"/>
      <p:bldP spid="14" grpId="0"/>
      <p:bldP spid="15" grpId="0"/>
      <p:bldP spid="63" grpId="0" animBg="1"/>
      <p:bldP spid="64" grpId="0"/>
      <p:bldP spid="69" grpId="0"/>
      <p:bldP spid="251" grpId="0"/>
      <p:bldP spid="29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角丸四角形 117"/>
          <p:cNvSpPr/>
          <p:nvPr/>
        </p:nvSpPr>
        <p:spPr>
          <a:xfrm>
            <a:off x="6462042" y="2990086"/>
            <a:ext cx="1188891" cy="1296000"/>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 name="タイトル 1"/>
          <p:cNvSpPr>
            <a:spLocks noGrp="1"/>
          </p:cNvSpPr>
          <p:nvPr>
            <p:ph type="title"/>
          </p:nvPr>
        </p:nvSpPr>
        <p:spPr>
          <a:solidFill>
            <a:schemeClr val="accent2">
              <a:lumMod val="75000"/>
            </a:schemeClr>
          </a:solidFill>
        </p:spPr>
        <p:txBody>
          <a:bodyPr>
            <a:noAutofit/>
          </a:bodyPr>
          <a:lstStyle/>
          <a:p>
            <a:r>
              <a:rPr lang="ja-JP" altLang="en-US" sz="3000" dirty="0"/>
              <a:t>総合建築業界　</a:t>
            </a:r>
            <a:r>
              <a:rPr lang="en-US" altLang="ja-JP" sz="3000" dirty="0"/>
              <a:t>F</a:t>
            </a:r>
            <a:r>
              <a:rPr lang="ja-JP" altLang="en-US" sz="3000" dirty="0"/>
              <a:t>社様　海外拠点を含めたアイディア募集による改革</a:t>
            </a:r>
            <a:endParaRPr kumimoji="1" lang="ja-JP" altLang="en-US" sz="3000" dirty="0"/>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348CB8-A846-49A1-82E0-8AAD89E81CF6}" type="slidenum">
              <a:rPr kumimoji="1" lang="ja-JP" altLang="en-US" sz="1200" b="0" i="0" u="none" strike="noStrike" kern="1200" cap="none" spc="0" normalizeH="0" baseline="0" noProof="0" smtClean="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1200" b="0" i="0" u="none" strike="noStrike" kern="1200" cap="none" spc="0" normalizeH="0" baseline="0" noProof="0" dirty="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endParaRPr>
          </a:p>
        </p:txBody>
      </p:sp>
      <p:sp>
        <p:nvSpPr>
          <p:cNvPr id="25" name="テキスト ボックス 24"/>
          <p:cNvSpPr txBox="1"/>
          <p:nvPr/>
        </p:nvSpPr>
        <p:spPr>
          <a:xfrm>
            <a:off x="8662251" y="4218811"/>
            <a:ext cx="3416320" cy="861774"/>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①アイデアをキーワード・タグで検索できる</a:t>
            </a:r>
            <a:endParaRPr kumimoji="1" lang="en-US" altLang="ja-JP" sz="12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ようにすることで、関連・興味のある情報に</a:t>
            </a:r>
            <a:endParaRPr kumimoji="1" lang="en-US" altLang="ja-JP" sz="12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辿り着くことが可能になり、アイデアの</a:t>
            </a:r>
            <a:endParaRPr kumimoji="1" lang="en-US" altLang="ja-JP" sz="12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二次利用が実現</a:t>
            </a:r>
            <a:r>
              <a:rPr kumimoji="1" lang="ja-JP" altLang="en-US" sz="14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a:t>
            </a:r>
          </a:p>
        </p:txBody>
      </p:sp>
      <p:sp>
        <p:nvSpPr>
          <p:cNvPr id="26" name="テキスト ボックス 25"/>
          <p:cNvSpPr txBox="1"/>
          <p:nvPr/>
        </p:nvSpPr>
        <p:spPr>
          <a:xfrm>
            <a:off x="8619436" y="5048174"/>
            <a:ext cx="3416320" cy="830997"/>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②自動翻訳機能を用いることで、海外メンバー</a:t>
            </a:r>
            <a:endParaRPr kumimoji="1" lang="en-US" altLang="ja-JP" sz="12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のアイデアを翻訳する必要が無くなり、</a:t>
            </a:r>
            <a:endParaRPr kumimoji="1" lang="en-US" altLang="ja-JP" sz="12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国内外のメンバーが自国語で投稿するだけで</a:t>
            </a:r>
            <a:endParaRPr kumimoji="1" lang="en-US" altLang="ja-JP" sz="12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アイデアを共有できるようになった</a:t>
            </a:r>
            <a:endParaRPr kumimoji="1" lang="en-US" altLang="ja-JP" sz="12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27" name="テキスト ボックス 26"/>
          <p:cNvSpPr txBox="1"/>
          <p:nvPr/>
        </p:nvSpPr>
        <p:spPr>
          <a:xfrm>
            <a:off x="8611193" y="6035754"/>
            <a:ext cx="3416320" cy="461665"/>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③あとで見る機能によりアイデアへ投票が可能</a:t>
            </a:r>
            <a:endParaRPr kumimoji="1" lang="en-US" altLang="ja-JP" sz="12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となり、集計作業の時間を削減ができた</a:t>
            </a:r>
            <a:endParaRPr kumimoji="1" lang="en-US" altLang="ja-JP" sz="12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28" name="角丸四角形 27"/>
          <p:cNvSpPr/>
          <p:nvPr/>
        </p:nvSpPr>
        <p:spPr>
          <a:xfrm>
            <a:off x="8629357" y="3684065"/>
            <a:ext cx="3422712" cy="2867787"/>
          </a:xfrm>
          <a:prstGeom prst="roundRect">
            <a:avLst>
              <a:gd name="adj" fmla="val 2541"/>
            </a:avLst>
          </a:prstGeom>
          <a:no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9" name="角丸四角形 28"/>
          <p:cNvSpPr/>
          <p:nvPr/>
        </p:nvSpPr>
        <p:spPr>
          <a:xfrm>
            <a:off x="8643516" y="3667224"/>
            <a:ext cx="3098800" cy="503144"/>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導入のポイント</a:t>
            </a:r>
          </a:p>
        </p:txBody>
      </p:sp>
      <p:sp>
        <p:nvSpPr>
          <p:cNvPr id="30" name="角丸四角形 29"/>
          <p:cNvSpPr/>
          <p:nvPr/>
        </p:nvSpPr>
        <p:spPr>
          <a:xfrm>
            <a:off x="8629357" y="1090474"/>
            <a:ext cx="3422712" cy="2477871"/>
          </a:xfrm>
          <a:prstGeom prst="roundRect">
            <a:avLst>
              <a:gd name="adj" fmla="val 2541"/>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1" name="角丸四角形 30"/>
          <p:cNvSpPr/>
          <p:nvPr/>
        </p:nvSpPr>
        <p:spPr>
          <a:xfrm>
            <a:off x="8596516" y="938723"/>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導入前の課題</a:t>
            </a:r>
          </a:p>
        </p:txBody>
      </p:sp>
      <p:sp>
        <p:nvSpPr>
          <p:cNvPr id="32" name="テキスト ボックス 31"/>
          <p:cNvSpPr txBox="1"/>
          <p:nvPr/>
        </p:nvSpPr>
        <p:spPr>
          <a:xfrm>
            <a:off x="8668590" y="1426570"/>
            <a:ext cx="3416320"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①アイデアを全社ポータルで公開しているが、</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検索・閲覧がしにくいため、</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活用が促進されていない</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3" name="テキスト ボックス 32"/>
          <p:cNvSpPr txBox="1"/>
          <p:nvPr/>
        </p:nvSpPr>
        <p:spPr>
          <a:xfrm>
            <a:off x="8666890" y="2067702"/>
            <a:ext cx="3416320"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②アイデアを集積しているイントラシステムを</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海外メンバーが利用できない。</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また、海外メンバーのアイデアを日本語へ</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翻訳しなければいけない</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4" name="テキスト ボックス 33"/>
          <p:cNvSpPr txBox="1"/>
          <p:nvPr/>
        </p:nvSpPr>
        <p:spPr>
          <a:xfrm>
            <a:off x="8662251" y="3001093"/>
            <a:ext cx="326243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③アイデアの応募総数が数千件あり、管理や</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集計作業が負担になっている</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48" name="角丸四角形 47"/>
          <p:cNvSpPr/>
          <p:nvPr/>
        </p:nvSpPr>
        <p:spPr>
          <a:xfrm>
            <a:off x="138179"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業務イメージ</a:t>
            </a:r>
          </a:p>
        </p:txBody>
      </p:sp>
      <p:sp>
        <p:nvSpPr>
          <p:cNvPr id="52" name="角丸四角形 51"/>
          <p:cNvSpPr/>
          <p:nvPr/>
        </p:nvSpPr>
        <p:spPr>
          <a:xfrm>
            <a:off x="138234" y="1957180"/>
            <a:ext cx="792000" cy="1296000"/>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53" name="角丸四角形 52"/>
          <p:cNvSpPr/>
          <p:nvPr/>
        </p:nvSpPr>
        <p:spPr>
          <a:xfrm>
            <a:off x="124473" y="3651992"/>
            <a:ext cx="792000" cy="1296000"/>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54" name="テキスト ボックス 53"/>
          <p:cNvSpPr txBox="1"/>
          <p:nvPr/>
        </p:nvSpPr>
        <p:spPr>
          <a:xfrm>
            <a:off x="65752" y="2067702"/>
            <a:ext cx="903155"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国内</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63" name="図 6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4981" y="2441062"/>
            <a:ext cx="637200" cy="642521"/>
          </a:xfrm>
          <a:prstGeom prst="rect">
            <a:avLst/>
          </a:prstGeom>
        </p:spPr>
      </p:pic>
      <p:pic>
        <p:nvPicPr>
          <p:cNvPr id="74" name="図 7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1873" y="3968196"/>
            <a:ext cx="637200" cy="637200"/>
          </a:xfrm>
          <a:prstGeom prst="rect">
            <a:avLst/>
          </a:prstGeom>
        </p:spPr>
      </p:pic>
      <p:sp>
        <p:nvSpPr>
          <p:cNvPr id="75" name="フローチャート: 磁気ディスク 74"/>
          <p:cNvSpPr/>
          <p:nvPr/>
        </p:nvSpPr>
        <p:spPr>
          <a:xfrm>
            <a:off x="6736709" y="4996237"/>
            <a:ext cx="1595094" cy="1572025"/>
          </a:xfrm>
          <a:prstGeom prst="flowChartMagneticDisk">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76" name="テキスト ボックス 75"/>
          <p:cNvSpPr txBox="1"/>
          <p:nvPr/>
        </p:nvSpPr>
        <p:spPr>
          <a:xfrm>
            <a:off x="6883299" y="5137478"/>
            <a:ext cx="1338828"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社内掲示板</a:t>
            </a:r>
            <a:endParaRPr kumimoji="1" lang="en-US" altLang="ja-JP"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9" name="テキスト ボックス 78"/>
          <p:cNvSpPr txBox="1"/>
          <p:nvPr/>
        </p:nvSpPr>
        <p:spPr>
          <a:xfrm>
            <a:off x="62003" y="3702251"/>
            <a:ext cx="903155"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海外</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1" name="角丸四角形 80"/>
          <p:cNvSpPr/>
          <p:nvPr/>
        </p:nvSpPr>
        <p:spPr>
          <a:xfrm>
            <a:off x="7061394" y="1489517"/>
            <a:ext cx="792000" cy="1296000"/>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82" name="図 8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41120" y="1931975"/>
            <a:ext cx="637200" cy="637200"/>
          </a:xfrm>
          <a:prstGeom prst="rect">
            <a:avLst/>
          </a:prstGeom>
        </p:spPr>
      </p:pic>
      <p:sp>
        <p:nvSpPr>
          <p:cNvPr id="86" name="テキスト ボックス 85"/>
          <p:cNvSpPr txBox="1"/>
          <p:nvPr/>
        </p:nvSpPr>
        <p:spPr>
          <a:xfrm>
            <a:off x="6994306" y="1584152"/>
            <a:ext cx="903155"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事務局</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7" name="角丸四角形 86"/>
          <p:cNvSpPr/>
          <p:nvPr/>
        </p:nvSpPr>
        <p:spPr>
          <a:xfrm>
            <a:off x="5791477" y="5387966"/>
            <a:ext cx="792000" cy="1296000"/>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8" name="テキスト ボックス 87"/>
          <p:cNvSpPr txBox="1"/>
          <p:nvPr/>
        </p:nvSpPr>
        <p:spPr>
          <a:xfrm>
            <a:off x="5704122" y="5498488"/>
            <a:ext cx="903155"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全社員</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89" name="図 8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33351" y="5871848"/>
            <a:ext cx="637200" cy="642521"/>
          </a:xfrm>
          <a:prstGeom prst="rect">
            <a:avLst/>
          </a:prstGeom>
        </p:spPr>
      </p:pic>
      <p:sp>
        <p:nvSpPr>
          <p:cNvPr id="90" name="角丸四角形 89"/>
          <p:cNvSpPr/>
          <p:nvPr/>
        </p:nvSpPr>
        <p:spPr>
          <a:xfrm>
            <a:off x="3386223" y="5408103"/>
            <a:ext cx="792000" cy="1332000"/>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94" name="図 9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55351" y="5841518"/>
            <a:ext cx="637200" cy="637200"/>
          </a:xfrm>
          <a:prstGeom prst="rect">
            <a:avLst/>
          </a:prstGeom>
        </p:spPr>
      </p:pic>
      <p:sp>
        <p:nvSpPr>
          <p:cNvPr id="95" name="テキスト ボックス 94"/>
          <p:cNvSpPr txBox="1"/>
          <p:nvPr/>
        </p:nvSpPr>
        <p:spPr>
          <a:xfrm>
            <a:off x="3278355" y="5520224"/>
            <a:ext cx="903155"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社長</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00" name="角丸四角形 99"/>
          <p:cNvSpPr/>
          <p:nvPr/>
        </p:nvSpPr>
        <p:spPr>
          <a:xfrm>
            <a:off x="506799" y="5223848"/>
            <a:ext cx="964904" cy="1296000"/>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01" name="テキスト ボックス 100"/>
          <p:cNvSpPr txBox="1"/>
          <p:nvPr/>
        </p:nvSpPr>
        <p:spPr>
          <a:xfrm>
            <a:off x="476449" y="5319962"/>
            <a:ext cx="1025604"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現地駐在員</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102" name="図 10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915" y="5719826"/>
            <a:ext cx="637200" cy="642521"/>
          </a:xfrm>
          <a:prstGeom prst="rect">
            <a:avLst/>
          </a:prstGeom>
        </p:spPr>
      </p:pic>
      <p:cxnSp>
        <p:nvCxnSpPr>
          <p:cNvPr id="110" name="直線矢印コネクタ 109"/>
          <p:cNvCxnSpPr/>
          <p:nvPr/>
        </p:nvCxnSpPr>
        <p:spPr>
          <a:xfrm flipV="1">
            <a:off x="6462043" y="-2905943"/>
            <a:ext cx="820250" cy="64063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16" name="角丸四角形 115"/>
          <p:cNvSpPr/>
          <p:nvPr/>
        </p:nvSpPr>
        <p:spPr>
          <a:xfrm>
            <a:off x="3358081" y="851309"/>
            <a:ext cx="3788298" cy="606679"/>
          </a:xfrm>
          <a:prstGeom prst="roundRect">
            <a:avLst>
              <a:gd name="adj" fmla="val 3948"/>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17" name="テキスト ボックス 116"/>
          <p:cNvSpPr txBox="1"/>
          <p:nvPr/>
        </p:nvSpPr>
        <p:spPr>
          <a:xfrm>
            <a:off x="3320075" y="844758"/>
            <a:ext cx="4038058"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◆業務内容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国内、海外拠点を含めたアイデアコンテストによる</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技術ノウハウの集積と共有・活用</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22" name="角丸四角形 121"/>
          <p:cNvSpPr/>
          <p:nvPr/>
        </p:nvSpPr>
        <p:spPr>
          <a:xfrm>
            <a:off x="1859425" y="5409392"/>
            <a:ext cx="1168342" cy="1296000"/>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23" name="テキスト ボックス 122"/>
          <p:cNvSpPr txBox="1"/>
          <p:nvPr/>
        </p:nvSpPr>
        <p:spPr>
          <a:xfrm>
            <a:off x="1833310" y="5520069"/>
            <a:ext cx="1257784"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技術企画委員会</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124" name="図 1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3602" y="5893369"/>
            <a:ext cx="637200" cy="642521"/>
          </a:xfrm>
          <a:prstGeom prst="rect">
            <a:avLst/>
          </a:prstGeom>
        </p:spPr>
      </p:pic>
      <p:sp>
        <p:nvSpPr>
          <p:cNvPr id="64" name="テキスト ボックス 63"/>
          <p:cNvSpPr txBox="1"/>
          <p:nvPr/>
        </p:nvSpPr>
        <p:spPr>
          <a:xfrm>
            <a:off x="7004772" y="5774144"/>
            <a:ext cx="1091671" cy="523220"/>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表彰された</a:t>
            </a:r>
            <a:endParaRPr kumimoji="1" lang="en-US" altLang="ja-JP" sz="14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アイデア</a:t>
            </a:r>
            <a:endParaRPr kumimoji="1" lang="en-US" altLang="ja-JP" sz="14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p:txBody>
      </p:sp>
      <p:sp>
        <p:nvSpPr>
          <p:cNvPr id="67" name="フローチャート: 磁気ディスク 66"/>
          <p:cNvSpPr/>
          <p:nvPr/>
        </p:nvSpPr>
        <p:spPr>
          <a:xfrm>
            <a:off x="2703278" y="1765508"/>
            <a:ext cx="2139542" cy="2199134"/>
          </a:xfrm>
          <a:prstGeom prst="flowChartMagneticDisk">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8" name="テキスト ボックス 67"/>
          <p:cNvSpPr txBox="1"/>
          <p:nvPr/>
        </p:nvSpPr>
        <p:spPr>
          <a:xfrm>
            <a:off x="2882348" y="1929543"/>
            <a:ext cx="1800494"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ナレッジベース</a:t>
            </a:r>
            <a:endParaRPr kumimoji="1" lang="en-US" altLang="ja-JP"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69" name="テキスト ボックス 68"/>
          <p:cNvSpPr txBox="1"/>
          <p:nvPr/>
        </p:nvSpPr>
        <p:spPr>
          <a:xfrm>
            <a:off x="3299419" y="2823981"/>
            <a:ext cx="1091671" cy="307777"/>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アイデア</a:t>
            </a:r>
            <a:endParaRPr kumimoji="1" lang="en-US" altLang="ja-JP" sz="14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p:txBody>
      </p:sp>
      <p:cxnSp>
        <p:nvCxnSpPr>
          <p:cNvPr id="159" name="カギ線コネクタ 158"/>
          <p:cNvCxnSpPr/>
          <p:nvPr/>
        </p:nvCxnSpPr>
        <p:spPr>
          <a:xfrm rot="5400000" flipH="1" flipV="1">
            <a:off x="1218424" y="3748915"/>
            <a:ext cx="1556624" cy="1393242"/>
          </a:xfrm>
          <a:prstGeom prst="bentConnector3">
            <a:avLst>
              <a:gd name="adj1" fmla="val 50000"/>
            </a:avLst>
          </a:prstGeom>
          <a:ln w="12700">
            <a:solidFill>
              <a:srgbClr val="3477B2"/>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107" name="テキスト ボックス 106"/>
          <p:cNvSpPr txBox="1"/>
          <p:nvPr/>
        </p:nvSpPr>
        <p:spPr>
          <a:xfrm>
            <a:off x="1067152" y="1675435"/>
            <a:ext cx="1411951" cy="461665"/>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①アイデアを</a:t>
            </a:r>
            <a:endParaRPr kumimoji="1" lang="en-US" altLang="ja-JP"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投稿</a:t>
            </a:r>
            <a:endParaRPr kumimoji="1" lang="en-US" altLang="ja-JP"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p:txBody>
      </p:sp>
      <p:cxnSp>
        <p:nvCxnSpPr>
          <p:cNvPr id="167" name="カギ線コネクタ 166"/>
          <p:cNvCxnSpPr>
            <a:stCxn id="81" idx="1"/>
          </p:cNvCxnSpPr>
          <p:nvPr/>
        </p:nvCxnSpPr>
        <p:spPr>
          <a:xfrm rot="10800000" flipV="1">
            <a:off x="4842820" y="2137516"/>
            <a:ext cx="2218574" cy="9301"/>
          </a:xfrm>
          <a:prstGeom prst="bentConnector3">
            <a:avLst>
              <a:gd name="adj1" fmla="val 50000"/>
            </a:avLst>
          </a:prstGeom>
          <a:ln w="12700">
            <a:solidFill>
              <a:srgbClr val="3477B2"/>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79" name="直線矢印コネクタ 178"/>
          <p:cNvCxnSpPr/>
          <p:nvPr/>
        </p:nvCxnSpPr>
        <p:spPr>
          <a:xfrm>
            <a:off x="2848710" y="3794865"/>
            <a:ext cx="11207" cy="1632677"/>
          </a:xfrm>
          <a:prstGeom prst="straightConnector1">
            <a:avLst/>
          </a:prstGeom>
          <a:ln w="12700">
            <a:solidFill>
              <a:srgbClr val="3477B2"/>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84" name="カギ線コネクタ 183"/>
          <p:cNvCxnSpPr>
            <a:stCxn id="67" idx="3"/>
            <a:endCxn id="90" idx="0"/>
          </p:cNvCxnSpPr>
          <p:nvPr/>
        </p:nvCxnSpPr>
        <p:spPr>
          <a:xfrm rot="16200000" flipH="1">
            <a:off x="3055906" y="4681785"/>
            <a:ext cx="1443461" cy="9174"/>
          </a:xfrm>
          <a:prstGeom prst="bentConnector3">
            <a:avLst>
              <a:gd name="adj1" fmla="val 50000"/>
            </a:avLst>
          </a:prstGeom>
          <a:ln w="12700">
            <a:solidFill>
              <a:srgbClr val="3477B2"/>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92" name="カギ線コネクタ 191"/>
          <p:cNvCxnSpPr>
            <a:endCxn id="67" idx="2"/>
          </p:cNvCxnSpPr>
          <p:nvPr/>
        </p:nvCxnSpPr>
        <p:spPr>
          <a:xfrm flipV="1">
            <a:off x="926396" y="2865075"/>
            <a:ext cx="1776882" cy="802149"/>
          </a:xfrm>
          <a:prstGeom prst="bentConnector3">
            <a:avLst>
              <a:gd name="adj1" fmla="val 50000"/>
            </a:avLst>
          </a:prstGeom>
          <a:ln w="12700">
            <a:solidFill>
              <a:srgbClr val="3477B2"/>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73" name="テキスト ボックス 72"/>
          <p:cNvSpPr txBox="1"/>
          <p:nvPr/>
        </p:nvSpPr>
        <p:spPr>
          <a:xfrm>
            <a:off x="3136528" y="4040041"/>
            <a:ext cx="1297058" cy="646331"/>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⑦投票数上位</a:t>
            </a:r>
            <a:endParaRPr kumimoji="1" lang="en-US" altLang="ja-JP"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２０名が社長へ</a:t>
            </a:r>
            <a:endParaRPr kumimoji="1" lang="en-US" altLang="ja-JP"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プレゼン</a:t>
            </a:r>
            <a:endParaRPr kumimoji="1" lang="en-US" altLang="ja-JP"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p:txBody>
      </p:sp>
      <p:cxnSp>
        <p:nvCxnSpPr>
          <p:cNvPr id="202" name="カギ線コネクタ 201"/>
          <p:cNvCxnSpPr/>
          <p:nvPr/>
        </p:nvCxnSpPr>
        <p:spPr>
          <a:xfrm>
            <a:off x="4839681" y="3424680"/>
            <a:ext cx="1620292" cy="519530"/>
          </a:xfrm>
          <a:prstGeom prst="bentConnector3">
            <a:avLst>
              <a:gd name="adj1" fmla="val 50000"/>
            </a:avLst>
          </a:prstGeom>
          <a:ln w="12700">
            <a:solidFill>
              <a:srgbClr val="3477B2"/>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208" name="テキスト ボックス 207"/>
          <p:cNvSpPr txBox="1"/>
          <p:nvPr/>
        </p:nvSpPr>
        <p:spPr>
          <a:xfrm>
            <a:off x="1387480" y="4266459"/>
            <a:ext cx="1260519" cy="461665"/>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③②のアイデアを確認、修正</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210" name="図 20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11198" y="3500163"/>
            <a:ext cx="637200" cy="637200"/>
          </a:xfrm>
          <a:prstGeom prst="rect">
            <a:avLst/>
          </a:prstGeom>
        </p:spPr>
      </p:pic>
      <p:sp>
        <p:nvSpPr>
          <p:cNvPr id="211" name="テキスト ボックス 210"/>
          <p:cNvSpPr txBox="1"/>
          <p:nvPr/>
        </p:nvSpPr>
        <p:spPr>
          <a:xfrm>
            <a:off x="6350373" y="3095256"/>
            <a:ext cx="139716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副本部長・部長</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236" name="カギ線コネクタ 235"/>
          <p:cNvCxnSpPr>
            <a:stCxn id="87" idx="0"/>
          </p:cNvCxnSpPr>
          <p:nvPr/>
        </p:nvCxnSpPr>
        <p:spPr>
          <a:xfrm rot="16200000" flipV="1">
            <a:off x="4654424" y="3854913"/>
            <a:ext cx="1718310" cy="1347796"/>
          </a:xfrm>
          <a:prstGeom prst="bentConnector3">
            <a:avLst>
              <a:gd name="adj1" fmla="val 50000"/>
            </a:avLst>
          </a:prstGeom>
          <a:ln w="12700">
            <a:solidFill>
              <a:srgbClr val="3477B2"/>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93" name="テキスト ボックス 92"/>
          <p:cNvSpPr txBox="1"/>
          <p:nvPr/>
        </p:nvSpPr>
        <p:spPr>
          <a:xfrm>
            <a:off x="5329486" y="1916692"/>
            <a:ext cx="1365960" cy="461665"/>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④③のアイデアをタグ付・修正</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65" name="テキスト ボックス 64"/>
          <p:cNvSpPr txBox="1"/>
          <p:nvPr/>
        </p:nvSpPr>
        <p:spPr>
          <a:xfrm>
            <a:off x="972813" y="3036057"/>
            <a:ext cx="1295060" cy="461665"/>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②現地語で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アイデアを登録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09" name="テキスト ボックス 108"/>
          <p:cNvSpPr txBox="1"/>
          <p:nvPr/>
        </p:nvSpPr>
        <p:spPr>
          <a:xfrm>
            <a:off x="5110653" y="3545565"/>
            <a:ext cx="1142424" cy="276999"/>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⑤一次審査</a:t>
            </a:r>
            <a:endParaRPr kumimoji="1" lang="en-US" altLang="ja-JP"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p:txBody>
      </p:sp>
      <p:sp>
        <p:nvSpPr>
          <p:cNvPr id="217" name="テキスト ボックス 216"/>
          <p:cNvSpPr txBox="1"/>
          <p:nvPr/>
        </p:nvSpPr>
        <p:spPr>
          <a:xfrm>
            <a:off x="5391598" y="4400746"/>
            <a:ext cx="1113665" cy="461665"/>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⑥あとで見る</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機能で投票</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284" name="直線矢印コネクタ 283"/>
          <p:cNvCxnSpPr/>
          <p:nvPr/>
        </p:nvCxnSpPr>
        <p:spPr>
          <a:xfrm flipV="1">
            <a:off x="973342" y="2138699"/>
            <a:ext cx="1736087" cy="604"/>
          </a:xfrm>
          <a:prstGeom prst="straightConnector1">
            <a:avLst/>
          </a:prstGeom>
          <a:ln w="12700">
            <a:solidFill>
              <a:srgbClr val="3477B2"/>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132" name="テキスト ボックス 131"/>
          <p:cNvSpPr txBox="1"/>
          <p:nvPr/>
        </p:nvSpPr>
        <p:spPr>
          <a:xfrm>
            <a:off x="2324974" y="4821972"/>
            <a:ext cx="1113665" cy="461665"/>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⑩アイデアを参照・活用</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313" name="カギ線コネクタ 312"/>
          <p:cNvCxnSpPr>
            <a:stCxn id="82" idx="3"/>
          </p:cNvCxnSpPr>
          <p:nvPr/>
        </p:nvCxnSpPr>
        <p:spPr>
          <a:xfrm>
            <a:off x="7778320" y="2250575"/>
            <a:ext cx="207065" cy="2759574"/>
          </a:xfrm>
          <a:prstGeom prst="bentConnector2">
            <a:avLst/>
          </a:prstGeom>
          <a:ln w="12700">
            <a:solidFill>
              <a:srgbClr val="3477B2"/>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91" name="テキスト ボックス 90"/>
          <p:cNvSpPr txBox="1"/>
          <p:nvPr/>
        </p:nvSpPr>
        <p:spPr>
          <a:xfrm>
            <a:off x="7185996" y="4382447"/>
            <a:ext cx="1433440" cy="461665"/>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⑧表彰された</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アイデアを発表</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19" name="テキスト ボックス 318"/>
          <p:cNvSpPr txBox="1"/>
          <p:nvPr/>
        </p:nvSpPr>
        <p:spPr>
          <a:xfrm>
            <a:off x="-192396" y="1439258"/>
            <a:ext cx="1411951"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★導入後</a:t>
            </a:r>
            <a:endParaRPr kumimoji="1" lang="en-US" altLang="ja-JP" sz="14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p:txBody>
      </p:sp>
      <p:cxnSp>
        <p:nvCxnSpPr>
          <p:cNvPr id="80" name="カギ線コネクタ 79"/>
          <p:cNvCxnSpPr/>
          <p:nvPr/>
        </p:nvCxnSpPr>
        <p:spPr>
          <a:xfrm rot="10800000" flipV="1">
            <a:off x="4842822" y="2606437"/>
            <a:ext cx="2206132" cy="2140"/>
          </a:xfrm>
          <a:prstGeom prst="bentConnector3">
            <a:avLst>
              <a:gd name="adj1" fmla="val 50000"/>
            </a:avLst>
          </a:prstGeom>
          <a:ln w="12700">
            <a:solidFill>
              <a:srgbClr val="3477B2"/>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92" name="テキスト ボックス 91"/>
          <p:cNvSpPr txBox="1"/>
          <p:nvPr/>
        </p:nvSpPr>
        <p:spPr>
          <a:xfrm>
            <a:off x="5197781" y="2378357"/>
            <a:ext cx="1246816" cy="646331"/>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rPr>
              <a:t>⑨優秀作品をタグ付けし、投稿</a:t>
            </a:r>
            <a:endParaRPr kumimoji="1" lang="en-US" altLang="ja-JP" sz="12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mn-cs"/>
            </a:endParaRPr>
          </a:p>
        </p:txBody>
      </p:sp>
      <p:cxnSp>
        <p:nvCxnSpPr>
          <p:cNvPr id="96" name="カギ線コネクタ 95"/>
          <p:cNvCxnSpPr>
            <a:endCxn id="88" idx="1"/>
          </p:cNvCxnSpPr>
          <p:nvPr/>
        </p:nvCxnSpPr>
        <p:spPr>
          <a:xfrm rot="16200000" flipH="1">
            <a:off x="4275244" y="4208110"/>
            <a:ext cx="1711798" cy="1145958"/>
          </a:xfrm>
          <a:prstGeom prst="bentConnector2">
            <a:avLst/>
          </a:prstGeom>
          <a:ln w="12700">
            <a:solidFill>
              <a:srgbClr val="3477B2"/>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103" name="テキスト ボックス 102"/>
          <p:cNvSpPr txBox="1"/>
          <p:nvPr/>
        </p:nvSpPr>
        <p:spPr>
          <a:xfrm>
            <a:off x="4571818" y="5359988"/>
            <a:ext cx="1113665" cy="276999"/>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⑪活用</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04" name="直線矢印コネクタ 103"/>
          <p:cNvCxnSpPr/>
          <p:nvPr/>
        </p:nvCxnSpPr>
        <p:spPr>
          <a:xfrm flipH="1">
            <a:off x="915186" y="2441060"/>
            <a:ext cx="1770250" cy="0"/>
          </a:xfrm>
          <a:prstGeom prst="straightConnector1">
            <a:avLst/>
          </a:prstGeom>
          <a:ln w="12700">
            <a:solidFill>
              <a:srgbClr val="3477B2"/>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108" name="テキスト ボックス 107"/>
          <p:cNvSpPr txBox="1"/>
          <p:nvPr/>
        </p:nvSpPr>
        <p:spPr>
          <a:xfrm>
            <a:off x="1521803" y="2308626"/>
            <a:ext cx="649516" cy="276999"/>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⑪活用</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11" name="カギ線コネクタ 110"/>
          <p:cNvCxnSpPr/>
          <p:nvPr/>
        </p:nvCxnSpPr>
        <p:spPr>
          <a:xfrm rot="10800000" flipV="1">
            <a:off x="926398" y="3262503"/>
            <a:ext cx="1759039" cy="938569"/>
          </a:xfrm>
          <a:prstGeom prst="bentConnector3">
            <a:avLst>
              <a:gd name="adj1" fmla="val 50000"/>
            </a:avLst>
          </a:prstGeom>
          <a:ln w="12700">
            <a:solidFill>
              <a:srgbClr val="3477B2"/>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115" name="テキスト ボックス 114"/>
          <p:cNvSpPr txBox="1"/>
          <p:nvPr/>
        </p:nvSpPr>
        <p:spPr>
          <a:xfrm>
            <a:off x="1872749" y="3701625"/>
            <a:ext cx="696473" cy="277625"/>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⑪活用</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3608623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0"/>
                                        </p:tgtEl>
                                        <p:attrNameLst>
                                          <p:attrName>style.visibility</p:attrName>
                                        </p:attrNameLst>
                                      </p:cBhvr>
                                      <p:to>
                                        <p:strVal val="visible"/>
                                      </p:to>
                                    </p:set>
                                    <p:animEffect transition="in" filter="fade">
                                      <p:cBhvr>
                                        <p:cTn id="7"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7">
          <a:extLst>
            <a:ext uri="{FF2B5EF4-FFF2-40B4-BE49-F238E27FC236}">
              <a16:creationId xmlns:a16="http://schemas.microsoft.com/office/drawing/2014/main" id="{62635678-C446-D28F-C9F2-58C1FA429D64}"/>
            </a:ext>
          </a:extLst>
        </p:cNvPr>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4132346C-67C2-12C2-5217-3B218B6D830E}"/>
              </a:ext>
            </a:extLst>
          </p:cNvPr>
          <p:cNvGraphicFramePr>
            <a:graphicFrameLocks noGrp="1"/>
          </p:cNvGraphicFramePr>
          <p:nvPr>
            <p:extLst>
              <p:ext uri="{D42A27DB-BD31-4B8C-83A1-F6EECF244321}">
                <p14:modId xmlns:p14="http://schemas.microsoft.com/office/powerpoint/2010/main" val="3646532276"/>
              </p:ext>
            </p:extLst>
          </p:nvPr>
        </p:nvGraphicFramePr>
        <p:xfrm>
          <a:off x="466436" y="1099714"/>
          <a:ext cx="11259128" cy="4069388"/>
        </p:xfrm>
        <a:graphic>
          <a:graphicData uri="http://schemas.openxmlformats.org/drawingml/2006/table">
            <a:tbl>
              <a:tblPr firstRow="1" bandRow="1"/>
              <a:tblGrid>
                <a:gridCol w="768944">
                  <a:extLst>
                    <a:ext uri="{9D8B030D-6E8A-4147-A177-3AD203B41FA5}">
                      <a16:colId xmlns:a16="http://schemas.microsoft.com/office/drawing/2014/main" val="797913978"/>
                    </a:ext>
                  </a:extLst>
                </a:gridCol>
                <a:gridCol w="1043570">
                  <a:extLst>
                    <a:ext uri="{9D8B030D-6E8A-4147-A177-3AD203B41FA5}">
                      <a16:colId xmlns:a16="http://schemas.microsoft.com/office/drawing/2014/main" val="665443348"/>
                    </a:ext>
                  </a:extLst>
                </a:gridCol>
                <a:gridCol w="1454094">
                  <a:extLst>
                    <a:ext uri="{9D8B030D-6E8A-4147-A177-3AD203B41FA5}">
                      <a16:colId xmlns:a16="http://schemas.microsoft.com/office/drawing/2014/main" val="1099467812"/>
                    </a:ext>
                  </a:extLst>
                </a:gridCol>
                <a:gridCol w="1617173">
                  <a:extLst>
                    <a:ext uri="{9D8B030D-6E8A-4147-A177-3AD203B41FA5}">
                      <a16:colId xmlns:a16="http://schemas.microsoft.com/office/drawing/2014/main" val="1108156942"/>
                    </a:ext>
                  </a:extLst>
                </a:gridCol>
                <a:gridCol w="6375347">
                  <a:extLst>
                    <a:ext uri="{9D8B030D-6E8A-4147-A177-3AD203B41FA5}">
                      <a16:colId xmlns:a16="http://schemas.microsoft.com/office/drawing/2014/main" val="2648627603"/>
                    </a:ext>
                  </a:extLst>
                </a:gridCol>
              </a:tblGrid>
              <a:tr h="360988">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ページ</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業種</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部門</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課題</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事例概要</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solidFill>
                  </a:tcPr>
                </a:tc>
                <a:extLst>
                  <a:ext uri="{0D108BD9-81ED-4DB2-BD59-A6C34878D82A}">
                    <a16:rowId xmlns:a16="http://schemas.microsoft.com/office/drawing/2014/main" val="2328783831"/>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P17</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機械</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サポート</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作業報告をナレッジ化し、一次解決率向上と対応時間短縮を実現</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2296489900"/>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P18</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資材</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サポート</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dirty="0">
                          <a:latin typeface="メイリオ" panose="020B0604030504040204" pitchFamily="50" charset="-128"/>
                          <a:ea typeface="メイリオ" panose="020B0604030504040204" pitchFamily="50" charset="-128"/>
                        </a:rPr>
                        <a:t>AI</a:t>
                      </a:r>
                      <a:r>
                        <a:rPr kumimoji="1" lang="ja-JP" altLang="en-US" sz="1100" dirty="0">
                          <a:latin typeface="メイリオ" panose="020B0604030504040204" pitchFamily="50" charset="-128"/>
                          <a:ea typeface="メイリオ" panose="020B0604030504040204" pitchFamily="50" charset="-128"/>
                        </a:rPr>
                        <a:t>で</a:t>
                      </a:r>
                      <a:r>
                        <a:rPr kumimoji="1" lang="en-US" altLang="ja-JP" sz="1100" dirty="0">
                          <a:latin typeface="メイリオ" panose="020B0604030504040204" pitchFamily="50" charset="-128"/>
                          <a:ea typeface="メイリオ" panose="020B0604030504040204" pitchFamily="50" charset="-128"/>
                        </a:rPr>
                        <a:t>FAQ</a:t>
                      </a:r>
                      <a:r>
                        <a:rPr kumimoji="1" lang="ja-JP" altLang="en-US" sz="1100" dirty="0">
                          <a:latin typeface="メイリオ" panose="020B0604030504040204" pitchFamily="50" charset="-128"/>
                          <a:ea typeface="メイリオ" panose="020B0604030504040204" pitchFamily="50" charset="-128"/>
                        </a:rPr>
                        <a:t>を自動生成し、熟練者依存を解消し対応時間を短縮</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1249144537"/>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P19</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家電</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サポート</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ナレッジロボで顧客の自己解決を支援し、オペレーター対応力を強化</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1131219181"/>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P20</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ヘアケア製品</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サポート</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dirty="0">
                          <a:latin typeface="メイリオ" panose="020B0604030504040204" pitchFamily="50" charset="-128"/>
                          <a:ea typeface="メイリオ" panose="020B0604030504040204" pitchFamily="50" charset="-128"/>
                        </a:rPr>
                        <a:t>AI</a:t>
                      </a:r>
                      <a:r>
                        <a:rPr kumimoji="1" lang="ja-JP" altLang="en-US" sz="1100" dirty="0">
                          <a:latin typeface="メイリオ" panose="020B0604030504040204" pitchFamily="50" charset="-128"/>
                          <a:ea typeface="メイリオ" panose="020B0604030504040204" pitchFamily="50" charset="-128"/>
                        </a:rPr>
                        <a:t>で</a:t>
                      </a:r>
                      <a:r>
                        <a:rPr kumimoji="1" lang="en-US" altLang="ja-JP" sz="1100" dirty="0">
                          <a:latin typeface="メイリオ" panose="020B0604030504040204" pitchFamily="50" charset="-128"/>
                          <a:ea typeface="メイリオ" panose="020B0604030504040204" pitchFamily="50" charset="-128"/>
                        </a:rPr>
                        <a:t>FAQ</a:t>
                      </a:r>
                      <a:r>
                        <a:rPr kumimoji="1" lang="ja-JP" altLang="en-US" sz="1100" dirty="0">
                          <a:latin typeface="メイリオ" panose="020B0604030504040204" pitchFamily="50" charset="-128"/>
                          <a:ea typeface="メイリオ" panose="020B0604030504040204" pitchFamily="50" charset="-128"/>
                        </a:rPr>
                        <a:t>を生成し、顧客の自己解決を促進</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1457632729"/>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P21</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製薬</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生産</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過去の技術情報の整理と検索性向上により、生産コスト低減と品質向上を推進</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2395257310"/>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P22</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たばこ</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生産技術</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試験データのタグ付けと翻訳機能で技術情報共有を効率化、属人化を排除</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2198437976"/>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P23</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製造</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生産プロセス</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部門間のナレッジ共有を実現し、改善活動の効率化と情報の見える化を推進</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2415188411"/>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P24</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医薬品</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品質管理</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タグ検索や動画マニュアルを導入、若手の自己解決率向上と教育期間短縮を実現</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2253872588"/>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P25</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物流</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物流管理</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マニュアルや基準書をナレッジベースで統合、業務工数削減とナレッジ共有を促進</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1951291112"/>
                  </a:ext>
                </a:extLst>
              </a:tr>
              <a:tr h="37084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P26</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総合建築</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全社</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アイデア投稿の検索性向上と自動翻訳で国内外の協力体制を強化、業務効率を改善</a:t>
                      </a: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1462622726"/>
                  </a:ext>
                </a:extLst>
              </a:tr>
            </a:tbl>
          </a:graphicData>
        </a:graphic>
      </p:graphicFrame>
      <p:sp>
        <p:nvSpPr>
          <p:cNvPr id="3" name="四角形: 角を丸くする 2">
            <a:extLst>
              <a:ext uri="{FF2B5EF4-FFF2-40B4-BE49-F238E27FC236}">
                <a16:creationId xmlns:a16="http://schemas.microsoft.com/office/drawing/2014/main" id="{57100127-D745-51F6-DA65-BF91FAB42264}"/>
              </a:ext>
            </a:extLst>
          </p:cNvPr>
          <p:cNvSpPr/>
          <p:nvPr/>
        </p:nvSpPr>
        <p:spPr>
          <a:xfrm>
            <a:off x="3843840" y="1506678"/>
            <a:ext cx="891962" cy="252680"/>
          </a:xfrm>
          <a:prstGeom prst="roundRect">
            <a:avLst/>
          </a:prstGeom>
          <a:solidFill>
            <a:srgbClr val="0F9ED5"/>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時間短縮</a:t>
            </a:r>
          </a:p>
        </p:txBody>
      </p:sp>
      <p:sp>
        <p:nvSpPr>
          <p:cNvPr id="7" name="四角形: 角を丸くする 6">
            <a:extLst>
              <a:ext uri="{FF2B5EF4-FFF2-40B4-BE49-F238E27FC236}">
                <a16:creationId xmlns:a16="http://schemas.microsoft.com/office/drawing/2014/main" id="{67A3EF75-C642-2CD4-317B-1DD3DA10BFAA}"/>
              </a:ext>
            </a:extLst>
          </p:cNvPr>
          <p:cNvSpPr/>
          <p:nvPr/>
        </p:nvSpPr>
        <p:spPr>
          <a:xfrm>
            <a:off x="3843423" y="2252122"/>
            <a:ext cx="1202823" cy="262159"/>
          </a:xfrm>
          <a:prstGeom prst="roundRect">
            <a:avLst/>
          </a:prstGeom>
          <a:solidFill>
            <a:srgbClr val="E97132">
              <a:lumMod val="75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応対品質向上</a:t>
            </a:r>
          </a:p>
        </p:txBody>
      </p:sp>
      <p:sp>
        <p:nvSpPr>
          <p:cNvPr id="8" name="四角形: 角を丸くする 7">
            <a:extLst>
              <a:ext uri="{FF2B5EF4-FFF2-40B4-BE49-F238E27FC236}">
                <a16:creationId xmlns:a16="http://schemas.microsoft.com/office/drawing/2014/main" id="{22BD5EE8-5F0D-28FA-64A8-8F4537E20893}"/>
              </a:ext>
            </a:extLst>
          </p:cNvPr>
          <p:cNvSpPr/>
          <p:nvPr/>
        </p:nvSpPr>
        <p:spPr>
          <a:xfrm>
            <a:off x="3843423" y="1913642"/>
            <a:ext cx="891962" cy="252680"/>
          </a:xfrm>
          <a:prstGeom prst="roundRect">
            <a:avLst/>
          </a:prstGeom>
          <a:solidFill>
            <a:srgbClr val="0F9ED5"/>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時間短縮</a:t>
            </a:r>
          </a:p>
        </p:txBody>
      </p:sp>
      <p:sp>
        <p:nvSpPr>
          <p:cNvPr id="14" name="Google Shape;189;p25">
            <a:extLst>
              <a:ext uri="{FF2B5EF4-FFF2-40B4-BE49-F238E27FC236}">
                <a16:creationId xmlns:a16="http://schemas.microsoft.com/office/drawing/2014/main" id="{DEC3568D-57CB-478C-7133-B7F8FDA8A1B7}"/>
              </a:ext>
            </a:extLst>
          </p:cNvPr>
          <p:cNvSpPr txBox="1"/>
          <p:nvPr/>
        </p:nvSpPr>
        <p:spPr>
          <a:xfrm>
            <a:off x="250724" y="184375"/>
            <a:ext cx="9482093" cy="517034"/>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0"/>
              </a:spcAft>
              <a:buClr>
                <a:srgbClr val="000000"/>
              </a:buClr>
              <a:buSzPts val="2400"/>
              <a:buFont typeface="Arial"/>
              <a:buNone/>
            </a:pPr>
            <a:r>
              <a:rPr lang="ja-JP" altLang="en-US" sz="2400" dirty="0">
                <a:solidFill>
                  <a:schemeClr val="dk1"/>
                </a:solidFill>
                <a:latin typeface="メイリオ" panose="020B0604030504040204" pitchFamily="50" charset="-128"/>
                <a:ea typeface="メイリオ" panose="020B0604030504040204" pitchFamily="50" charset="-128"/>
              </a:rPr>
              <a:t>活用シーン インデックス</a:t>
            </a:r>
            <a:r>
              <a:rPr lang="en-US" altLang="ja-JP" sz="2400" dirty="0">
                <a:solidFill>
                  <a:schemeClr val="dk1"/>
                </a:solidFill>
                <a:latin typeface="メイリオ" panose="020B0604030504040204" pitchFamily="50" charset="-128"/>
                <a:ea typeface="メイリオ" panose="020B0604030504040204" pitchFamily="50" charset="-128"/>
              </a:rPr>
              <a:t>2</a:t>
            </a:r>
            <a:endParaRPr lang="en-US" altLang="ja-JP" sz="2400" b="0" i="0" u="none" strike="noStrike" cap="none" dirty="0">
              <a:solidFill>
                <a:schemeClr val="dk1"/>
              </a:solidFill>
              <a:latin typeface="メイリオ" panose="020B0604030504040204" pitchFamily="50" charset="-128"/>
              <a:ea typeface="メイリオ" panose="020B0604030504040204" pitchFamily="50" charset="-128"/>
              <a:sym typeface="Arial"/>
            </a:endParaRPr>
          </a:p>
        </p:txBody>
      </p:sp>
      <p:sp>
        <p:nvSpPr>
          <p:cNvPr id="11" name="四角形: 角を丸くする 10">
            <a:extLst>
              <a:ext uri="{FF2B5EF4-FFF2-40B4-BE49-F238E27FC236}">
                <a16:creationId xmlns:a16="http://schemas.microsoft.com/office/drawing/2014/main" id="{7CA50417-A6F2-6666-D53B-B0975DC5F6D8}"/>
              </a:ext>
            </a:extLst>
          </p:cNvPr>
          <p:cNvSpPr/>
          <p:nvPr/>
        </p:nvSpPr>
        <p:spPr>
          <a:xfrm>
            <a:off x="3858547" y="2630170"/>
            <a:ext cx="1289082" cy="262159"/>
          </a:xfrm>
          <a:prstGeom prst="roundRect">
            <a:avLst/>
          </a:prstGeom>
          <a:solidFill>
            <a:srgbClr val="E97132">
              <a:lumMod val="5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顧客満足度向上</a:t>
            </a:r>
          </a:p>
        </p:txBody>
      </p:sp>
      <p:sp>
        <p:nvSpPr>
          <p:cNvPr id="15" name="四角形: 角を丸くする 14">
            <a:extLst>
              <a:ext uri="{FF2B5EF4-FFF2-40B4-BE49-F238E27FC236}">
                <a16:creationId xmlns:a16="http://schemas.microsoft.com/office/drawing/2014/main" id="{9921182F-9F58-B472-EC0C-D25B5B4F49BB}"/>
              </a:ext>
            </a:extLst>
          </p:cNvPr>
          <p:cNvSpPr/>
          <p:nvPr/>
        </p:nvSpPr>
        <p:spPr>
          <a:xfrm>
            <a:off x="3858547" y="3005123"/>
            <a:ext cx="1011382" cy="262159"/>
          </a:xfrm>
          <a:prstGeom prst="roundRect">
            <a:avLst/>
          </a:prstGeom>
          <a:solidFill>
            <a:schemeClr val="tx1">
              <a:lumMod val="75000"/>
              <a:lumOff val="25000"/>
            </a:scheme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コスト削減</a:t>
            </a:r>
          </a:p>
        </p:txBody>
      </p:sp>
      <p:sp>
        <p:nvSpPr>
          <p:cNvPr id="16" name="四角形: 角を丸くする 15">
            <a:extLst>
              <a:ext uri="{FF2B5EF4-FFF2-40B4-BE49-F238E27FC236}">
                <a16:creationId xmlns:a16="http://schemas.microsoft.com/office/drawing/2014/main" id="{DC1D54F2-AA44-DB2E-E59A-472254522267}"/>
              </a:ext>
            </a:extLst>
          </p:cNvPr>
          <p:cNvSpPr/>
          <p:nvPr/>
        </p:nvSpPr>
        <p:spPr>
          <a:xfrm>
            <a:off x="3858547" y="3380076"/>
            <a:ext cx="891962" cy="276065"/>
          </a:xfrm>
          <a:prstGeom prst="roundRect">
            <a:avLst/>
          </a:prstGeom>
          <a:solidFill>
            <a:srgbClr val="196B24">
              <a:lumMod val="75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技術伝承</a:t>
            </a:r>
          </a:p>
        </p:txBody>
      </p:sp>
      <p:sp>
        <p:nvSpPr>
          <p:cNvPr id="17" name="四角形: 角を丸くする 16">
            <a:extLst>
              <a:ext uri="{FF2B5EF4-FFF2-40B4-BE49-F238E27FC236}">
                <a16:creationId xmlns:a16="http://schemas.microsoft.com/office/drawing/2014/main" id="{7A83081B-27DF-ADE1-B2D1-FDA8FDB337CC}"/>
              </a:ext>
            </a:extLst>
          </p:cNvPr>
          <p:cNvSpPr/>
          <p:nvPr/>
        </p:nvSpPr>
        <p:spPr>
          <a:xfrm>
            <a:off x="3858547" y="3735559"/>
            <a:ext cx="891962" cy="276065"/>
          </a:xfrm>
          <a:prstGeom prst="roundRect">
            <a:avLst/>
          </a:prstGeom>
          <a:solidFill>
            <a:sysClr val="windowText" lastClr="000000">
              <a:lumMod val="65000"/>
              <a:lumOff val="35000"/>
            </a:sys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改善活動</a:t>
            </a:r>
          </a:p>
        </p:txBody>
      </p:sp>
      <p:sp>
        <p:nvSpPr>
          <p:cNvPr id="18" name="四角形: 角を丸くする 17">
            <a:extLst>
              <a:ext uri="{FF2B5EF4-FFF2-40B4-BE49-F238E27FC236}">
                <a16:creationId xmlns:a16="http://schemas.microsoft.com/office/drawing/2014/main" id="{F6073786-46AC-5A37-43F0-5A0A8EEF7CF1}"/>
              </a:ext>
            </a:extLst>
          </p:cNvPr>
          <p:cNvSpPr/>
          <p:nvPr/>
        </p:nvSpPr>
        <p:spPr>
          <a:xfrm>
            <a:off x="3850818" y="4113607"/>
            <a:ext cx="1209801" cy="262159"/>
          </a:xfrm>
          <a:prstGeom prst="roundRect">
            <a:avLst/>
          </a:prstGeom>
          <a:solidFill>
            <a:srgbClr val="0E2841">
              <a:lumMod val="75000"/>
              <a:lumOff val="25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教育負担削減</a:t>
            </a:r>
          </a:p>
        </p:txBody>
      </p:sp>
      <p:sp>
        <p:nvSpPr>
          <p:cNvPr id="19" name="四角形: 角を丸くする 18">
            <a:extLst>
              <a:ext uri="{FF2B5EF4-FFF2-40B4-BE49-F238E27FC236}">
                <a16:creationId xmlns:a16="http://schemas.microsoft.com/office/drawing/2014/main" id="{D599291D-D5CB-97B5-E1E2-D4E4E956D1B5}"/>
              </a:ext>
            </a:extLst>
          </p:cNvPr>
          <p:cNvSpPr/>
          <p:nvPr/>
        </p:nvSpPr>
        <p:spPr>
          <a:xfrm>
            <a:off x="3843423" y="4478034"/>
            <a:ext cx="1011382" cy="262159"/>
          </a:xfrm>
          <a:prstGeom prst="roundRect">
            <a:avLst/>
          </a:prstGeom>
          <a:solidFill>
            <a:srgbClr val="E97132">
              <a:lumMod val="60000"/>
              <a:lumOff val="4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業務効率化</a:t>
            </a:r>
          </a:p>
        </p:txBody>
      </p:sp>
      <p:sp>
        <p:nvSpPr>
          <p:cNvPr id="20" name="四角形: 角を丸くする 19">
            <a:extLst>
              <a:ext uri="{FF2B5EF4-FFF2-40B4-BE49-F238E27FC236}">
                <a16:creationId xmlns:a16="http://schemas.microsoft.com/office/drawing/2014/main" id="{8765F75E-FE34-969A-B86A-37FB27B90B09}"/>
              </a:ext>
            </a:extLst>
          </p:cNvPr>
          <p:cNvSpPr/>
          <p:nvPr/>
        </p:nvSpPr>
        <p:spPr>
          <a:xfrm>
            <a:off x="3840902" y="4839919"/>
            <a:ext cx="1205344" cy="276065"/>
          </a:xfrm>
          <a:prstGeom prst="roundRect">
            <a:avLst/>
          </a:prstGeom>
          <a:solidFill>
            <a:srgbClr val="156082">
              <a:lumMod val="60000"/>
              <a:lumOff val="4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アイデア共有</a:t>
            </a:r>
          </a:p>
        </p:txBody>
      </p:sp>
    </p:spTree>
    <p:extLst>
      <p:ext uri="{BB962C8B-B14F-4D97-AF65-F5344CB8AC3E}">
        <p14:creationId xmlns:p14="http://schemas.microsoft.com/office/powerpoint/2010/main" val="13150204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角丸四角形 114"/>
          <p:cNvSpPr/>
          <p:nvPr/>
        </p:nvSpPr>
        <p:spPr>
          <a:xfrm>
            <a:off x="2449789" y="4194966"/>
            <a:ext cx="3089070" cy="966290"/>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14" name="角丸四角形 113"/>
          <p:cNvSpPr/>
          <p:nvPr/>
        </p:nvSpPr>
        <p:spPr>
          <a:xfrm>
            <a:off x="2449789" y="5516320"/>
            <a:ext cx="3074544" cy="966290"/>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5" name="角丸四角形 34"/>
          <p:cNvSpPr/>
          <p:nvPr/>
        </p:nvSpPr>
        <p:spPr>
          <a:xfrm>
            <a:off x="205058" y="5509631"/>
            <a:ext cx="1194032" cy="971429"/>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 name="タイトル 1"/>
          <p:cNvSpPr>
            <a:spLocks noGrp="1"/>
          </p:cNvSpPr>
          <p:nvPr>
            <p:ph type="title"/>
          </p:nvPr>
        </p:nvSpPr>
        <p:spPr/>
        <p:txBody>
          <a:bodyPr>
            <a:normAutofit fontScale="90000"/>
          </a:bodyPr>
          <a:lstStyle/>
          <a:p>
            <a:r>
              <a:rPr lang="en-US" altLang="ja-JP" dirty="0"/>
              <a:t>CRM</a:t>
            </a:r>
            <a:r>
              <a:rPr lang="ja-JP" altLang="en-US" dirty="0"/>
              <a:t>業界　ディー・キュービック様　応対品質と生産性向上</a:t>
            </a:r>
            <a:endParaRPr kumimoji="1" lang="ja-JP" altLang="en-US" dirty="0"/>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348CB8-A846-49A1-82E0-8AAD89E81CF6}" type="slidenum">
              <a:rPr kumimoji="1" lang="ja-JP" altLang="en-US" sz="1200" b="0" i="0" u="none" strike="noStrike" kern="1200" cap="none" spc="0" normalizeH="0" baseline="0" noProof="0" smtClean="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1200" b="0" i="0" u="none" strike="noStrike" kern="1200" cap="none" spc="0" normalizeH="0" baseline="0" noProof="0" dirty="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7176120" y="4311826"/>
            <a:ext cx="469872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①</a:t>
            </a:r>
            <a:r>
              <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Excel</a:t>
            </a: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シートで管理していた周知情報をナレッ</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ジベース上で一元管理することで、とりまとめ</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と周知が簡単に行えるようになった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7" name="テキスト ボックス 6"/>
          <p:cNvSpPr txBox="1"/>
          <p:nvPr/>
        </p:nvSpPr>
        <p:spPr>
          <a:xfrm>
            <a:off x="7176120" y="5089002"/>
            <a:ext cx="4189998"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②ナレッジベースで情報を管理することで、</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スキルに依存せずに目的の情報を探し出　</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a:t>
            </a:r>
            <a:r>
              <a:rPr kumimoji="1" lang="ja-JP" altLang="en-US" sz="1600" b="1" i="0" u="none" strike="noStrike" kern="1200" cap="none" spc="0" normalizeH="0" baseline="0" noProof="0" dirty="0" err="1">
                <a:ln>
                  <a:noFill/>
                </a:ln>
                <a:solidFill>
                  <a:srgbClr val="FF6600"/>
                </a:solidFill>
                <a:effectLst/>
                <a:uLnTx/>
                <a:uFillTx/>
                <a:latin typeface="メイリオ" panose="020B0604030504040204" pitchFamily="50" charset="-128"/>
                <a:ea typeface="メイリオ" panose="020B0604030504040204" pitchFamily="50" charset="-128"/>
                <a:cs typeface="+mn-cs"/>
              </a:rPr>
              <a:t>す</a:t>
            </a: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ことができ、脱属人化につながった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p:cNvSpPr txBox="1"/>
          <p:nvPr/>
        </p:nvSpPr>
        <p:spPr>
          <a:xfrm>
            <a:off x="7176120" y="5851967"/>
            <a:ext cx="469872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③クライアントごとに画面表示を切り替えるよう</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にし、扱う商品やドキュメントに併せて画面を</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切り替えられるようにしたこと</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9" name="角丸四角形 8"/>
          <p:cNvSpPr/>
          <p:nvPr/>
        </p:nvSpPr>
        <p:spPr>
          <a:xfrm>
            <a:off x="7229475" y="4013946"/>
            <a:ext cx="4629703" cy="2696525"/>
          </a:xfrm>
          <a:prstGeom prst="roundRect">
            <a:avLst>
              <a:gd name="adj" fmla="val 2541"/>
            </a:avLst>
          </a:prstGeom>
          <a:no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0" name="角丸四角形 9"/>
          <p:cNvSpPr/>
          <p:nvPr/>
        </p:nvSpPr>
        <p:spPr>
          <a:xfrm>
            <a:off x="7314344" y="3762375"/>
            <a:ext cx="3098800" cy="503144"/>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導入のポイント</a:t>
            </a:r>
          </a:p>
        </p:txBody>
      </p:sp>
      <p:sp>
        <p:nvSpPr>
          <p:cNvPr id="11" name="角丸四角形 10"/>
          <p:cNvSpPr/>
          <p:nvPr/>
        </p:nvSpPr>
        <p:spPr>
          <a:xfrm>
            <a:off x="7229475" y="1090474"/>
            <a:ext cx="4629703" cy="2477871"/>
          </a:xfrm>
          <a:prstGeom prst="roundRect">
            <a:avLst>
              <a:gd name="adj" fmla="val 2541"/>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2" name="角丸四角形 11"/>
          <p:cNvSpPr/>
          <p:nvPr/>
        </p:nvSpPr>
        <p:spPr>
          <a:xfrm>
            <a:off x="7314344"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導入前の課題</a:t>
            </a:r>
          </a:p>
        </p:txBody>
      </p:sp>
      <p:sp>
        <p:nvSpPr>
          <p:cNvPr id="13" name="テキスト ボックス 12"/>
          <p:cNvSpPr txBox="1"/>
          <p:nvPr/>
        </p:nvSpPr>
        <p:spPr>
          <a:xfrm>
            <a:off x="7228818" y="1411255"/>
            <a:ext cx="4493538"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①クライアントから様々な媒体情報を受け取る</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ため、周知情報の更新に時間がかかっている</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4" name="テキスト ボックス 13"/>
          <p:cNvSpPr txBox="1"/>
          <p:nvPr/>
        </p:nvSpPr>
        <p:spPr>
          <a:xfrm>
            <a:off x="7235528" y="1957286"/>
            <a:ext cx="469872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②長年の運用で業務フォルダの整理が追い付かず</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情報が散在しており、探している情報に</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辿り着けない</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5" name="テキスト ボックス 14"/>
          <p:cNvSpPr txBox="1"/>
          <p:nvPr/>
        </p:nvSpPr>
        <p:spPr>
          <a:xfrm>
            <a:off x="7247591" y="2733151"/>
            <a:ext cx="3877985"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③窓口の新規立ち上げに時間がかかり、</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タイムリーに展開できない</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6" name="角丸四角形 15"/>
          <p:cNvSpPr/>
          <p:nvPr/>
        </p:nvSpPr>
        <p:spPr>
          <a:xfrm>
            <a:off x="138179"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業務イメージ</a:t>
            </a:r>
          </a:p>
        </p:txBody>
      </p:sp>
      <p:pic>
        <p:nvPicPr>
          <p:cNvPr id="21" name="図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27750" y="5578436"/>
            <a:ext cx="559281" cy="559281"/>
          </a:xfrm>
          <a:prstGeom prst="rect">
            <a:avLst/>
          </a:prstGeom>
        </p:spPr>
      </p:pic>
      <p:pic>
        <p:nvPicPr>
          <p:cNvPr id="20" name="図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27396" y="5594848"/>
            <a:ext cx="559281" cy="559281"/>
          </a:xfrm>
          <a:prstGeom prst="rect">
            <a:avLst/>
          </a:prstGeom>
        </p:spPr>
      </p:pic>
      <p:sp>
        <p:nvSpPr>
          <p:cNvPr id="22" name="フローチャート: 磁気ディスク 21"/>
          <p:cNvSpPr/>
          <p:nvPr/>
        </p:nvSpPr>
        <p:spPr>
          <a:xfrm>
            <a:off x="3951802" y="1609307"/>
            <a:ext cx="2706934" cy="1084098"/>
          </a:xfrm>
          <a:prstGeom prst="flowChartMagneticDisk">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28" name="図 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66400" y="4243135"/>
            <a:ext cx="684821" cy="684821"/>
          </a:xfrm>
          <a:prstGeom prst="rect">
            <a:avLst/>
          </a:prstGeom>
        </p:spPr>
      </p:pic>
      <p:pic>
        <p:nvPicPr>
          <p:cNvPr id="26" name="図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64979" y="4243870"/>
            <a:ext cx="684821" cy="684821"/>
          </a:xfrm>
          <a:prstGeom prst="rect">
            <a:avLst/>
          </a:prstGeom>
        </p:spPr>
      </p:pic>
      <p:pic>
        <p:nvPicPr>
          <p:cNvPr id="29" name="図 2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01507" y="4269166"/>
            <a:ext cx="614911" cy="614911"/>
          </a:xfrm>
          <a:prstGeom prst="rect">
            <a:avLst/>
          </a:prstGeom>
        </p:spPr>
      </p:pic>
      <p:cxnSp>
        <p:nvCxnSpPr>
          <p:cNvPr id="42" name="直線矢印コネクタ 41"/>
          <p:cNvCxnSpPr>
            <a:stCxn id="35" idx="3"/>
            <a:endCxn id="114" idx="1"/>
          </p:cNvCxnSpPr>
          <p:nvPr/>
        </p:nvCxnSpPr>
        <p:spPr>
          <a:xfrm>
            <a:off x="1399090" y="5995346"/>
            <a:ext cx="1050699" cy="4119"/>
          </a:xfrm>
          <a:prstGeom prst="straightConnector1">
            <a:avLst/>
          </a:prstGeom>
          <a:ln w="19050">
            <a:solidFill>
              <a:srgbClr val="3477B2"/>
            </a:solidFill>
            <a:prstDash val="sysDot"/>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2635632" y="6196973"/>
            <a:ext cx="860011"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A</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社担当</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44" name="テキスト ボックス 43"/>
          <p:cNvSpPr txBox="1"/>
          <p:nvPr/>
        </p:nvSpPr>
        <p:spPr>
          <a:xfrm>
            <a:off x="560782" y="4543101"/>
            <a:ext cx="135908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各社通販サイト</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45" name="直線矢印コネクタ 44"/>
          <p:cNvCxnSpPr>
            <a:stCxn id="35" idx="0"/>
          </p:cNvCxnSpPr>
          <p:nvPr/>
        </p:nvCxnSpPr>
        <p:spPr>
          <a:xfrm flipH="1" flipV="1">
            <a:off x="797306" y="4816435"/>
            <a:ext cx="4768" cy="693196"/>
          </a:xfrm>
          <a:prstGeom prst="straightConnector1">
            <a:avLst/>
          </a:prstGeom>
          <a:ln w="19050">
            <a:solidFill>
              <a:srgbClr val="3477B2"/>
            </a:solidFill>
            <a:prstDash val="sysDot"/>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3" name="テキスト ボックス 72"/>
          <p:cNvSpPr txBox="1"/>
          <p:nvPr/>
        </p:nvSpPr>
        <p:spPr>
          <a:xfrm>
            <a:off x="4414972" y="1641038"/>
            <a:ext cx="1800494"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ナレッジベース</a:t>
            </a:r>
            <a:endParaRPr kumimoji="1" lang="en-US" altLang="ja-JP"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5" name="テキスト ボックス 74"/>
          <p:cNvSpPr txBox="1"/>
          <p:nvPr/>
        </p:nvSpPr>
        <p:spPr>
          <a:xfrm>
            <a:off x="4039965" y="2056806"/>
            <a:ext cx="253060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周知情報　　</a:t>
            </a:r>
            <a:r>
              <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FAQ</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アンケート　教育コンテンツ</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77" name="図 7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4686" y="3860122"/>
            <a:ext cx="422621" cy="422621"/>
          </a:xfrm>
          <a:prstGeom prst="rect">
            <a:avLst/>
          </a:prstGeom>
        </p:spPr>
      </p:pic>
      <p:pic>
        <p:nvPicPr>
          <p:cNvPr id="79" name="図 7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27042" y="5594849"/>
            <a:ext cx="559281" cy="559281"/>
          </a:xfrm>
          <a:prstGeom prst="rect">
            <a:avLst/>
          </a:prstGeom>
        </p:spPr>
      </p:pic>
      <p:pic>
        <p:nvPicPr>
          <p:cNvPr id="80" name="図 7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56549" y="3883449"/>
            <a:ext cx="422621" cy="422621"/>
          </a:xfrm>
          <a:prstGeom prst="rect">
            <a:avLst/>
          </a:prstGeom>
        </p:spPr>
      </p:pic>
      <p:sp>
        <p:nvSpPr>
          <p:cNvPr id="81" name="テキスト ボックス 80"/>
          <p:cNvSpPr txBox="1"/>
          <p:nvPr/>
        </p:nvSpPr>
        <p:spPr>
          <a:xfrm>
            <a:off x="933843" y="4308817"/>
            <a:ext cx="46411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B</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社</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85" name="図 8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38850" y="3883448"/>
            <a:ext cx="422621" cy="422621"/>
          </a:xfrm>
          <a:prstGeom prst="rect">
            <a:avLst/>
          </a:prstGeom>
        </p:spPr>
      </p:pic>
      <p:sp>
        <p:nvSpPr>
          <p:cNvPr id="93" name="テキスト ボックス 92"/>
          <p:cNvSpPr txBox="1"/>
          <p:nvPr/>
        </p:nvSpPr>
        <p:spPr>
          <a:xfrm>
            <a:off x="286130" y="5028087"/>
            <a:ext cx="53521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閲覧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03" name="テキスト ボックス 102"/>
          <p:cNvSpPr txBox="1"/>
          <p:nvPr/>
        </p:nvSpPr>
        <p:spPr>
          <a:xfrm>
            <a:off x="3654821" y="6201031"/>
            <a:ext cx="860011"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B</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社担当</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04" name="テキスト ボックス 103"/>
          <p:cNvSpPr txBox="1"/>
          <p:nvPr/>
        </p:nvSpPr>
        <p:spPr>
          <a:xfrm>
            <a:off x="4668720" y="6190221"/>
            <a:ext cx="860011"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C</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社担当</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30" name="テキスト ボックス 129"/>
          <p:cNvSpPr txBox="1"/>
          <p:nvPr/>
        </p:nvSpPr>
        <p:spPr>
          <a:xfrm>
            <a:off x="6069007" y="4430079"/>
            <a:ext cx="53316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登録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31" name="テキスト ボックス 130"/>
          <p:cNvSpPr txBox="1"/>
          <p:nvPr/>
        </p:nvSpPr>
        <p:spPr>
          <a:xfrm>
            <a:off x="3455900" y="5225621"/>
            <a:ext cx="498831"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周知</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56" name="カギ線コネクタ 155"/>
          <p:cNvCxnSpPr>
            <a:stCxn id="115" idx="3"/>
            <a:endCxn id="22" idx="4"/>
          </p:cNvCxnSpPr>
          <p:nvPr/>
        </p:nvCxnSpPr>
        <p:spPr>
          <a:xfrm flipV="1">
            <a:off x="5538859" y="2151356"/>
            <a:ext cx="1119877" cy="2526755"/>
          </a:xfrm>
          <a:prstGeom prst="bentConnector3">
            <a:avLst>
              <a:gd name="adj1" fmla="val 120413"/>
            </a:avLst>
          </a:prstGeom>
          <a:ln w="19050">
            <a:solidFill>
              <a:srgbClr val="3477B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5" name="テキスト ボックス 164"/>
          <p:cNvSpPr txBox="1"/>
          <p:nvPr/>
        </p:nvSpPr>
        <p:spPr>
          <a:xfrm>
            <a:off x="2691118" y="4937484"/>
            <a:ext cx="860011"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A</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社</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SV</a:t>
            </a:r>
          </a:p>
        </p:txBody>
      </p:sp>
      <p:sp>
        <p:nvSpPr>
          <p:cNvPr id="166" name="テキスト ボックス 165"/>
          <p:cNvSpPr txBox="1"/>
          <p:nvPr/>
        </p:nvSpPr>
        <p:spPr>
          <a:xfrm>
            <a:off x="3705316" y="4927956"/>
            <a:ext cx="860011"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B</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社</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SV</a:t>
            </a:r>
          </a:p>
        </p:txBody>
      </p:sp>
      <p:sp>
        <p:nvSpPr>
          <p:cNvPr id="167" name="テキスト ボックス 166"/>
          <p:cNvSpPr txBox="1"/>
          <p:nvPr/>
        </p:nvSpPr>
        <p:spPr>
          <a:xfrm>
            <a:off x="4696695" y="4941656"/>
            <a:ext cx="860011"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C</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社</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SV</a:t>
            </a:r>
          </a:p>
        </p:txBody>
      </p:sp>
      <p:sp>
        <p:nvSpPr>
          <p:cNvPr id="179" name="テキスト ボックス 178"/>
          <p:cNvSpPr txBox="1"/>
          <p:nvPr/>
        </p:nvSpPr>
        <p:spPr>
          <a:xfrm>
            <a:off x="1509053" y="5728313"/>
            <a:ext cx="82969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注文受付</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181" name="図 18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6864" y="5540264"/>
            <a:ext cx="695327" cy="695327"/>
          </a:xfrm>
          <a:prstGeom prst="rect">
            <a:avLst/>
          </a:prstGeom>
        </p:spPr>
      </p:pic>
      <p:sp>
        <p:nvSpPr>
          <p:cNvPr id="183" name="テキスト ボックス 182"/>
          <p:cNvSpPr txBox="1"/>
          <p:nvPr/>
        </p:nvSpPr>
        <p:spPr>
          <a:xfrm>
            <a:off x="478276" y="6193104"/>
            <a:ext cx="69383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お客様</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87" name="テキスト ボックス 186"/>
          <p:cNvSpPr txBox="1"/>
          <p:nvPr/>
        </p:nvSpPr>
        <p:spPr>
          <a:xfrm>
            <a:off x="3236979" y="869314"/>
            <a:ext cx="5710436" cy="86177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◆業務内容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テレビ通販、カタログ、チラシ、</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web</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サイトからの</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通販受付業務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88" name="角丸四角形 187"/>
          <p:cNvSpPr/>
          <p:nvPr/>
        </p:nvSpPr>
        <p:spPr>
          <a:xfrm>
            <a:off x="3275498" y="848546"/>
            <a:ext cx="3788298" cy="696464"/>
          </a:xfrm>
          <a:prstGeom prst="roundRect">
            <a:avLst>
              <a:gd name="adj" fmla="val 3948"/>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64" name="角丸四角形 63"/>
          <p:cNvSpPr/>
          <p:nvPr/>
        </p:nvSpPr>
        <p:spPr>
          <a:xfrm>
            <a:off x="200876" y="3690203"/>
            <a:ext cx="1925061" cy="1100158"/>
          </a:xfrm>
          <a:prstGeom prst="roundRect">
            <a:avLst>
              <a:gd name="adj" fmla="val 3948"/>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67" name="テキスト ボックス 66"/>
          <p:cNvSpPr txBox="1"/>
          <p:nvPr/>
        </p:nvSpPr>
        <p:spPr>
          <a:xfrm>
            <a:off x="1523578" y="4308817"/>
            <a:ext cx="46411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C</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社</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68" name="テキスト ボックス 67"/>
          <p:cNvSpPr txBox="1"/>
          <p:nvPr/>
        </p:nvSpPr>
        <p:spPr>
          <a:xfrm>
            <a:off x="354190" y="4308817"/>
            <a:ext cx="46411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A</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社</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7" name="角丸四角形 86"/>
          <p:cNvSpPr/>
          <p:nvPr/>
        </p:nvSpPr>
        <p:spPr>
          <a:xfrm>
            <a:off x="2449789" y="2943192"/>
            <a:ext cx="3089070" cy="856490"/>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88" name="図 8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6869" y="2907592"/>
            <a:ext cx="614911" cy="614911"/>
          </a:xfrm>
          <a:prstGeom prst="rect">
            <a:avLst/>
          </a:prstGeom>
        </p:spPr>
      </p:pic>
      <p:sp>
        <p:nvSpPr>
          <p:cNvPr id="89" name="テキスト ボックス 88"/>
          <p:cNvSpPr txBox="1"/>
          <p:nvPr/>
        </p:nvSpPr>
        <p:spPr>
          <a:xfrm>
            <a:off x="3476198" y="3566562"/>
            <a:ext cx="102172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SV</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全体統括</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5" name="テキスト ボックス 94"/>
          <p:cNvSpPr txBox="1"/>
          <p:nvPr/>
        </p:nvSpPr>
        <p:spPr>
          <a:xfrm>
            <a:off x="1771783" y="2228358"/>
            <a:ext cx="112444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受注データと</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日報の提出</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9" name="角丸四角形 98"/>
          <p:cNvSpPr/>
          <p:nvPr/>
        </p:nvSpPr>
        <p:spPr>
          <a:xfrm>
            <a:off x="2304087" y="2786535"/>
            <a:ext cx="3460764" cy="3923936"/>
          </a:xfrm>
          <a:prstGeom prst="roundRect">
            <a:avLst>
              <a:gd name="adj" fmla="val 3948"/>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00" name="テキスト ボックス 99"/>
          <p:cNvSpPr txBox="1"/>
          <p:nvPr/>
        </p:nvSpPr>
        <p:spPr>
          <a:xfrm>
            <a:off x="2706892" y="3871402"/>
            <a:ext cx="127425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受領媒体の周知</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05" name="テキスト ボックス 104"/>
          <p:cNvSpPr txBox="1"/>
          <p:nvPr/>
        </p:nvSpPr>
        <p:spPr>
          <a:xfrm>
            <a:off x="3327084" y="6463539"/>
            <a:ext cx="135908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コールセンター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19" name="角丸四角形 118"/>
          <p:cNvSpPr/>
          <p:nvPr/>
        </p:nvSpPr>
        <p:spPr>
          <a:xfrm>
            <a:off x="205058" y="1701919"/>
            <a:ext cx="1194032" cy="971429"/>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21" name="テキスト ボックス 120"/>
          <p:cNvSpPr txBox="1"/>
          <p:nvPr/>
        </p:nvSpPr>
        <p:spPr>
          <a:xfrm>
            <a:off x="224755" y="2410109"/>
            <a:ext cx="118710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クライアント</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84" name="図 8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1945" y="1761444"/>
            <a:ext cx="590723" cy="590723"/>
          </a:xfrm>
          <a:prstGeom prst="rect">
            <a:avLst/>
          </a:prstGeom>
        </p:spPr>
      </p:pic>
      <p:cxnSp>
        <p:nvCxnSpPr>
          <p:cNvPr id="122" name="直線矢印コネクタ 121"/>
          <p:cNvCxnSpPr>
            <a:stCxn id="87" idx="1"/>
            <a:endCxn id="119" idx="3"/>
          </p:cNvCxnSpPr>
          <p:nvPr/>
        </p:nvCxnSpPr>
        <p:spPr>
          <a:xfrm flipH="1" flipV="1">
            <a:off x="1399090" y="2187634"/>
            <a:ext cx="1050699" cy="1183803"/>
          </a:xfrm>
          <a:prstGeom prst="straightConnector1">
            <a:avLst/>
          </a:prstGeom>
          <a:ln w="19050">
            <a:solidFill>
              <a:srgbClr val="3477B2"/>
            </a:solidFill>
            <a:prstDash val="sysDot"/>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23" name="直線矢印コネクタ 122"/>
          <p:cNvCxnSpPr/>
          <p:nvPr/>
        </p:nvCxnSpPr>
        <p:spPr>
          <a:xfrm>
            <a:off x="3930897" y="5181158"/>
            <a:ext cx="7263" cy="351405"/>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24" name="テキスト ボックス 123"/>
          <p:cNvSpPr txBox="1"/>
          <p:nvPr/>
        </p:nvSpPr>
        <p:spPr>
          <a:xfrm>
            <a:off x="4075102" y="5128804"/>
            <a:ext cx="144615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エスカレーション</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アンケートの提出</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16" name="直線矢印コネクタ 115"/>
          <p:cNvCxnSpPr/>
          <p:nvPr/>
        </p:nvCxnSpPr>
        <p:spPr>
          <a:xfrm flipV="1">
            <a:off x="4096848" y="5157858"/>
            <a:ext cx="0" cy="358462"/>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25" name="直線矢印コネクタ 124"/>
          <p:cNvCxnSpPr/>
          <p:nvPr/>
        </p:nvCxnSpPr>
        <p:spPr>
          <a:xfrm>
            <a:off x="3930897" y="3843468"/>
            <a:ext cx="7263" cy="351405"/>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26" name="直線矢印コネクタ 125"/>
          <p:cNvCxnSpPr/>
          <p:nvPr/>
        </p:nvCxnSpPr>
        <p:spPr>
          <a:xfrm flipV="1">
            <a:off x="4096848" y="3820168"/>
            <a:ext cx="0" cy="358462"/>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27" name="テキスト ボックス 126"/>
          <p:cNvSpPr txBox="1"/>
          <p:nvPr/>
        </p:nvSpPr>
        <p:spPr>
          <a:xfrm>
            <a:off x="4075102" y="3874666"/>
            <a:ext cx="144615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アンケートの提出</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28" name="直線矢印コネクタ 127"/>
          <p:cNvCxnSpPr/>
          <p:nvPr/>
        </p:nvCxnSpPr>
        <p:spPr>
          <a:xfrm flipH="1">
            <a:off x="553738" y="2687108"/>
            <a:ext cx="7044" cy="992138"/>
          </a:xfrm>
          <a:prstGeom prst="straightConnector1">
            <a:avLst/>
          </a:prstGeom>
          <a:ln w="19050">
            <a:solidFill>
              <a:srgbClr val="3477B2"/>
            </a:solidFill>
            <a:prstDash val="sysDot"/>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32" name="テキスト ボックス 131"/>
          <p:cNvSpPr txBox="1"/>
          <p:nvPr/>
        </p:nvSpPr>
        <p:spPr>
          <a:xfrm>
            <a:off x="588383" y="2960066"/>
            <a:ext cx="148898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広告、キャンペーン情報の掲載</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43" name="カギ線コネクタ 142"/>
          <p:cNvCxnSpPr>
            <a:stCxn id="114" idx="3"/>
            <a:endCxn id="22" idx="4"/>
          </p:cNvCxnSpPr>
          <p:nvPr/>
        </p:nvCxnSpPr>
        <p:spPr>
          <a:xfrm flipV="1">
            <a:off x="5524333" y="2151356"/>
            <a:ext cx="1134403" cy="3848109"/>
          </a:xfrm>
          <a:prstGeom prst="bentConnector3">
            <a:avLst>
              <a:gd name="adj1" fmla="val 120152"/>
            </a:avLst>
          </a:prstGeom>
          <a:ln w="19050">
            <a:solidFill>
              <a:srgbClr val="3477B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2" name="テキスト ボックス 151"/>
          <p:cNvSpPr txBox="1"/>
          <p:nvPr/>
        </p:nvSpPr>
        <p:spPr>
          <a:xfrm>
            <a:off x="5940460" y="5572454"/>
            <a:ext cx="81446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自己学習</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53" name="直線矢印コネクタ 152"/>
          <p:cNvCxnSpPr/>
          <p:nvPr/>
        </p:nvCxnSpPr>
        <p:spPr>
          <a:xfrm>
            <a:off x="2421769" y="1560428"/>
            <a:ext cx="486420"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54" name="直線矢印コネクタ 153"/>
          <p:cNvCxnSpPr/>
          <p:nvPr/>
        </p:nvCxnSpPr>
        <p:spPr>
          <a:xfrm>
            <a:off x="2421769" y="1810216"/>
            <a:ext cx="486420"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55" name="テキスト ボックス 154"/>
          <p:cNvSpPr txBox="1"/>
          <p:nvPr/>
        </p:nvSpPr>
        <p:spPr>
          <a:xfrm>
            <a:off x="1768418" y="1438358"/>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導入前</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57" name="テキスト ボックス 156"/>
          <p:cNvSpPr txBox="1"/>
          <p:nvPr/>
        </p:nvSpPr>
        <p:spPr>
          <a:xfrm>
            <a:off x="1768418" y="1680287"/>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導入後</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58" name="カギ線コネクタ 157"/>
          <p:cNvCxnSpPr>
            <a:endCxn id="22" idx="2"/>
          </p:cNvCxnSpPr>
          <p:nvPr/>
        </p:nvCxnSpPr>
        <p:spPr>
          <a:xfrm rot="5400000" flipH="1" flipV="1">
            <a:off x="3287657" y="2295922"/>
            <a:ext cx="808710" cy="519579"/>
          </a:xfrm>
          <a:prstGeom prst="bentConnector2">
            <a:avLst/>
          </a:prstGeom>
          <a:ln w="19050">
            <a:solidFill>
              <a:srgbClr val="3477B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0" name="テキスト ボックス 169"/>
          <p:cNvSpPr txBox="1"/>
          <p:nvPr/>
        </p:nvSpPr>
        <p:spPr>
          <a:xfrm>
            <a:off x="3449504" y="1916832"/>
            <a:ext cx="53164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932746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Effect transition="in" filter="fade">
                                      <p:cBhvr>
                                        <p:cTn id="22" dur="500"/>
                                        <p:tgtEl>
                                          <p:spTgt spid="7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500"/>
                                        <p:tgtEl>
                                          <p:spTgt spid="7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nodeType="withEffect">
                                  <p:stCondLst>
                                    <p:cond delay="0"/>
                                  </p:stCondLst>
                                  <p:childTnLst>
                                    <p:set>
                                      <p:cBhvr>
                                        <p:cTn id="30" dur="1" fill="hold">
                                          <p:stCondLst>
                                            <p:cond delay="0"/>
                                          </p:stCondLst>
                                        </p:cTn>
                                        <p:tgtEl>
                                          <p:spTgt spid="156"/>
                                        </p:tgtEl>
                                        <p:attrNameLst>
                                          <p:attrName>style.visibility</p:attrName>
                                        </p:attrNameLst>
                                      </p:cBhvr>
                                      <p:to>
                                        <p:strVal val="visible"/>
                                      </p:to>
                                    </p:set>
                                    <p:animEffect transition="in" filter="fade">
                                      <p:cBhvr>
                                        <p:cTn id="31" dur="500"/>
                                        <p:tgtEl>
                                          <p:spTgt spid="15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500"/>
                                        <p:tgtEl>
                                          <p:spTgt spid="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par>
                                <p:cTn id="49" presetID="10" presetClass="entr" presetSubtype="0" fill="hold" nodeType="withEffect">
                                  <p:stCondLst>
                                    <p:cond delay="0"/>
                                  </p:stCondLst>
                                  <p:childTnLst>
                                    <p:set>
                                      <p:cBhvr>
                                        <p:cTn id="50" dur="1" fill="hold">
                                          <p:stCondLst>
                                            <p:cond delay="0"/>
                                          </p:stCondLst>
                                        </p:cTn>
                                        <p:tgtEl>
                                          <p:spTgt spid="143"/>
                                        </p:tgtEl>
                                        <p:attrNameLst>
                                          <p:attrName>style.visibility</p:attrName>
                                        </p:attrNameLst>
                                      </p:cBhvr>
                                      <p:to>
                                        <p:strVal val="visible"/>
                                      </p:to>
                                    </p:set>
                                    <p:animEffect transition="in" filter="fade">
                                      <p:cBhvr>
                                        <p:cTn id="51" dur="500"/>
                                        <p:tgtEl>
                                          <p:spTgt spid="143"/>
                                        </p:tgtEl>
                                      </p:cBhvr>
                                    </p:animEffect>
                                  </p:childTnLst>
                                </p:cTn>
                              </p:par>
                              <p:par>
                                <p:cTn id="52" presetID="10" presetClass="entr" presetSubtype="0" fill="hold" nodeType="withEffect">
                                  <p:stCondLst>
                                    <p:cond delay="0"/>
                                  </p:stCondLst>
                                  <p:childTnLst>
                                    <p:set>
                                      <p:cBhvr>
                                        <p:cTn id="53" dur="1" fill="hold">
                                          <p:stCondLst>
                                            <p:cond delay="0"/>
                                          </p:stCondLst>
                                        </p:cTn>
                                        <p:tgtEl>
                                          <p:spTgt spid="158"/>
                                        </p:tgtEl>
                                        <p:attrNameLst>
                                          <p:attrName>style.visibility</p:attrName>
                                        </p:attrNameLst>
                                      </p:cBhvr>
                                      <p:to>
                                        <p:strVal val="visible"/>
                                      </p:to>
                                    </p:set>
                                    <p:animEffect transition="in" filter="fade">
                                      <p:cBhvr>
                                        <p:cTn id="54"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P spid="12" grpId="0" animBg="1"/>
      <p:bldP spid="13" grpId="0"/>
      <p:bldP spid="14" grpId="0"/>
      <p:bldP spid="15" grpId="0"/>
      <p:bldP spid="22" grpId="0" animBg="1"/>
      <p:bldP spid="73" grpId="0"/>
      <p:bldP spid="7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角丸四角形 248"/>
          <p:cNvSpPr/>
          <p:nvPr/>
        </p:nvSpPr>
        <p:spPr>
          <a:xfrm>
            <a:off x="3042006" y="1773330"/>
            <a:ext cx="817771" cy="944205"/>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37" name="角丸四角形 236"/>
          <p:cNvSpPr/>
          <p:nvPr/>
        </p:nvSpPr>
        <p:spPr>
          <a:xfrm>
            <a:off x="459824" y="1833956"/>
            <a:ext cx="858192" cy="1233669"/>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 name="タイトル 1"/>
          <p:cNvSpPr>
            <a:spLocks noGrp="1"/>
          </p:cNvSpPr>
          <p:nvPr>
            <p:ph type="title"/>
          </p:nvPr>
        </p:nvSpPr>
        <p:spPr/>
        <p:txBody>
          <a:bodyPr>
            <a:normAutofit/>
          </a:bodyPr>
          <a:lstStyle/>
          <a:p>
            <a:r>
              <a:rPr lang="ja-JP" altLang="en-US" sz="2800" dirty="0"/>
              <a:t>コンタクトセンター　</a:t>
            </a:r>
            <a:r>
              <a:rPr lang="en-US" altLang="ja-JP" sz="2800" dirty="0"/>
              <a:t>I</a:t>
            </a:r>
            <a:r>
              <a:rPr lang="ja-JP" altLang="en-US" sz="2800" dirty="0"/>
              <a:t>社様　多種多様な問合せに対する応対の実現</a:t>
            </a:r>
            <a:endParaRPr kumimoji="1" lang="ja-JP" altLang="en-US" sz="2800" dirty="0"/>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348CB8-A846-49A1-82E0-8AAD89E81CF6}" type="slidenum">
              <a:rPr kumimoji="1" lang="ja-JP" altLang="en-US" sz="1200" b="0" i="0" u="none" strike="noStrike" kern="1200" cap="none" spc="0" normalizeH="0" baseline="0" noProof="0" smtClean="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1200" b="0" i="0" u="none" strike="noStrike" kern="1200" cap="none" spc="0" normalizeH="0" baseline="0" noProof="0" dirty="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7248128" y="4120518"/>
            <a:ext cx="4903907"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①マニュアルや</a:t>
            </a:r>
            <a:r>
              <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FAQ</a:t>
            </a: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をそのままナレッジベースに</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登録し、簡単に参照できるようにしたことで、</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応対時間を短縮した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7" name="テキスト ボックス 6"/>
          <p:cNvSpPr txBox="1"/>
          <p:nvPr/>
        </p:nvSpPr>
        <p:spPr>
          <a:xfrm>
            <a:off x="7194965" y="4892191"/>
            <a:ext cx="469872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②頻繁に変更される運用をナレッジベース上で</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展開し、オペレータの確認を徹底させることで</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誤案内の低減による応対品質の向上に繋がった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p:cNvSpPr txBox="1"/>
          <p:nvPr/>
        </p:nvSpPr>
        <p:spPr>
          <a:xfrm>
            <a:off x="7248128" y="5716902"/>
            <a:ext cx="469872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③「すぐに見られるもの」として参照する頻度の</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高い資料をピックアップしたことにより、</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エスカレーションの低減や業務効率化を行った</a:t>
            </a:r>
          </a:p>
        </p:txBody>
      </p:sp>
      <p:sp>
        <p:nvSpPr>
          <p:cNvPr id="9" name="角丸四角形 8"/>
          <p:cNvSpPr/>
          <p:nvPr/>
        </p:nvSpPr>
        <p:spPr>
          <a:xfrm>
            <a:off x="7229475" y="3822638"/>
            <a:ext cx="4629703" cy="2805935"/>
          </a:xfrm>
          <a:prstGeom prst="roundRect">
            <a:avLst>
              <a:gd name="adj" fmla="val 2541"/>
            </a:avLst>
          </a:prstGeom>
          <a:no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0" name="角丸四角形 9"/>
          <p:cNvSpPr/>
          <p:nvPr/>
        </p:nvSpPr>
        <p:spPr>
          <a:xfrm>
            <a:off x="7314344" y="3571067"/>
            <a:ext cx="3098800" cy="503144"/>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導入のポイント</a:t>
            </a:r>
          </a:p>
        </p:txBody>
      </p:sp>
      <p:sp>
        <p:nvSpPr>
          <p:cNvPr id="11" name="角丸四角形 10"/>
          <p:cNvSpPr/>
          <p:nvPr/>
        </p:nvSpPr>
        <p:spPr>
          <a:xfrm>
            <a:off x="7229475" y="1090475"/>
            <a:ext cx="4629703" cy="2332780"/>
          </a:xfrm>
          <a:prstGeom prst="roundRect">
            <a:avLst>
              <a:gd name="adj" fmla="val 2541"/>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2" name="角丸四角形 11"/>
          <p:cNvSpPr/>
          <p:nvPr/>
        </p:nvSpPr>
        <p:spPr>
          <a:xfrm>
            <a:off x="7314344"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導入前の課題</a:t>
            </a:r>
          </a:p>
        </p:txBody>
      </p:sp>
      <p:sp>
        <p:nvSpPr>
          <p:cNvPr id="13" name="テキスト ボックス 12"/>
          <p:cNvSpPr txBox="1"/>
          <p:nvPr/>
        </p:nvSpPr>
        <p:spPr>
          <a:xfrm>
            <a:off x="7248128" y="1397474"/>
            <a:ext cx="4288353"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①マニュアルやお知らせ情報を紙で運用して</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いる為、該当ページを探すのに経験差が</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出てしまう　</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4" name="テキスト ボックス 13"/>
          <p:cNvSpPr txBox="1"/>
          <p:nvPr/>
        </p:nvSpPr>
        <p:spPr>
          <a:xfrm>
            <a:off x="7246954" y="2164169"/>
            <a:ext cx="469872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②運用変更における指示を受けた経緯が残らず、</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不要な調整ややり取りが再発している</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5" name="テキスト ボックス 14"/>
          <p:cNvSpPr txBox="1"/>
          <p:nvPr/>
        </p:nvSpPr>
        <p:spPr>
          <a:xfrm>
            <a:off x="7246954" y="2795251"/>
            <a:ext cx="4493538"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③今後増加すると予想される問合せに対して、</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個人差を無くしたい</a:t>
            </a:r>
          </a:p>
        </p:txBody>
      </p:sp>
      <p:sp>
        <p:nvSpPr>
          <p:cNvPr id="16" name="角丸四角形 15"/>
          <p:cNvSpPr/>
          <p:nvPr/>
        </p:nvSpPr>
        <p:spPr>
          <a:xfrm>
            <a:off x="138179"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業務イメージ</a:t>
            </a:r>
          </a:p>
        </p:txBody>
      </p:sp>
      <p:sp>
        <p:nvSpPr>
          <p:cNvPr id="56" name="角丸四角形 55"/>
          <p:cNvSpPr/>
          <p:nvPr/>
        </p:nvSpPr>
        <p:spPr>
          <a:xfrm>
            <a:off x="1864113" y="3363026"/>
            <a:ext cx="3554481" cy="3400037"/>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57" name="図 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59742" y="3705778"/>
            <a:ext cx="518448" cy="518448"/>
          </a:xfrm>
          <a:prstGeom prst="rect">
            <a:avLst/>
          </a:prstGeom>
        </p:spPr>
      </p:pic>
      <p:pic>
        <p:nvPicPr>
          <p:cNvPr id="58" name="図 5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23461" y="3713580"/>
            <a:ext cx="485740" cy="485740"/>
          </a:xfrm>
          <a:prstGeom prst="rect">
            <a:avLst/>
          </a:prstGeom>
        </p:spPr>
      </p:pic>
      <p:sp>
        <p:nvSpPr>
          <p:cNvPr id="63" name="フローチャート: 磁気ディスク 62"/>
          <p:cNvSpPr/>
          <p:nvPr/>
        </p:nvSpPr>
        <p:spPr>
          <a:xfrm>
            <a:off x="4191139" y="1564986"/>
            <a:ext cx="2958976" cy="1269581"/>
          </a:xfrm>
          <a:prstGeom prst="flowChartMagneticDisk">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4" name="テキスト ボックス 63"/>
          <p:cNvSpPr txBox="1"/>
          <p:nvPr/>
        </p:nvSpPr>
        <p:spPr>
          <a:xfrm>
            <a:off x="4803542" y="1631534"/>
            <a:ext cx="1800494"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ナレッジベース</a:t>
            </a:r>
            <a:endParaRPr kumimoji="1" lang="en-US" altLang="ja-JP"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69" name="テキスト ボックス 68"/>
          <p:cNvSpPr txBox="1"/>
          <p:nvPr/>
        </p:nvSpPr>
        <p:spPr>
          <a:xfrm>
            <a:off x="4170505" y="2039479"/>
            <a:ext cx="165130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コールスクリプト　</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応対フロー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エラーコード集</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0" name="フローチャート: 磁気ディスク 69"/>
          <p:cNvSpPr/>
          <p:nvPr/>
        </p:nvSpPr>
        <p:spPr>
          <a:xfrm>
            <a:off x="5720990" y="5597328"/>
            <a:ext cx="1419947" cy="1031245"/>
          </a:xfrm>
          <a:prstGeom prst="flowChartMagneticDisk">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71" name="テキスト ボックス 70"/>
          <p:cNvSpPr txBox="1"/>
          <p:nvPr/>
        </p:nvSpPr>
        <p:spPr>
          <a:xfrm>
            <a:off x="5766521" y="5628105"/>
            <a:ext cx="1324401"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CRM</a:t>
            </a:r>
            <a:r>
              <a:rPr kumimoji="1" lang="ja-JP" altLang="en-US"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システム</a:t>
            </a:r>
            <a:endParaRPr kumimoji="1" lang="en-US" altLang="ja-JP"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2" name="テキスト ボックス 71"/>
          <p:cNvSpPr txBox="1"/>
          <p:nvPr/>
        </p:nvSpPr>
        <p:spPr>
          <a:xfrm>
            <a:off x="5895550" y="6128339"/>
            <a:ext cx="1066342"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応対履歴</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9" name="テキスト ボックス 78"/>
          <p:cNvSpPr txBox="1"/>
          <p:nvPr/>
        </p:nvSpPr>
        <p:spPr>
          <a:xfrm>
            <a:off x="3776472" y="4241267"/>
            <a:ext cx="13482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SV</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社員</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2" name="テキスト ボックス 81"/>
          <p:cNvSpPr txBox="1"/>
          <p:nvPr/>
        </p:nvSpPr>
        <p:spPr>
          <a:xfrm>
            <a:off x="614596" y="2821632"/>
            <a:ext cx="52175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会員</a:t>
            </a:r>
            <a:endParaRPr kumimoji="1" lang="en-US" altLang="ja-JP"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1" name="テキスト ボックス 90"/>
          <p:cNvSpPr txBox="1"/>
          <p:nvPr/>
        </p:nvSpPr>
        <p:spPr>
          <a:xfrm>
            <a:off x="3830212" y="4598002"/>
            <a:ext cx="5167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回答</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95" name="図 9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2849" y="2127320"/>
            <a:ext cx="695327" cy="695327"/>
          </a:xfrm>
          <a:prstGeom prst="rect">
            <a:avLst/>
          </a:prstGeom>
        </p:spPr>
      </p:pic>
      <p:sp>
        <p:nvSpPr>
          <p:cNvPr id="96" name="テキスト ボックス 95"/>
          <p:cNvSpPr txBox="1"/>
          <p:nvPr/>
        </p:nvSpPr>
        <p:spPr>
          <a:xfrm>
            <a:off x="2128557" y="4234969"/>
            <a:ext cx="13482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SV</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・リーダー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04" name="フローチャート: 磁気ディスク 103"/>
          <p:cNvSpPr/>
          <p:nvPr/>
        </p:nvSpPr>
        <p:spPr>
          <a:xfrm>
            <a:off x="5723030" y="3234983"/>
            <a:ext cx="1419947" cy="2200665"/>
          </a:xfrm>
          <a:prstGeom prst="flowChartMagneticDisk">
            <a:avLst/>
          </a:prstGeom>
          <a:noFill/>
          <a:ln w="19050">
            <a:solidFill>
              <a:srgbClr val="3477B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05" name="テキスト ボックス 104"/>
          <p:cNvSpPr txBox="1"/>
          <p:nvPr/>
        </p:nvSpPr>
        <p:spPr>
          <a:xfrm>
            <a:off x="5797779" y="3467541"/>
            <a:ext cx="1261884"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個人ファイル</a:t>
            </a:r>
            <a:endParaRPr kumimoji="1" lang="en-US" altLang="ja-JP"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07" name="直線矢印コネクタ 106"/>
          <p:cNvCxnSpPr/>
          <p:nvPr/>
        </p:nvCxnSpPr>
        <p:spPr>
          <a:xfrm flipH="1" flipV="1">
            <a:off x="6615650" y="2828506"/>
            <a:ext cx="201062" cy="404344"/>
          </a:xfrm>
          <a:prstGeom prst="straightConnector1">
            <a:avLst/>
          </a:prstGeom>
          <a:ln w="571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8" name="テキスト ボックス 107"/>
          <p:cNvSpPr txBox="1"/>
          <p:nvPr/>
        </p:nvSpPr>
        <p:spPr>
          <a:xfrm>
            <a:off x="5683038" y="4043908"/>
            <a:ext cx="1453334" cy="13849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コールスクリプト</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応対フロー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エラーコード集</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概要集</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お知らせ</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マニュアル</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FAQ</a:t>
            </a:r>
          </a:p>
        </p:txBody>
      </p:sp>
      <p:pic>
        <p:nvPicPr>
          <p:cNvPr id="122" name="図 1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15956" y="5695120"/>
            <a:ext cx="390773" cy="390773"/>
          </a:xfrm>
          <a:prstGeom prst="rect">
            <a:avLst/>
          </a:prstGeom>
        </p:spPr>
      </p:pic>
      <p:pic>
        <p:nvPicPr>
          <p:cNvPr id="123" name="図 12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368705" y="5413494"/>
            <a:ext cx="370264" cy="370264"/>
          </a:xfrm>
          <a:prstGeom prst="rect">
            <a:avLst/>
          </a:prstGeom>
        </p:spPr>
      </p:pic>
      <p:sp>
        <p:nvSpPr>
          <p:cNvPr id="124" name="角丸四角形 123"/>
          <p:cNvSpPr/>
          <p:nvPr/>
        </p:nvSpPr>
        <p:spPr>
          <a:xfrm>
            <a:off x="2139930" y="5173646"/>
            <a:ext cx="845660" cy="975496"/>
          </a:xfrm>
          <a:prstGeom prst="roundRect">
            <a:avLst/>
          </a:prstGeom>
          <a:noFill/>
          <a:ln w="12700">
            <a:solidFill>
              <a:srgbClr val="3477B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125" name="図 1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34546" y="5699420"/>
            <a:ext cx="390773" cy="390773"/>
          </a:xfrm>
          <a:prstGeom prst="rect">
            <a:avLst/>
          </a:prstGeom>
        </p:spPr>
      </p:pic>
      <p:pic>
        <p:nvPicPr>
          <p:cNvPr id="59" name="図 5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62502" y="5697190"/>
            <a:ext cx="390773" cy="390773"/>
          </a:xfrm>
          <a:prstGeom prst="rect">
            <a:avLst/>
          </a:prstGeom>
        </p:spPr>
      </p:pic>
      <p:pic>
        <p:nvPicPr>
          <p:cNvPr id="60" name="図 5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15251" y="5415564"/>
            <a:ext cx="370264" cy="370264"/>
          </a:xfrm>
          <a:prstGeom prst="rect">
            <a:avLst/>
          </a:prstGeom>
        </p:spPr>
      </p:pic>
      <p:sp>
        <p:nvSpPr>
          <p:cNvPr id="61" name="角丸四角形 60"/>
          <p:cNvSpPr/>
          <p:nvPr/>
        </p:nvSpPr>
        <p:spPr>
          <a:xfrm>
            <a:off x="3186476" y="5175716"/>
            <a:ext cx="845660" cy="975496"/>
          </a:xfrm>
          <a:prstGeom prst="roundRect">
            <a:avLst/>
          </a:prstGeom>
          <a:noFill/>
          <a:ln w="12700">
            <a:solidFill>
              <a:srgbClr val="3477B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62" name="図 6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81092" y="5701490"/>
            <a:ext cx="390773" cy="390773"/>
          </a:xfrm>
          <a:prstGeom prst="rect">
            <a:avLst/>
          </a:prstGeom>
        </p:spPr>
      </p:pic>
      <p:pic>
        <p:nvPicPr>
          <p:cNvPr id="74" name="図 7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17587" y="5709780"/>
            <a:ext cx="390773" cy="390773"/>
          </a:xfrm>
          <a:prstGeom prst="rect">
            <a:avLst/>
          </a:prstGeom>
        </p:spPr>
      </p:pic>
      <p:pic>
        <p:nvPicPr>
          <p:cNvPr id="76" name="図 7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70336" y="5428154"/>
            <a:ext cx="370264" cy="370264"/>
          </a:xfrm>
          <a:prstGeom prst="rect">
            <a:avLst/>
          </a:prstGeom>
        </p:spPr>
      </p:pic>
      <p:sp>
        <p:nvSpPr>
          <p:cNvPr id="78" name="角丸四角形 77"/>
          <p:cNvSpPr/>
          <p:nvPr/>
        </p:nvSpPr>
        <p:spPr>
          <a:xfrm>
            <a:off x="4241561" y="5188306"/>
            <a:ext cx="845660" cy="975496"/>
          </a:xfrm>
          <a:prstGeom prst="roundRect">
            <a:avLst/>
          </a:prstGeom>
          <a:noFill/>
          <a:ln w="12700">
            <a:solidFill>
              <a:srgbClr val="3477B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80" name="図 7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36177" y="5714080"/>
            <a:ext cx="390773" cy="390773"/>
          </a:xfrm>
          <a:prstGeom prst="rect">
            <a:avLst/>
          </a:prstGeom>
        </p:spPr>
      </p:pic>
      <p:sp>
        <p:nvSpPr>
          <p:cNvPr id="34" name="乗算 33"/>
          <p:cNvSpPr/>
          <p:nvPr/>
        </p:nvSpPr>
        <p:spPr>
          <a:xfrm>
            <a:off x="5825310" y="3902795"/>
            <a:ext cx="1167013" cy="1041244"/>
          </a:xfrm>
          <a:prstGeom prst="mathMultiply">
            <a:avLst>
              <a:gd name="adj1" fmla="val 19738"/>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239" name="テキスト ボックス 238"/>
          <p:cNvSpPr txBox="1"/>
          <p:nvPr/>
        </p:nvSpPr>
        <p:spPr>
          <a:xfrm>
            <a:off x="2879513" y="2471542"/>
            <a:ext cx="116041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受注先</a:t>
            </a:r>
            <a:r>
              <a:rPr kumimoji="1" lang="en-US" altLang="ja-JP"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B</a:t>
            </a:r>
            <a:r>
              <a:rPr kumimoji="1" lang="ja-JP" altLang="en-US"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社</a:t>
            </a:r>
            <a:endParaRPr kumimoji="1" lang="en-US" altLang="ja-JP"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137" name="図 13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27139" y="1884547"/>
            <a:ext cx="472633" cy="472633"/>
          </a:xfrm>
          <a:prstGeom prst="rect">
            <a:avLst/>
          </a:prstGeom>
        </p:spPr>
      </p:pic>
      <p:sp>
        <p:nvSpPr>
          <p:cNvPr id="241" name="角丸四角形 240"/>
          <p:cNvSpPr/>
          <p:nvPr/>
        </p:nvSpPr>
        <p:spPr>
          <a:xfrm>
            <a:off x="215568" y="3455695"/>
            <a:ext cx="1264638" cy="3221835"/>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42" name="テキスト ボックス 241"/>
          <p:cNvSpPr txBox="1"/>
          <p:nvPr/>
        </p:nvSpPr>
        <p:spPr>
          <a:xfrm>
            <a:off x="444984" y="6395120"/>
            <a:ext cx="80841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スタッフ</a:t>
            </a:r>
            <a:endParaRPr kumimoji="1" lang="en-US" altLang="ja-JP"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44" name="テキスト ボックス 243"/>
          <p:cNvSpPr txBox="1"/>
          <p:nvPr/>
        </p:nvSpPr>
        <p:spPr>
          <a:xfrm>
            <a:off x="2984162" y="6579855"/>
            <a:ext cx="124971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コールセンター</a:t>
            </a:r>
            <a:endParaRPr kumimoji="1" lang="en-US" altLang="ja-JP"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245" name="図 2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0612" y="4082182"/>
            <a:ext cx="675511" cy="675511"/>
          </a:xfrm>
          <a:prstGeom prst="rect">
            <a:avLst/>
          </a:prstGeom>
        </p:spPr>
      </p:pic>
      <p:pic>
        <p:nvPicPr>
          <p:cNvPr id="246" name="図 2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0612" y="5238651"/>
            <a:ext cx="675511" cy="675511"/>
          </a:xfrm>
          <a:prstGeom prst="rect">
            <a:avLst/>
          </a:prstGeom>
        </p:spPr>
      </p:pic>
      <p:sp>
        <p:nvSpPr>
          <p:cNvPr id="247" name="テキスト ボックス 246"/>
          <p:cNvSpPr txBox="1"/>
          <p:nvPr/>
        </p:nvSpPr>
        <p:spPr>
          <a:xfrm>
            <a:off x="64910" y="3514125"/>
            <a:ext cx="1518626"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全国</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3900</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拠点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48" name="テキスト ボックス 247"/>
          <p:cNvSpPr txBox="1"/>
          <p:nvPr/>
        </p:nvSpPr>
        <p:spPr>
          <a:xfrm>
            <a:off x="111199" y="1868057"/>
            <a:ext cx="1518626"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1350</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万人</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250" name="直線矢印コネクタ 249"/>
          <p:cNvCxnSpPr/>
          <p:nvPr/>
        </p:nvCxnSpPr>
        <p:spPr>
          <a:xfrm>
            <a:off x="1556245" y="5692690"/>
            <a:ext cx="282964"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51" name="テキスト ボックス 250"/>
          <p:cNvSpPr txBox="1"/>
          <p:nvPr/>
        </p:nvSpPr>
        <p:spPr>
          <a:xfrm>
            <a:off x="2593823" y="4972379"/>
            <a:ext cx="2066955"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オペレータ</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52" name="テキスト ボックス 251"/>
          <p:cNvSpPr txBox="1"/>
          <p:nvPr/>
        </p:nvSpPr>
        <p:spPr>
          <a:xfrm>
            <a:off x="2124881" y="5205312"/>
            <a:ext cx="90027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サービス</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A</a:t>
            </a:r>
          </a:p>
        </p:txBody>
      </p:sp>
      <p:sp>
        <p:nvSpPr>
          <p:cNvPr id="253" name="テキスト ボックス 252"/>
          <p:cNvSpPr txBox="1"/>
          <p:nvPr/>
        </p:nvSpPr>
        <p:spPr>
          <a:xfrm>
            <a:off x="3144294" y="5207382"/>
            <a:ext cx="90027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サービス</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B</a:t>
            </a:r>
          </a:p>
        </p:txBody>
      </p:sp>
      <p:sp>
        <p:nvSpPr>
          <p:cNvPr id="254" name="テキスト ボックス 253"/>
          <p:cNvSpPr txBox="1"/>
          <p:nvPr/>
        </p:nvSpPr>
        <p:spPr>
          <a:xfrm>
            <a:off x="4206174" y="5219972"/>
            <a:ext cx="90027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サービス</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C</a:t>
            </a:r>
          </a:p>
        </p:txBody>
      </p:sp>
      <p:sp>
        <p:nvSpPr>
          <p:cNvPr id="41" name="正方形/長方形 40"/>
          <p:cNvSpPr/>
          <p:nvPr/>
        </p:nvSpPr>
        <p:spPr>
          <a:xfrm>
            <a:off x="1982892" y="4976589"/>
            <a:ext cx="3288818" cy="1603177"/>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257" name="正方形/長方形 256"/>
          <p:cNvSpPr/>
          <p:nvPr/>
        </p:nvSpPr>
        <p:spPr>
          <a:xfrm>
            <a:off x="1982892" y="3584748"/>
            <a:ext cx="3288818" cy="907193"/>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cxnSp>
        <p:nvCxnSpPr>
          <p:cNvPr id="258" name="直線矢印コネクタ 257"/>
          <p:cNvCxnSpPr/>
          <p:nvPr/>
        </p:nvCxnSpPr>
        <p:spPr>
          <a:xfrm>
            <a:off x="5271710" y="6164950"/>
            <a:ext cx="449280"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59" name="直線矢印コネクタ 258"/>
          <p:cNvCxnSpPr/>
          <p:nvPr/>
        </p:nvCxnSpPr>
        <p:spPr>
          <a:xfrm flipH="1" flipV="1">
            <a:off x="4978261" y="2838765"/>
            <a:ext cx="1439" cy="510797"/>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66" name="直線矢印コネクタ 265"/>
          <p:cNvCxnSpPr/>
          <p:nvPr/>
        </p:nvCxnSpPr>
        <p:spPr>
          <a:xfrm>
            <a:off x="5271710" y="4183328"/>
            <a:ext cx="449280"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71" name="直線矢印コネクタ 270"/>
          <p:cNvCxnSpPr/>
          <p:nvPr/>
        </p:nvCxnSpPr>
        <p:spPr>
          <a:xfrm flipH="1">
            <a:off x="3770440" y="4502996"/>
            <a:ext cx="1" cy="466821"/>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75" name="直線矢印コネクタ 274"/>
          <p:cNvCxnSpPr/>
          <p:nvPr/>
        </p:nvCxnSpPr>
        <p:spPr>
          <a:xfrm flipV="1">
            <a:off x="3413811" y="4495577"/>
            <a:ext cx="0" cy="448462"/>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77" name="テキスト ボックス 276"/>
          <p:cNvSpPr txBox="1"/>
          <p:nvPr/>
        </p:nvSpPr>
        <p:spPr>
          <a:xfrm>
            <a:off x="1961351" y="4622470"/>
            <a:ext cx="144805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エスカレーション</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80" name="テキスト ボックス 279"/>
          <p:cNvSpPr txBox="1"/>
          <p:nvPr/>
        </p:nvSpPr>
        <p:spPr>
          <a:xfrm>
            <a:off x="2460851" y="2823715"/>
            <a:ext cx="81199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回答</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お知らせ</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281" name="直線矢印コネクタ 280"/>
          <p:cNvCxnSpPr/>
          <p:nvPr/>
        </p:nvCxnSpPr>
        <p:spPr>
          <a:xfrm flipH="1">
            <a:off x="2400642" y="2739712"/>
            <a:ext cx="1" cy="717837"/>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82" name="直線矢印コネクタ 281"/>
          <p:cNvCxnSpPr/>
          <p:nvPr/>
        </p:nvCxnSpPr>
        <p:spPr>
          <a:xfrm flipV="1">
            <a:off x="2138925" y="2717624"/>
            <a:ext cx="0" cy="738071"/>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89" name="テキスト ボックス 288"/>
          <p:cNvSpPr txBox="1"/>
          <p:nvPr/>
        </p:nvSpPr>
        <p:spPr>
          <a:xfrm>
            <a:off x="1211417" y="2832548"/>
            <a:ext cx="103802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エスカレー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ション</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290" name="直線矢印コネクタ 289"/>
          <p:cNvCxnSpPr/>
          <p:nvPr/>
        </p:nvCxnSpPr>
        <p:spPr>
          <a:xfrm>
            <a:off x="861207" y="3105514"/>
            <a:ext cx="2943" cy="337366"/>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91" name="テキスト ボックス 290"/>
          <p:cNvSpPr txBox="1"/>
          <p:nvPr/>
        </p:nvSpPr>
        <p:spPr>
          <a:xfrm>
            <a:off x="181658" y="3091939"/>
            <a:ext cx="66880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問合せ</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92" name="テキスト ボックス 291"/>
          <p:cNvSpPr txBox="1"/>
          <p:nvPr/>
        </p:nvSpPr>
        <p:spPr>
          <a:xfrm>
            <a:off x="1336815" y="5358472"/>
            <a:ext cx="66880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問合せ</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94" name="テキスト ボックス 293"/>
          <p:cNvSpPr txBox="1"/>
          <p:nvPr/>
        </p:nvSpPr>
        <p:spPr>
          <a:xfrm>
            <a:off x="5224559" y="3895274"/>
            <a:ext cx="5167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95" name="テキスト ボックス 294"/>
          <p:cNvSpPr txBox="1"/>
          <p:nvPr/>
        </p:nvSpPr>
        <p:spPr>
          <a:xfrm>
            <a:off x="4981263" y="2973969"/>
            <a:ext cx="1570515"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参照・メンテナンス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96" name="テキスト ボックス 295"/>
          <p:cNvSpPr txBox="1"/>
          <p:nvPr/>
        </p:nvSpPr>
        <p:spPr>
          <a:xfrm>
            <a:off x="5812376" y="2039426"/>
            <a:ext cx="1651303" cy="6771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概要集　　　</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FAQ</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お知らせ</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マニュアル</a:t>
            </a: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1" name="角丸四角形 80"/>
          <p:cNvSpPr/>
          <p:nvPr/>
        </p:nvSpPr>
        <p:spPr>
          <a:xfrm>
            <a:off x="3275498" y="848546"/>
            <a:ext cx="3788298" cy="696464"/>
          </a:xfrm>
          <a:prstGeom prst="roundRect">
            <a:avLst>
              <a:gd name="adj" fmla="val 3948"/>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3" name="テキスト ボックス 82"/>
          <p:cNvSpPr txBox="1"/>
          <p:nvPr/>
        </p:nvSpPr>
        <p:spPr>
          <a:xfrm>
            <a:off x="3236979" y="869314"/>
            <a:ext cx="5710436" cy="86177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◆業務内容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決済ツールを利用している各拠点のスタッフや会員の</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お客様からの問合せ窓口業務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84" name="直線矢印コネクタ 83"/>
          <p:cNvCxnSpPr/>
          <p:nvPr/>
        </p:nvCxnSpPr>
        <p:spPr>
          <a:xfrm>
            <a:off x="838676" y="1481612"/>
            <a:ext cx="486420"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85" name="直線矢印コネクタ 84"/>
          <p:cNvCxnSpPr/>
          <p:nvPr/>
        </p:nvCxnSpPr>
        <p:spPr>
          <a:xfrm>
            <a:off x="838676" y="1731400"/>
            <a:ext cx="486420"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86" name="テキスト ボックス 85"/>
          <p:cNvSpPr txBox="1"/>
          <p:nvPr/>
        </p:nvSpPr>
        <p:spPr>
          <a:xfrm>
            <a:off x="185325" y="1359542"/>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導入前</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7" name="テキスト ボックス 86"/>
          <p:cNvSpPr txBox="1"/>
          <p:nvPr/>
        </p:nvSpPr>
        <p:spPr>
          <a:xfrm>
            <a:off x="185325" y="1601471"/>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導入後</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8" name="テキスト ボックス 87"/>
          <p:cNvSpPr txBox="1"/>
          <p:nvPr/>
        </p:nvSpPr>
        <p:spPr>
          <a:xfrm>
            <a:off x="3075561" y="6195606"/>
            <a:ext cx="1066920" cy="47651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月</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15,000</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件対応</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9" name="角丸四角形 88"/>
          <p:cNvSpPr/>
          <p:nvPr/>
        </p:nvSpPr>
        <p:spPr>
          <a:xfrm>
            <a:off x="1744467" y="1773330"/>
            <a:ext cx="817771" cy="944205"/>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0" name="テキスト ボックス 89"/>
          <p:cNvSpPr txBox="1"/>
          <p:nvPr/>
        </p:nvSpPr>
        <p:spPr>
          <a:xfrm>
            <a:off x="1581974" y="2471542"/>
            <a:ext cx="116041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受注先</a:t>
            </a:r>
            <a:r>
              <a:rPr kumimoji="1" lang="en-US" altLang="ja-JP"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A</a:t>
            </a:r>
            <a:r>
              <a:rPr kumimoji="1" lang="ja-JP" altLang="en-US"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社</a:t>
            </a:r>
            <a:endParaRPr kumimoji="1" lang="en-US" altLang="ja-JP"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92" name="図 9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929600" y="1884547"/>
            <a:ext cx="472633" cy="472633"/>
          </a:xfrm>
          <a:prstGeom prst="rect">
            <a:avLst/>
          </a:prstGeom>
        </p:spPr>
      </p:pic>
      <p:cxnSp>
        <p:nvCxnSpPr>
          <p:cNvPr id="93" name="直線矢印コネクタ 92"/>
          <p:cNvCxnSpPr/>
          <p:nvPr/>
        </p:nvCxnSpPr>
        <p:spPr>
          <a:xfrm flipH="1">
            <a:off x="3360754" y="2711619"/>
            <a:ext cx="1" cy="717837"/>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94" name="直線矢印コネクタ 93"/>
          <p:cNvCxnSpPr/>
          <p:nvPr/>
        </p:nvCxnSpPr>
        <p:spPr>
          <a:xfrm flipV="1">
            <a:off x="3614998" y="2701501"/>
            <a:ext cx="0" cy="738071"/>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7" name="テキスト ボックス 96"/>
          <p:cNvSpPr txBox="1"/>
          <p:nvPr/>
        </p:nvSpPr>
        <p:spPr>
          <a:xfrm>
            <a:off x="3539283" y="2793063"/>
            <a:ext cx="137874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タブレット端末に関するエスカレーション</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45416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fade">
                                      <p:cBhvr>
                                        <p:cTn id="24" dur="500"/>
                                        <p:tgtEl>
                                          <p:spTgt spid="6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500"/>
                                        <p:tgtEl>
                                          <p:spTgt spid="6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9"/>
                                        </p:tgtEl>
                                        <p:attrNameLst>
                                          <p:attrName>style.visibility</p:attrName>
                                        </p:attrNameLst>
                                      </p:cBhvr>
                                      <p:to>
                                        <p:strVal val="visible"/>
                                      </p:to>
                                    </p:set>
                                    <p:animEffect transition="in" filter="fade">
                                      <p:cBhvr>
                                        <p:cTn id="30" dur="500"/>
                                        <p:tgtEl>
                                          <p:spTgt spid="69"/>
                                        </p:tgtEl>
                                      </p:cBhvr>
                                    </p:animEffect>
                                  </p:childTnLst>
                                </p:cTn>
                              </p:par>
                              <p:par>
                                <p:cTn id="31" presetID="10" presetClass="entr" presetSubtype="0" fill="hold" nodeType="withEffect">
                                  <p:stCondLst>
                                    <p:cond delay="0"/>
                                  </p:stCondLst>
                                  <p:childTnLst>
                                    <p:set>
                                      <p:cBhvr>
                                        <p:cTn id="32" dur="1" fill="hold">
                                          <p:stCondLst>
                                            <p:cond delay="0"/>
                                          </p:stCondLst>
                                        </p:cTn>
                                        <p:tgtEl>
                                          <p:spTgt spid="107"/>
                                        </p:tgtEl>
                                        <p:attrNameLst>
                                          <p:attrName>style.visibility</p:attrName>
                                        </p:attrNameLst>
                                      </p:cBhvr>
                                      <p:to>
                                        <p:strVal val="visible"/>
                                      </p:to>
                                    </p:set>
                                    <p:animEffect transition="in" filter="fade">
                                      <p:cBhvr>
                                        <p:cTn id="33" dur="500"/>
                                        <p:tgtEl>
                                          <p:spTgt spid="10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96"/>
                                        </p:tgtEl>
                                        <p:attrNameLst>
                                          <p:attrName>style.visibility</p:attrName>
                                        </p:attrNameLst>
                                      </p:cBhvr>
                                      <p:to>
                                        <p:strVal val="visible"/>
                                      </p:to>
                                    </p:set>
                                    <p:animEffect transition="in" filter="fade">
                                      <p:cBhvr>
                                        <p:cTn id="39" dur="500"/>
                                        <p:tgtEl>
                                          <p:spTgt spid="296"/>
                                        </p:tgtEl>
                                      </p:cBhvr>
                                    </p:animEffect>
                                  </p:childTnLst>
                                </p:cTn>
                              </p:par>
                              <p:par>
                                <p:cTn id="40" presetID="10" presetClass="entr" presetSubtype="0" fill="hold" nodeType="withEffect">
                                  <p:stCondLst>
                                    <p:cond delay="0"/>
                                  </p:stCondLst>
                                  <p:childTnLst>
                                    <p:set>
                                      <p:cBhvr>
                                        <p:cTn id="41" dur="1" fill="hold">
                                          <p:stCondLst>
                                            <p:cond delay="0"/>
                                          </p:stCondLst>
                                        </p:cTn>
                                        <p:tgtEl>
                                          <p:spTgt spid="259"/>
                                        </p:tgtEl>
                                        <p:attrNameLst>
                                          <p:attrName>style.visibility</p:attrName>
                                        </p:attrNameLst>
                                      </p:cBhvr>
                                      <p:to>
                                        <p:strVal val="visible"/>
                                      </p:to>
                                    </p:set>
                                    <p:animEffect transition="in" filter="fade">
                                      <p:cBhvr>
                                        <p:cTn id="42" dur="500"/>
                                        <p:tgtEl>
                                          <p:spTgt spid="25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95"/>
                                        </p:tgtEl>
                                        <p:attrNameLst>
                                          <p:attrName>style.visibility</p:attrName>
                                        </p:attrNameLst>
                                      </p:cBhvr>
                                      <p:to>
                                        <p:strVal val="visible"/>
                                      </p:to>
                                    </p:set>
                                    <p:animEffect transition="in" filter="fade">
                                      <p:cBhvr>
                                        <p:cTn id="45" dur="500"/>
                                        <p:tgtEl>
                                          <p:spTgt spid="295"/>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500"/>
                                        <p:tgtEl>
                                          <p:spTgt spid="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500"/>
                                        <p:tgtEl>
                                          <p:spTgt spid="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500"/>
                                        <p:tgtEl>
                                          <p:spTgt spid="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500"/>
                                        <p:tgtEl>
                                          <p:spTgt spid="1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P spid="12" grpId="0" animBg="1"/>
      <p:bldP spid="13" grpId="0"/>
      <p:bldP spid="14" grpId="0"/>
      <p:bldP spid="15" grpId="0"/>
      <p:bldP spid="63" grpId="0" animBg="1"/>
      <p:bldP spid="64" grpId="0"/>
      <p:bldP spid="69" grpId="0"/>
      <p:bldP spid="34" grpId="0" animBg="1"/>
      <p:bldP spid="295" grpId="0"/>
      <p:bldP spid="29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角丸四角形 115"/>
          <p:cNvSpPr/>
          <p:nvPr/>
        </p:nvSpPr>
        <p:spPr>
          <a:xfrm>
            <a:off x="855712" y="1469340"/>
            <a:ext cx="2288210" cy="1014521"/>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5" name="角丸四角形 84"/>
          <p:cNvSpPr/>
          <p:nvPr/>
        </p:nvSpPr>
        <p:spPr>
          <a:xfrm>
            <a:off x="4049054" y="1485832"/>
            <a:ext cx="2695018" cy="927606"/>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5" name="角丸四角形 34"/>
          <p:cNvSpPr/>
          <p:nvPr/>
        </p:nvSpPr>
        <p:spPr>
          <a:xfrm>
            <a:off x="855712" y="5325877"/>
            <a:ext cx="2288210" cy="1052180"/>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2" name="角丸四角形 31"/>
          <p:cNvSpPr/>
          <p:nvPr/>
        </p:nvSpPr>
        <p:spPr>
          <a:xfrm>
            <a:off x="4070316" y="5680368"/>
            <a:ext cx="2656840" cy="1052180"/>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1" name="角丸四角形 30"/>
          <p:cNvSpPr/>
          <p:nvPr/>
        </p:nvSpPr>
        <p:spPr>
          <a:xfrm>
            <a:off x="855712" y="3324654"/>
            <a:ext cx="2288210" cy="1164861"/>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 name="タイトル 1"/>
          <p:cNvSpPr>
            <a:spLocks noGrp="1"/>
          </p:cNvSpPr>
          <p:nvPr>
            <p:ph type="title"/>
          </p:nvPr>
        </p:nvSpPr>
        <p:spPr/>
        <p:txBody>
          <a:bodyPr>
            <a:noAutofit/>
          </a:bodyPr>
          <a:lstStyle/>
          <a:p>
            <a:r>
              <a:rPr lang="ja-JP" altLang="en-US" sz="2800" dirty="0"/>
              <a:t>インフラ業界　</a:t>
            </a:r>
            <a:r>
              <a:rPr lang="en-US" altLang="ja-JP" sz="2800" dirty="0" err="1"/>
              <a:t>Looop</a:t>
            </a:r>
            <a:r>
              <a:rPr lang="ja-JP" altLang="en-US" sz="2800" dirty="0"/>
              <a:t>様　ナレッジベース導入による人員コストの削減</a:t>
            </a:r>
            <a:endParaRPr kumimoji="1" lang="ja-JP" altLang="en-US" sz="2800" dirty="0"/>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348CB8-A846-49A1-82E0-8AAD89E81CF6}" type="slidenum">
              <a:rPr kumimoji="1" lang="ja-JP" altLang="en-US" sz="1200" b="0" i="0" u="none" strike="noStrike" kern="1200" cap="none" spc="0" normalizeH="0" baseline="0" noProof="0" smtClean="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200" b="0" i="0" u="none" strike="noStrike" kern="1200" cap="none" spc="0" normalizeH="0" baseline="0" noProof="0" dirty="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7202797" y="4171083"/>
            <a:ext cx="4698722" cy="107721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①業務で使用している既存マニュアルなどを</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ナレッジベースにタグ付けして登録し、スキル</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に依存せず情報を探し出せるようにした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7" name="テキスト ボックス 6"/>
          <p:cNvSpPr txBox="1"/>
          <p:nvPr/>
        </p:nvSpPr>
        <p:spPr>
          <a:xfrm>
            <a:off x="7203971" y="4917864"/>
            <a:ext cx="469872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②</a:t>
            </a:r>
            <a:r>
              <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SV</a:t>
            </a: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の問題解決のノウハウを</a:t>
            </a:r>
            <a:r>
              <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FAQ</a:t>
            </a: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として、</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ナレッジベースに登録することで同様の問合せ</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の際に自己解決が可能となった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9" name="角丸四角形 8"/>
          <p:cNvSpPr/>
          <p:nvPr/>
        </p:nvSpPr>
        <p:spPr>
          <a:xfrm>
            <a:off x="7229475" y="3889397"/>
            <a:ext cx="4645367" cy="2754661"/>
          </a:xfrm>
          <a:prstGeom prst="roundRect">
            <a:avLst>
              <a:gd name="adj" fmla="val 2541"/>
            </a:avLst>
          </a:prstGeom>
          <a:no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0" name="角丸四角形 9"/>
          <p:cNvSpPr/>
          <p:nvPr/>
        </p:nvSpPr>
        <p:spPr>
          <a:xfrm>
            <a:off x="7314344" y="3637828"/>
            <a:ext cx="3098800" cy="503144"/>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導入のポイント</a:t>
            </a:r>
          </a:p>
        </p:txBody>
      </p:sp>
      <p:sp>
        <p:nvSpPr>
          <p:cNvPr id="11" name="角丸四角形 10"/>
          <p:cNvSpPr/>
          <p:nvPr/>
        </p:nvSpPr>
        <p:spPr>
          <a:xfrm>
            <a:off x="7229475" y="1090474"/>
            <a:ext cx="4629703" cy="2477871"/>
          </a:xfrm>
          <a:prstGeom prst="roundRect">
            <a:avLst>
              <a:gd name="adj" fmla="val 2541"/>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2" name="角丸四角形 11"/>
          <p:cNvSpPr/>
          <p:nvPr/>
        </p:nvSpPr>
        <p:spPr>
          <a:xfrm>
            <a:off x="7314344"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導入前の課題</a:t>
            </a:r>
          </a:p>
        </p:txBody>
      </p:sp>
      <p:sp>
        <p:nvSpPr>
          <p:cNvPr id="13" name="テキスト ボックス 12"/>
          <p:cNvSpPr txBox="1"/>
          <p:nvPr/>
        </p:nvSpPr>
        <p:spPr>
          <a:xfrm>
            <a:off x="7176120" y="1397474"/>
            <a:ext cx="469872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①オペレータに求められる知識が多く、人の入れ</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替わりが激しいため、新人への教育に割く時間</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が多くなっている</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5" name="テキスト ボックス 14"/>
          <p:cNvSpPr txBox="1"/>
          <p:nvPr/>
        </p:nvSpPr>
        <p:spPr>
          <a:xfrm>
            <a:off x="7176120" y="2148413"/>
            <a:ext cx="4557658"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②問合せに対する</a:t>
            </a:r>
            <a:r>
              <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SV</a:t>
            </a: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の問題判別と回答の作成が</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属人化している</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6" name="角丸四角形 15"/>
          <p:cNvSpPr/>
          <p:nvPr/>
        </p:nvSpPr>
        <p:spPr>
          <a:xfrm>
            <a:off x="138179"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業務イメージ</a:t>
            </a:r>
          </a:p>
        </p:txBody>
      </p:sp>
      <p:sp>
        <p:nvSpPr>
          <p:cNvPr id="18" name="テキスト ボックス 17"/>
          <p:cNvSpPr txBox="1"/>
          <p:nvPr/>
        </p:nvSpPr>
        <p:spPr>
          <a:xfrm>
            <a:off x="868413" y="1470411"/>
            <a:ext cx="134824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お客様</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19" name="図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8569" y="1626779"/>
            <a:ext cx="695327" cy="695327"/>
          </a:xfrm>
          <a:prstGeom prst="rect">
            <a:avLst/>
          </a:prstGeom>
        </p:spPr>
      </p:pic>
      <p:pic>
        <p:nvPicPr>
          <p:cNvPr id="20" name="図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26591" y="3640016"/>
            <a:ext cx="559281" cy="559281"/>
          </a:xfrm>
          <a:prstGeom prst="rect">
            <a:avLst/>
          </a:prstGeom>
        </p:spPr>
      </p:pic>
      <p:sp>
        <p:nvSpPr>
          <p:cNvPr id="22" name="フローチャート: 磁気ディスク 21"/>
          <p:cNvSpPr/>
          <p:nvPr/>
        </p:nvSpPr>
        <p:spPr>
          <a:xfrm>
            <a:off x="4123671" y="3865824"/>
            <a:ext cx="2114713" cy="1222583"/>
          </a:xfrm>
          <a:prstGeom prst="flowChartMagneticDisk">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26" name="図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63823" y="5597953"/>
            <a:ext cx="684821" cy="684821"/>
          </a:xfrm>
          <a:prstGeom prst="rect">
            <a:avLst/>
          </a:prstGeom>
        </p:spPr>
      </p:pic>
      <p:pic>
        <p:nvPicPr>
          <p:cNvPr id="30" name="図 2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52044" y="6050764"/>
            <a:ext cx="614911" cy="614911"/>
          </a:xfrm>
          <a:prstGeom prst="rect">
            <a:avLst/>
          </a:prstGeom>
        </p:spPr>
      </p:pic>
      <p:sp>
        <p:nvSpPr>
          <p:cNvPr id="33" name="テキスト ボックス 32"/>
          <p:cNvSpPr txBox="1"/>
          <p:nvPr/>
        </p:nvSpPr>
        <p:spPr>
          <a:xfrm>
            <a:off x="4070316" y="5703285"/>
            <a:ext cx="2656840"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ビジネスプロセス推進課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4" name="テキスト ボックス 33"/>
          <p:cNvSpPr txBox="1"/>
          <p:nvPr/>
        </p:nvSpPr>
        <p:spPr>
          <a:xfrm>
            <a:off x="855711" y="5333363"/>
            <a:ext cx="211754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提携修理会社</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36" name="直線矢印コネクタ 35"/>
          <p:cNvCxnSpPr/>
          <p:nvPr/>
        </p:nvCxnSpPr>
        <p:spPr>
          <a:xfrm flipH="1">
            <a:off x="1770342" y="2506138"/>
            <a:ext cx="8271" cy="833401"/>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p:cNvCxnSpPr/>
          <p:nvPr/>
        </p:nvCxnSpPr>
        <p:spPr>
          <a:xfrm flipV="1">
            <a:off x="2196728" y="2484185"/>
            <a:ext cx="6493" cy="833401"/>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2275305" y="2578876"/>
            <a:ext cx="199016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電話やメールで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解決できる場合、</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回答</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42" name="直線矢印コネクタ 41"/>
          <p:cNvCxnSpPr>
            <a:stCxn id="31" idx="2"/>
            <a:endCxn id="35" idx="0"/>
          </p:cNvCxnSpPr>
          <p:nvPr/>
        </p:nvCxnSpPr>
        <p:spPr>
          <a:xfrm>
            <a:off x="1999817" y="4489515"/>
            <a:ext cx="0" cy="836362"/>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1204555" y="4726063"/>
            <a:ext cx="86001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修理派遣</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依頼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47" name="カギ線コネクタ 46"/>
          <p:cNvCxnSpPr>
            <a:stCxn id="35" idx="1"/>
            <a:endCxn id="116" idx="1"/>
          </p:cNvCxnSpPr>
          <p:nvPr/>
        </p:nvCxnSpPr>
        <p:spPr>
          <a:xfrm rot="10800000">
            <a:off x="855712" y="1976601"/>
            <a:ext cx="12700" cy="3875366"/>
          </a:xfrm>
          <a:prstGeom prst="bentConnector3">
            <a:avLst>
              <a:gd name="adj1" fmla="val 1800000"/>
            </a:avLst>
          </a:prstGeom>
          <a:ln w="19050">
            <a:solidFill>
              <a:srgbClr val="3477B2"/>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テキスト ボックス 49"/>
          <p:cNvSpPr txBox="1"/>
          <p:nvPr/>
        </p:nvSpPr>
        <p:spPr>
          <a:xfrm>
            <a:off x="789752" y="2601445"/>
            <a:ext cx="109967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問合せ</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修理依頼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新規</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70</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件</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月</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52" name="テキスト ボックス 51"/>
          <p:cNvSpPr txBox="1"/>
          <p:nvPr/>
        </p:nvSpPr>
        <p:spPr>
          <a:xfrm>
            <a:off x="152479" y="3534152"/>
            <a:ext cx="54018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訪問</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修理</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53" name="直線矢印コネクタ 52"/>
          <p:cNvCxnSpPr>
            <a:stCxn id="44" idx="1"/>
          </p:cNvCxnSpPr>
          <p:nvPr/>
        </p:nvCxnSpPr>
        <p:spPr>
          <a:xfrm flipH="1">
            <a:off x="3162580" y="2963367"/>
            <a:ext cx="2209358" cy="734631"/>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61" name="直線矢印コネクタ 60"/>
          <p:cNvCxnSpPr/>
          <p:nvPr/>
        </p:nvCxnSpPr>
        <p:spPr>
          <a:xfrm flipH="1" flipV="1">
            <a:off x="6387828" y="3395481"/>
            <a:ext cx="14738" cy="2284887"/>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3" name="テキスト ボックス 72"/>
          <p:cNvSpPr txBox="1"/>
          <p:nvPr/>
        </p:nvSpPr>
        <p:spPr>
          <a:xfrm>
            <a:off x="4280780" y="3925034"/>
            <a:ext cx="1800494"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rPr>
              <a:t>ナレッジベース</a:t>
            </a:r>
            <a:endParaRPr kumimoji="1" lang="en-US" altLang="ja-JP" sz="1800" b="1"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endParaRPr>
          </a:p>
        </p:txBody>
      </p:sp>
      <p:pic>
        <p:nvPicPr>
          <p:cNvPr id="82" name="図 8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84688" y="1822084"/>
            <a:ext cx="557996" cy="557996"/>
          </a:xfrm>
          <a:prstGeom prst="rect">
            <a:avLst/>
          </a:prstGeom>
        </p:spPr>
      </p:pic>
      <p:sp>
        <p:nvSpPr>
          <p:cNvPr id="83" name="テキスト ボックス 82"/>
          <p:cNvSpPr txBox="1"/>
          <p:nvPr/>
        </p:nvSpPr>
        <p:spPr>
          <a:xfrm>
            <a:off x="4061996" y="1500734"/>
            <a:ext cx="268207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メンテナンス課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0" name="テキスト ボックス 89"/>
          <p:cNvSpPr txBox="1"/>
          <p:nvPr/>
        </p:nvSpPr>
        <p:spPr>
          <a:xfrm>
            <a:off x="5378627" y="2849344"/>
            <a:ext cx="161016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マニュアル</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ヒアリングシート　</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69" name="テキスト ボックス 68"/>
          <p:cNvSpPr txBox="1"/>
          <p:nvPr/>
        </p:nvSpPr>
        <p:spPr>
          <a:xfrm>
            <a:off x="4184672" y="2455604"/>
            <a:ext cx="132038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調査・修理</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重要案件</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5</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件</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月</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1" name="テキスト ボックス 70"/>
          <p:cNvSpPr txBox="1"/>
          <p:nvPr/>
        </p:nvSpPr>
        <p:spPr>
          <a:xfrm>
            <a:off x="7176120" y="2697283"/>
            <a:ext cx="4584909"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③</a:t>
            </a:r>
            <a:r>
              <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Q</a:t>
            </a: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a:t>
            </a:r>
            <a:r>
              <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A</a:t>
            </a: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が蓄積されていないため、同じような</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問合せにもエスカレーションが発生している</a:t>
            </a:r>
          </a:p>
        </p:txBody>
      </p:sp>
      <p:sp>
        <p:nvSpPr>
          <p:cNvPr id="78" name="テキスト ボックス 77"/>
          <p:cNvSpPr txBox="1"/>
          <p:nvPr/>
        </p:nvSpPr>
        <p:spPr>
          <a:xfrm>
            <a:off x="7216297" y="5629510"/>
            <a:ext cx="4698722" cy="107721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③ナレッジベース上でエスカレーションを行い、</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履歴を蓄積する</a:t>
            </a:r>
            <a:r>
              <a:rPr kumimoji="1" lang="ja-JP" altLang="en-US" sz="1600" b="1" i="0" u="none" strike="noStrike" kern="1200" cap="none" spc="0" normalizeH="0" baseline="0" noProof="0">
                <a:ln>
                  <a:noFill/>
                </a:ln>
                <a:solidFill>
                  <a:srgbClr val="FF6600"/>
                </a:solidFill>
                <a:effectLst/>
                <a:uLnTx/>
                <a:uFillTx/>
                <a:latin typeface="メイリオ" panose="020B0604030504040204" pitchFamily="50" charset="-128"/>
                <a:ea typeface="メイリオ" panose="020B0604030504040204" pitchFamily="50" charset="-128"/>
                <a:cs typeface="+mn-cs"/>
              </a:rPr>
              <a:t>ことで</a:t>
            </a:r>
            <a:r>
              <a:rPr kumimoji="1" lang="en-US" altLang="ja-JP" sz="1600" b="1" i="0" u="none" strike="noStrike" kern="1200" cap="none" spc="0" normalizeH="0" baseline="0" noProof="0">
                <a:ln>
                  <a:noFill/>
                </a:ln>
                <a:solidFill>
                  <a:srgbClr val="FF6600"/>
                </a:solidFill>
                <a:effectLst/>
                <a:uLnTx/>
                <a:uFillTx/>
                <a:latin typeface="メイリオ" panose="020B0604030504040204" pitchFamily="50" charset="-128"/>
                <a:ea typeface="メイリオ" panose="020B0604030504040204" pitchFamily="50" charset="-128"/>
                <a:cs typeface="+mn-cs"/>
              </a:rPr>
              <a:t>FAQ</a:t>
            </a: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としてそのまま</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利用できるようになり、エスカレーション率の</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低減につながった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81" name="テキスト ボックス 80"/>
          <p:cNvSpPr txBox="1"/>
          <p:nvPr/>
        </p:nvSpPr>
        <p:spPr>
          <a:xfrm>
            <a:off x="868413" y="3324654"/>
            <a:ext cx="227289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コンタクトセンター</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オペレータ</a:t>
            </a: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a:t>
            </a:r>
          </a:p>
        </p:txBody>
      </p:sp>
      <p:sp>
        <p:nvSpPr>
          <p:cNvPr id="95" name="テキスト ボックス 94"/>
          <p:cNvSpPr txBox="1"/>
          <p:nvPr/>
        </p:nvSpPr>
        <p:spPr>
          <a:xfrm>
            <a:off x="4003496" y="3043971"/>
            <a:ext cx="51103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00" name="テキスト ボックス 99"/>
          <p:cNvSpPr txBox="1"/>
          <p:nvPr/>
        </p:nvSpPr>
        <p:spPr>
          <a:xfrm>
            <a:off x="6411218" y="4248027"/>
            <a:ext cx="86011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マニュアルの制作</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01" name="直線矢印コネクタ 100"/>
          <p:cNvCxnSpPr/>
          <p:nvPr/>
        </p:nvCxnSpPr>
        <p:spPr>
          <a:xfrm>
            <a:off x="2837739" y="4489515"/>
            <a:ext cx="1262780" cy="1190853"/>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2" name="テキスト ボックス 101"/>
          <p:cNvSpPr txBox="1"/>
          <p:nvPr/>
        </p:nvSpPr>
        <p:spPr>
          <a:xfrm>
            <a:off x="3683815" y="4991667"/>
            <a:ext cx="98285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エスカ</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レーション</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57" name="直線矢印コネクタ 56"/>
          <p:cNvCxnSpPr>
            <a:stCxn id="33" idx="1"/>
          </p:cNvCxnSpPr>
          <p:nvPr/>
        </p:nvCxnSpPr>
        <p:spPr>
          <a:xfrm flipH="1" flipV="1">
            <a:off x="2644849" y="4534757"/>
            <a:ext cx="1425467" cy="1307028"/>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62" name="直線矢印コネクタ 61"/>
          <p:cNvCxnSpPr/>
          <p:nvPr/>
        </p:nvCxnSpPr>
        <p:spPr>
          <a:xfrm flipV="1">
            <a:off x="3109892" y="2401301"/>
            <a:ext cx="1170888" cy="941904"/>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0" name="テキスト ボックス 69"/>
          <p:cNvSpPr txBox="1"/>
          <p:nvPr/>
        </p:nvSpPr>
        <p:spPr>
          <a:xfrm>
            <a:off x="2635866" y="5045447"/>
            <a:ext cx="51103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回答</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44" name="角丸四角形 43"/>
          <p:cNvSpPr/>
          <p:nvPr/>
        </p:nvSpPr>
        <p:spPr>
          <a:xfrm>
            <a:off x="5371938" y="2575022"/>
            <a:ext cx="1788518" cy="776690"/>
          </a:xfrm>
          <a:prstGeom prst="round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79" name="テキスト ボックス 78"/>
          <p:cNvSpPr txBox="1"/>
          <p:nvPr/>
        </p:nvSpPr>
        <p:spPr>
          <a:xfrm>
            <a:off x="5396563" y="2603493"/>
            <a:ext cx="1569660"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個人フォルダ</a:t>
            </a:r>
            <a:endParaRPr kumimoji="1" lang="en-US" altLang="ja-JP"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80" name="直線矢印コネクタ 79"/>
          <p:cNvCxnSpPr>
            <a:stCxn id="85" idx="1"/>
          </p:cNvCxnSpPr>
          <p:nvPr/>
        </p:nvCxnSpPr>
        <p:spPr>
          <a:xfrm flipH="1">
            <a:off x="3143922" y="1949635"/>
            <a:ext cx="905132" cy="438218"/>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84" name="テキスト ボックス 83"/>
          <p:cNvSpPr txBox="1"/>
          <p:nvPr/>
        </p:nvSpPr>
        <p:spPr>
          <a:xfrm>
            <a:off x="3359233" y="1655726"/>
            <a:ext cx="54018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訪問</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修理</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6" name="テキスト ボックス 85"/>
          <p:cNvSpPr txBox="1"/>
          <p:nvPr/>
        </p:nvSpPr>
        <p:spPr>
          <a:xfrm>
            <a:off x="4148647" y="4282220"/>
            <a:ext cx="2112889"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rPr>
              <a:t>マニュアル</a:t>
            </a:r>
            <a:endParaRPr kumimoji="1" lang="en-US" altLang="ja-JP" sz="14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rPr>
              <a:t>ヒアリングシート　</a:t>
            </a:r>
            <a:endParaRPr kumimoji="1" lang="en-US" altLang="ja-JP" sz="14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endParaRPr>
          </a:p>
        </p:txBody>
      </p:sp>
      <p:cxnSp>
        <p:nvCxnSpPr>
          <p:cNvPr id="87" name="直線矢印コネクタ 86"/>
          <p:cNvCxnSpPr/>
          <p:nvPr/>
        </p:nvCxnSpPr>
        <p:spPr>
          <a:xfrm>
            <a:off x="3171603" y="4200466"/>
            <a:ext cx="914435" cy="305562"/>
          </a:xfrm>
          <a:prstGeom prst="straightConnector1">
            <a:avLst/>
          </a:prstGeom>
          <a:ln w="19050">
            <a:solidFill>
              <a:srgbClr val="0070C0"/>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1" name="テキスト ボックス 90"/>
          <p:cNvSpPr txBox="1"/>
          <p:nvPr/>
        </p:nvSpPr>
        <p:spPr>
          <a:xfrm>
            <a:off x="3123521" y="4315598"/>
            <a:ext cx="145763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rPr>
              <a:t>エスカ</a:t>
            </a:r>
            <a:endParaRPr kumimoji="1" lang="en-US" altLang="ja-JP" sz="12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rPr>
              <a:t>レーション</a:t>
            </a:r>
            <a:endParaRPr kumimoji="1" lang="en-US" altLang="ja-JP" sz="12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endParaRPr>
          </a:p>
        </p:txBody>
      </p:sp>
      <p:cxnSp>
        <p:nvCxnSpPr>
          <p:cNvPr id="96" name="直線矢印コネクタ 95"/>
          <p:cNvCxnSpPr/>
          <p:nvPr/>
        </p:nvCxnSpPr>
        <p:spPr>
          <a:xfrm flipH="1" flipV="1">
            <a:off x="5061790" y="5165105"/>
            <a:ext cx="1120" cy="496143"/>
          </a:xfrm>
          <a:prstGeom prst="straightConnector1">
            <a:avLst/>
          </a:prstGeom>
          <a:ln w="19050">
            <a:solidFill>
              <a:srgbClr val="0070C0"/>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7" name="テキスト ボックス 96"/>
          <p:cNvSpPr txBox="1"/>
          <p:nvPr/>
        </p:nvSpPr>
        <p:spPr>
          <a:xfrm>
            <a:off x="4550449" y="5263365"/>
            <a:ext cx="58883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rPr>
              <a:t>回答</a:t>
            </a:r>
            <a:endParaRPr kumimoji="1" lang="en-US" altLang="ja-JP" sz="12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endParaRPr>
          </a:p>
        </p:txBody>
      </p:sp>
      <p:cxnSp>
        <p:nvCxnSpPr>
          <p:cNvPr id="88" name="直線矢印コネクタ 87"/>
          <p:cNvCxnSpPr/>
          <p:nvPr/>
        </p:nvCxnSpPr>
        <p:spPr>
          <a:xfrm flipV="1">
            <a:off x="5341156" y="5165105"/>
            <a:ext cx="0" cy="496143"/>
          </a:xfrm>
          <a:prstGeom prst="straightConnector1">
            <a:avLst/>
          </a:prstGeom>
          <a:ln w="19050">
            <a:solidFill>
              <a:srgbClr val="0070C0"/>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89" name="テキスト ボックス 88"/>
          <p:cNvSpPr txBox="1"/>
          <p:nvPr/>
        </p:nvSpPr>
        <p:spPr>
          <a:xfrm>
            <a:off x="5361439" y="5143179"/>
            <a:ext cx="85208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rPr>
              <a:t>ノウハウの登録</a:t>
            </a:r>
            <a:endParaRPr kumimoji="1" lang="en-US" altLang="ja-JP" sz="12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endParaRPr>
          </a:p>
        </p:txBody>
      </p:sp>
      <p:sp>
        <p:nvSpPr>
          <p:cNvPr id="74" name="左矢印 73"/>
          <p:cNvSpPr/>
          <p:nvPr/>
        </p:nvSpPr>
        <p:spPr>
          <a:xfrm rot="18732199">
            <a:off x="5385151" y="3430957"/>
            <a:ext cx="475963" cy="467956"/>
          </a:xfrm>
          <a:prstGeom prst="lef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03" name="テキスト ボックス 102"/>
          <p:cNvSpPr txBox="1"/>
          <p:nvPr/>
        </p:nvSpPr>
        <p:spPr>
          <a:xfrm>
            <a:off x="4951142" y="3501286"/>
            <a:ext cx="58883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rPr>
              <a:t>登録</a:t>
            </a:r>
            <a:endParaRPr kumimoji="1" lang="en-US" altLang="ja-JP" sz="12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endParaRPr>
          </a:p>
        </p:txBody>
      </p:sp>
      <p:cxnSp>
        <p:nvCxnSpPr>
          <p:cNvPr id="104" name="直線矢印コネクタ 103"/>
          <p:cNvCxnSpPr/>
          <p:nvPr/>
        </p:nvCxnSpPr>
        <p:spPr>
          <a:xfrm flipH="1" flipV="1">
            <a:off x="3111675" y="3851070"/>
            <a:ext cx="996274" cy="356022"/>
          </a:xfrm>
          <a:prstGeom prst="straightConnector1">
            <a:avLst/>
          </a:prstGeom>
          <a:ln w="19050">
            <a:solidFill>
              <a:srgbClr val="0070C0"/>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5" name="テキスト ボックス 104"/>
          <p:cNvSpPr txBox="1"/>
          <p:nvPr/>
        </p:nvSpPr>
        <p:spPr>
          <a:xfrm>
            <a:off x="3628820" y="3822496"/>
            <a:ext cx="59338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endParaRPr>
          </a:p>
        </p:txBody>
      </p:sp>
      <p:sp>
        <p:nvSpPr>
          <p:cNvPr id="106" name="テキスト ボックス 105"/>
          <p:cNvSpPr txBox="1"/>
          <p:nvPr/>
        </p:nvSpPr>
        <p:spPr>
          <a:xfrm>
            <a:off x="4142953" y="4693914"/>
            <a:ext cx="211288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rPr>
              <a:t>ノウハウ　問合せ履歴　</a:t>
            </a:r>
            <a:endParaRPr kumimoji="1" lang="en-US" altLang="ja-JP" sz="1400" b="0" i="0" u="none" strike="noStrike" kern="1200" cap="none" spc="0" normalizeH="0" baseline="0" noProof="0" dirty="0">
              <a:ln>
                <a:noFill/>
              </a:ln>
              <a:solidFill>
                <a:srgbClr val="4A66AC"/>
              </a:solidFill>
              <a:effectLst/>
              <a:uLnTx/>
              <a:uFillTx/>
              <a:latin typeface="メイリオ" panose="020B0604030504040204" pitchFamily="50" charset="-128"/>
              <a:ea typeface="メイリオ" panose="020B0604030504040204" pitchFamily="50" charset="-128"/>
              <a:cs typeface="+mn-cs"/>
            </a:endParaRPr>
          </a:p>
        </p:txBody>
      </p:sp>
      <p:sp>
        <p:nvSpPr>
          <p:cNvPr id="67" name="テキスト ボックス 66"/>
          <p:cNvSpPr txBox="1"/>
          <p:nvPr/>
        </p:nvSpPr>
        <p:spPr>
          <a:xfrm>
            <a:off x="3236106" y="778694"/>
            <a:ext cx="571043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◆業務内容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太陽光発電の発電機販売、発電機に関する問い合わせ</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対応業務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2" name="角丸四角形 71"/>
          <p:cNvSpPr/>
          <p:nvPr/>
        </p:nvSpPr>
        <p:spPr>
          <a:xfrm>
            <a:off x="3296644" y="748714"/>
            <a:ext cx="3788298" cy="696464"/>
          </a:xfrm>
          <a:prstGeom prst="roundRect">
            <a:avLst>
              <a:gd name="adj" fmla="val 3948"/>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75" name="直線矢印コネクタ 74"/>
          <p:cNvCxnSpPr/>
          <p:nvPr/>
        </p:nvCxnSpPr>
        <p:spPr>
          <a:xfrm>
            <a:off x="789752" y="6502846"/>
            <a:ext cx="486420"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76" name="直線矢印コネクタ 75"/>
          <p:cNvCxnSpPr/>
          <p:nvPr/>
        </p:nvCxnSpPr>
        <p:spPr>
          <a:xfrm>
            <a:off x="789752" y="6718443"/>
            <a:ext cx="486420"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2" name="テキスト ボックス 91"/>
          <p:cNvSpPr txBox="1"/>
          <p:nvPr/>
        </p:nvSpPr>
        <p:spPr>
          <a:xfrm>
            <a:off x="91065" y="6367059"/>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導入前</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3" name="テキスト ボックス 92"/>
          <p:cNvSpPr txBox="1"/>
          <p:nvPr/>
        </p:nvSpPr>
        <p:spPr>
          <a:xfrm>
            <a:off x="91065" y="6579944"/>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導入後</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381724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fade">
                                      <p:cBhvr>
                                        <p:cTn id="10" dur="500"/>
                                        <p:tgtEl>
                                          <p:spTgt spid="5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500"/>
                                        <p:tgtEl>
                                          <p:spTgt spid="3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fade">
                                      <p:cBhvr>
                                        <p:cTn id="18" dur="500"/>
                                        <p:tgtEl>
                                          <p:spTgt spid="3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5"/>
                                        </p:tgtEl>
                                        <p:attrNameLst>
                                          <p:attrName>style.visibility</p:attrName>
                                        </p:attrNameLst>
                                      </p:cBhvr>
                                      <p:to>
                                        <p:strVal val="visible"/>
                                      </p:to>
                                    </p:set>
                                    <p:animEffect transition="in" filter="fade">
                                      <p:cBhvr>
                                        <p:cTn id="21" dur="500"/>
                                        <p:tgtEl>
                                          <p:spTgt spid="95"/>
                                        </p:tgtEl>
                                      </p:cBhvr>
                                    </p:animEffect>
                                  </p:childTnLst>
                                </p:cTn>
                              </p:par>
                              <p:par>
                                <p:cTn id="22" presetID="10" presetClass="entr" presetSubtype="0" fill="hold" nodeType="withEffect">
                                  <p:stCondLst>
                                    <p:cond delay="0"/>
                                  </p:stCondLst>
                                  <p:childTnLst>
                                    <p:set>
                                      <p:cBhvr>
                                        <p:cTn id="23" dur="1" fill="hold">
                                          <p:stCondLst>
                                            <p:cond delay="0"/>
                                          </p:stCondLst>
                                        </p:cTn>
                                        <p:tgtEl>
                                          <p:spTgt spid="53"/>
                                        </p:tgtEl>
                                        <p:attrNameLst>
                                          <p:attrName>style.visibility</p:attrName>
                                        </p:attrNameLst>
                                      </p:cBhvr>
                                      <p:to>
                                        <p:strVal val="visible"/>
                                      </p:to>
                                    </p:set>
                                    <p:animEffect transition="in" filter="fade">
                                      <p:cBhvr>
                                        <p:cTn id="24" dur="500"/>
                                        <p:tgtEl>
                                          <p:spTgt spid="5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90"/>
                                        </p:tgtEl>
                                        <p:attrNameLst>
                                          <p:attrName>style.visibility</p:attrName>
                                        </p:attrNameLst>
                                      </p:cBhvr>
                                      <p:to>
                                        <p:strVal val="visible"/>
                                      </p:to>
                                    </p:set>
                                    <p:animEffect transition="in" filter="fade">
                                      <p:cBhvr>
                                        <p:cTn id="30" dur="500"/>
                                        <p:tgtEl>
                                          <p:spTgt spid="9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9"/>
                                        </p:tgtEl>
                                        <p:attrNameLst>
                                          <p:attrName>style.visibility</p:attrName>
                                        </p:attrNameLst>
                                      </p:cBhvr>
                                      <p:to>
                                        <p:strVal val="visible"/>
                                      </p:to>
                                    </p:set>
                                    <p:animEffect transition="in" filter="fade">
                                      <p:cBhvr>
                                        <p:cTn id="33" dur="500"/>
                                        <p:tgtEl>
                                          <p:spTgt spid="7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01"/>
                                        </p:tgtEl>
                                        <p:attrNameLst>
                                          <p:attrName>style.visibility</p:attrName>
                                        </p:attrNameLst>
                                      </p:cBhvr>
                                      <p:to>
                                        <p:strVal val="visible"/>
                                      </p:to>
                                    </p:set>
                                    <p:animEffect transition="in" filter="fade">
                                      <p:cBhvr>
                                        <p:cTn id="38" dur="500"/>
                                        <p:tgtEl>
                                          <p:spTgt spid="10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fade">
                                      <p:cBhvr>
                                        <p:cTn id="41" dur="500"/>
                                        <p:tgtEl>
                                          <p:spTgt spid="10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fade">
                                      <p:cBhvr>
                                        <p:cTn id="44" dur="500"/>
                                        <p:tgtEl>
                                          <p:spTgt spid="70"/>
                                        </p:tgtEl>
                                      </p:cBhvr>
                                    </p:animEffect>
                                  </p:childTnLst>
                                </p:cTn>
                              </p:par>
                              <p:par>
                                <p:cTn id="45" presetID="10" presetClass="entr" presetSubtype="0" fill="hold" nodeType="with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fade">
                                      <p:cBhvr>
                                        <p:cTn id="47" dur="500"/>
                                        <p:tgtEl>
                                          <p:spTgt spid="5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fade">
                                      <p:cBhvr>
                                        <p:cTn id="52" dur="500"/>
                                        <p:tgtEl>
                                          <p:spTgt spid="4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par>
                                <p:cTn id="56" presetID="10" presetClass="entr" presetSubtype="0" fill="hold" nodeType="with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69"/>
                                        </p:tgtEl>
                                        <p:attrNameLst>
                                          <p:attrName>style.visibility</p:attrName>
                                        </p:attrNameLst>
                                      </p:cBhvr>
                                      <p:to>
                                        <p:strVal val="visible"/>
                                      </p:to>
                                    </p:set>
                                    <p:animEffect transition="in" filter="fade">
                                      <p:cBhvr>
                                        <p:cTn id="66" dur="500"/>
                                        <p:tgtEl>
                                          <p:spTgt spid="69"/>
                                        </p:tgtEl>
                                      </p:cBhvr>
                                    </p:animEffect>
                                  </p:childTnLst>
                                </p:cTn>
                              </p:par>
                              <p:par>
                                <p:cTn id="67" presetID="10" presetClass="entr" presetSubtype="0" fill="hold" nodeType="with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fade">
                                      <p:cBhvr>
                                        <p:cTn id="69" dur="500"/>
                                        <p:tgtEl>
                                          <p:spTgt spid="62"/>
                                        </p:tgtEl>
                                      </p:cBhvr>
                                    </p:animEffect>
                                  </p:childTnLst>
                                </p:cTn>
                              </p:par>
                              <p:par>
                                <p:cTn id="70" presetID="10" presetClass="entr" presetSubtype="0" fill="hold" nodeType="withEffect">
                                  <p:stCondLst>
                                    <p:cond delay="0"/>
                                  </p:stCondLst>
                                  <p:childTnLst>
                                    <p:set>
                                      <p:cBhvr>
                                        <p:cTn id="71" dur="1" fill="hold">
                                          <p:stCondLst>
                                            <p:cond delay="0"/>
                                          </p:stCondLst>
                                        </p:cTn>
                                        <p:tgtEl>
                                          <p:spTgt spid="80"/>
                                        </p:tgtEl>
                                        <p:attrNameLst>
                                          <p:attrName>style.visibility</p:attrName>
                                        </p:attrNameLst>
                                      </p:cBhvr>
                                      <p:to>
                                        <p:strVal val="visible"/>
                                      </p:to>
                                    </p:set>
                                    <p:animEffect transition="in" filter="fade">
                                      <p:cBhvr>
                                        <p:cTn id="72" dur="500"/>
                                        <p:tgtEl>
                                          <p:spTgt spid="8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84"/>
                                        </p:tgtEl>
                                        <p:attrNameLst>
                                          <p:attrName>style.visibility</p:attrName>
                                        </p:attrNameLst>
                                      </p:cBhvr>
                                      <p:to>
                                        <p:strVal val="visible"/>
                                      </p:to>
                                    </p:set>
                                    <p:animEffect transition="in" filter="fade">
                                      <p:cBhvr>
                                        <p:cTn id="75" dur="500"/>
                                        <p:tgtEl>
                                          <p:spTgt spid="84"/>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61"/>
                                        </p:tgtEl>
                                        <p:attrNameLst>
                                          <p:attrName>style.visibility</p:attrName>
                                        </p:attrNameLst>
                                      </p:cBhvr>
                                      <p:to>
                                        <p:strVal val="visible"/>
                                      </p:to>
                                    </p:set>
                                    <p:animEffect transition="in" filter="fade">
                                      <p:cBhvr>
                                        <p:cTn id="80" dur="500"/>
                                        <p:tgtEl>
                                          <p:spTgt spid="61"/>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00"/>
                                        </p:tgtEl>
                                        <p:attrNameLst>
                                          <p:attrName>style.visibility</p:attrName>
                                        </p:attrNameLst>
                                      </p:cBhvr>
                                      <p:to>
                                        <p:strVal val="visible"/>
                                      </p:to>
                                    </p:set>
                                    <p:animEffect transition="in" filter="fade">
                                      <p:cBhvr>
                                        <p:cTn id="83" dur="500"/>
                                        <p:tgtEl>
                                          <p:spTgt spid="100"/>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12"/>
                                        </p:tgtEl>
                                        <p:attrNameLst>
                                          <p:attrName>style.visibility</p:attrName>
                                        </p:attrNameLst>
                                      </p:cBhvr>
                                      <p:to>
                                        <p:strVal val="visible"/>
                                      </p:to>
                                    </p:set>
                                    <p:animEffect transition="in" filter="fade">
                                      <p:cBhvr>
                                        <p:cTn id="88" dur="500"/>
                                        <p:tgtEl>
                                          <p:spTgt spid="12"/>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500"/>
                                        <p:tgtEl>
                                          <p:spTgt spid="11"/>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3"/>
                                        </p:tgtEl>
                                        <p:attrNameLst>
                                          <p:attrName>style.visibility</p:attrName>
                                        </p:attrNameLst>
                                      </p:cBhvr>
                                      <p:to>
                                        <p:strVal val="visible"/>
                                      </p:to>
                                    </p:set>
                                    <p:animEffect transition="in" filter="fade">
                                      <p:cBhvr>
                                        <p:cTn id="94" dur="500"/>
                                        <p:tgtEl>
                                          <p:spTgt spid="13"/>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15"/>
                                        </p:tgtEl>
                                        <p:attrNameLst>
                                          <p:attrName>style.visibility</p:attrName>
                                        </p:attrNameLst>
                                      </p:cBhvr>
                                      <p:to>
                                        <p:strVal val="visible"/>
                                      </p:to>
                                    </p:set>
                                    <p:animEffect transition="in" filter="fade">
                                      <p:cBhvr>
                                        <p:cTn id="97" dur="500"/>
                                        <p:tgtEl>
                                          <p:spTgt spid="15"/>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71"/>
                                        </p:tgtEl>
                                        <p:attrNameLst>
                                          <p:attrName>style.visibility</p:attrName>
                                        </p:attrNameLst>
                                      </p:cBhvr>
                                      <p:to>
                                        <p:strVal val="visible"/>
                                      </p:to>
                                    </p:set>
                                    <p:animEffect transition="in" filter="fade">
                                      <p:cBhvr>
                                        <p:cTn id="100" dur="500"/>
                                        <p:tgtEl>
                                          <p:spTgt spid="71"/>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grpId="0" nodeType="clickEffect">
                                  <p:stCondLst>
                                    <p:cond delay="0"/>
                                  </p:stCondLst>
                                  <p:childTnLst>
                                    <p:set>
                                      <p:cBhvr>
                                        <p:cTn id="104" dur="1" fill="hold">
                                          <p:stCondLst>
                                            <p:cond delay="0"/>
                                          </p:stCondLst>
                                        </p:cTn>
                                        <p:tgtEl>
                                          <p:spTgt spid="73"/>
                                        </p:tgtEl>
                                        <p:attrNameLst>
                                          <p:attrName>style.visibility</p:attrName>
                                        </p:attrNameLst>
                                      </p:cBhvr>
                                      <p:to>
                                        <p:strVal val="visible"/>
                                      </p:to>
                                    </p:set>
                                    <p:animEffect transition="in" filter="fade">
                                      <p:cBhvr>
                                        <p:cTn id="105" dur="500"/>
                                        <p:tgtEl>
                                          <p:spTgt spid="73"/>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22"/>
                                        </p:tgtEl>
                                        <p:attrNameLst>
                                          <p:attrName>style.visibility</p:attrName>
                                        </p:attrNameLst>
                                      </p:cBhvr>
                                      <p:to>
                                        <p:strVal val="visible"/>
                                      </p:to>
                                    </p:set>
                                    <p:animEffect transition="in" filter="fade">
                                      <p:cBhvr>
                                        <p:cTn id="108" dur="500"/>
                                        <p:tgtEl>
                                          <p:spTgt spid="22"/>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86"/>
                                        </p:tgtEl>
                                        <p:attrNameLst>
                                          <p:attrName>style.visibility</p:attrName>
                                        </p:attrNameLst>
                                      </p:cBhvr>
                                      <p:to>
                                        <p:strVal val="visible"/>
                                      </p:to>
                                    </p:set>
                                    <p:animEffect transition="in" filter="fade">
                                      <p:cBhvr>
                                        <p:cTn id="111" dur="500"/>
                                        <p:tgtEl>
                                          <p:spTgt spid="86"/>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74"/>
                                        </p:tgtEl>
                                        <p:attrNameLst>
                                          <p:attrName>style.visibility</p:attrName>
                                        </p:attrNameLst>
                                      </p:cBhvr>
                                      <p:to>
                                        <p:strVal val="visible"/>
                                      </p:to>
                                    </p:set>
                                    <p:animEffect transition="in" filter="fade">
                                      <p:cBhvr>
                                        <p:cTn id="114" dur="500"/>
                                        <p:tgtEl>
                                          <p:spTgt spid="74"/>
                                        </p:tgtEl>
                                      </p:cBhvr>
                                    </p:animEffect>
                                  </p:childTnLst>
                                </p:cTn>
                              </p:par>
                              <p:par>
                                <p:cTn id="115" presetID="1" presetClass="exit" presetSubtype="0" fill="hold" nodeType="withEffect">
                                  <p:stCondLst>
                                    <p:cond delay="0"/>
                                  </p:stCondLst>
                                  <p:childTnLst>
                                    <p:set>
                                      <p:cBhvr>
                                        <p:cTn id="116" dur="1" fill="hold">
                                          <p:stCondLst>
                                            <p:cond delay="0"/>
                                          </p:stCondLst>
                                        </p:cTn>
                                        <p:tgtEl>
                                          <p:spTgt spid="101"/>
                                        </p:tgtEl>
                                        <p:attrNameLst>
                                          <p:attrName>style.visibility</p:attrName>
                                        </p:attrNameLst>
                                      </p:cBhvr>
                                      <p:to>
                                        <p:strVal val="hidden"/>
                                      </p:to>
                                    </p:set>
                                  </p:childTnLst>
                                </p:cTn>
                              </p:par>
                              <p:par>
                                <p:cTn id="117" presetID="1" presetClass="exit" presetSubtype="0" fill="hold" grpId="1" nodeType="withEffect">
                                  <p:stCondLst>
                                    <p:cond delay="0"/>
                                  </p:stCondLst>
                                  <p:childTnLst>
                                    <p:set>
                                      <p:cBhvr>
                                        <p:cTn id="118" dur="1" fill="hold">
                                          <p:stCondLst>
                                            <p:cond delay="0"/>
                                          </p:stCondLst>
                                        </p:cTn>
                                        <p:tgtEl>
                                          <p:spTgt spid="102"/>
                                        </p:tgtEl>
                                        <p:attrNameLst>
                                          <p:attrName>style.visibility</p:attrName>
                                        </p:attrNameLst>
                                      </p:cBhvr>
                                      <p:to>
                                        <p:strVal val="hidden"/>
                                      </p:to>
                                    </p:set>
                                  </p:childTnLst>
                                </p:cTn>
                              </p:par>
                              <p:par>
                                <p:cTn id="119" presetID="1" presetClass="exit" presetSubtype="0" fill="hold" grpId="1" nodeType="withEffect">
                                  <p:stCondLst>
                                    <p:cond delay="0"/>
                                  </p:stCondLst>
                                  <p:childTnLst>
                                    <p:set>
                                      <p:cBhvr>
                                        <p:cTn id="120" dur="1" fill="hold">
                                          <p:stCondLst>
                                            <p:cond delay="0"/>
                                          </p:stCondLst>
                                        </p:cTn>
                                        <p:tgtEl>
                                          <p:spTgt spid="70"/>
                                        </p:tgtEl>
                                        <p:attrNameLst>
                                          <p:attrName>style.visibility</p:attrName>
                                        </p:attrNameLst>
                                      </p:cBhvr>
                                      <p:to>
                                        <p:strVal val="hidden"/>
                                      </p:to>
                                    </p:set>
                                  </p:childTnLst>
                                </p:cTn>
                              </p:par>
                              <p:par>
                                <p:cTn id="121" presetID="1" presetClass="exit" presetSubtype="0" fill="hold" nodeType="withEffect">
                                  <p:stCondLst>
                                    <p:cond delay="0"/>
                                  </p:stCondLst>
                                  <p:childTnLst>
                                    <p:set>
                                      <p:cBhvr>
                                        <p:cTn id="122" dur="1" fill="hold">
                                          <p:stCondLst>
                                            <p:cond delay="0"/>
                                          </p:stCondLst>
                                        </p:cTn>
                                        <p:tgtEl>
                                          <p:spTgt spid="57"/>
                                        </p:tgtEl>
                                        <p:attrNameLst>
                                          <p:attrName>style.visibility</p:attrName>
                                        </p:attrNameLst>
                                      </p:cBhvr>
                                      <p:to>
                                        <p:strVal val="hidden"/>
                                      </p:to>
                                    </p:set>
                                  </p:childTnLst>
                                </p:cTn>
                              </p:par>
                              <p:par>
                                <p:cTn id="123" presetID="10" presetClass="entr" presetSubtype="0" fill="hold" grpId="0" nodeType="withEffect">
                                  <p:stCondLst>
                                    <p:cond delay="0"/>
                                  </p:stCondLst>
                                  <p:childTnLst>
                                    <p:set>
                                      <p:cBhvr>
                                        <p:cTn id="124" dur="1" fill="hold">
                                          <p:stCondLst>
                                            <p:cond delay="0"/>
                                          </p:stCondLst>
                                        </p:cTn>
                                        <p:tgtEl>
                                          <p:spTgt spid="103"/>
                                        </p:tgtEl>
                                        <p:attrNameLst>
                                          <p:attrName>style.visibility</p:attrName>
                                        </p:attrNameLst>
                                      </p:cBhvr>
                                      <p:to>
                                        <p:strVal val="visible"/>
                                      </p:to>
                                    </p:set>
                                    <p:animEffect transition="in" filter="fade">
                                      <p:cBhvr>
                                        <p:cTn id="125" dur="500"/>
                                        <p:tgtEl>
                                          <p:spTgt spid="103"/>
                                        </p:tgtEl>
                                      </p:cBhvr>
                                    </p:animEffect>
                                  </p:childTnLst>
                                </p:cTn>
                              </p:par>
                            </p:childTnLst>
                          </p:cTn>
                        </p:par>
                      </p:childTnLst>
                    </p:cTn>
                  </p:par>
                  <p:par>
                    <p:cTn id="126" fill="hold">
                      <p:stCondLst>
                        <p:cond delay="indefinite"/>
                      </p:stCondLst>
                      <p:childTnLst>
                        <p:par>
                          <p:cTn id="127" fill="hold">
                            <p:stCondLst>
                              <p:cond delay="0"/>
                            </p:stCondLst>
                            <p:childTnLst>
                              <p:par>
                                <p:cTn id="128" presetID="10" presetClass="entr" presetSubtype="0" fill="hold" nodeType="clickEffect">
                                  <p:stCondLst>
                                    <p:cond delay="0"/>
                                  </p:stCondLst>
                                  <p:childTnLst>
                                    <p:set>
                                      <p:cBhvr>
                                        <p:cTn id="129" dur="1" fill="hold">
                                          <p:stCondLst>
                                            <p:cond delay="0"/>
                                          </p:stCondLst>
                                        </p:cTn>
                                        <p:tgtEl>
                                          <p:spTgt spid="87"/>
                                        </p:tgtEl>
                                        <p:attrNameLst>
                                          <p:attrName>style.visibility</p:attrName>
                                        </p:attrNameLst>
                                      </p:cBhvr>
                                      <p:to>
                                        <p:strVal val="visible"/>
                                      </p:to>
                                    </p:set>
                                    <p:animEffect transition="in" filter="fade">
                                      <p:cBhvr>
                                        <p:cTn id="130" dur="500"/>
                                        <p:tgtEl>
                                          <p:spTgt spid="87"/>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91"/>
                                        </p:tgtEl>
                                        <p:attrNameLst>
                                          <p:attrName>style.visibility</p:attrName>
                                        </p:attrNameLst>
                                      </p:cBhvr>
                                      <p:to>
                                        <p:strVal val="visible"/>
                                      </p:to>
                                    </p:set>
                                    <p:animEffect transition="in" filter="fade">
                                      <p:cBhvr>
                                        <p:cTn id="133" dur="500"/>
                                        <p:tgtEl>
                                          <p:spTgt spid="91"/>
                                        </p:tgtEl>
                                      </p:cBhvr>
                                    </p:animEffect>
                                  </p:childTnLst>
                                </p:cTn>
                              </p:par>
                              <p:par>
                                <p:cTn id="134" presetID="10" presetClass="entr" presetSubtype="0" fill="hold" nodeType="withEffect">
                                  <p:stCondLst>
                                    <p:cond delay="0"/>
                                  </p:stCondLst>
                                  <p:childTnLst>
                                    <p:set>
                                      <p:cBhvr>
                                        <p:cTn id="135" dur="1" fill="hold">
                                          <p:stCondLst>
                                            <p:cond delay="0"/>
                                          </p:stCondLst>
                                        </p:cTn>
                                        <p:tgtEl>
                                          <p:spTgt spid="96"/>
                                        </p:tgtEl>
                                        <p:attrNameLst>
                                          <p:attrName>style.visibility</p:attrName>
                                        </p:attrNameLst>
                                      </p:cBhvr>
                                      <p:to>
                                        <p:strVal val="visible"/>
                                      </p:to>
                                    </p:set>
                                    <p:animEffect transition="in" filter="fade">
                                      <p:cBhvr>
                                        <p:cTn id="136" dur="500"/>
                                        <p:tgtEl>
                                          <p:spTgt spid="96"/>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97"/>
                                        </p:tgtEl>
                                        <p:attrNameLst>
                                          <p:attrName>style.visibility</p:attrName>
                                        </p:attrNameLst>
                                      </p:cBhvr>
                                      <p:to>
                                        <p:strVal val="visible"/>
                                      </p:to>
                                    </p:set>
                                    <p:animEffect transition="in" filter="fade">
                                      <p:cBhvr>
                                        <p:cTn id="139" dur="500"/>
                                        <p:tgtEl>
                                          <p:spTgt spid="97"/>
                                        </p:tgtEl>
                                      </p:cBhvr>
                                    </p:animEffect>
                                  </p:childTnLst>
                                </p:cTn>
                              </p:par>
                              <p:par>
                                <p:cTn id="140" presetID="10" presetClass="entr" presetSubtype="0" fill="hold" nodeType="withEffect">
                                  <p:stCondLst>
                                    <p:cond delay="0"/>
                                  </p:stCondLst>
                                  <p:childTnLst>
                                    <p:set>
                                      <p:cBhvr>
                                        <p:cTn id="141" dur="1" fill="hold">
                                          <p:stCondLst>
                                            <p:cond delay="0"/>
                                          </p:stCondLst>
                                        </p:cTn>
                                        <p:tgtEl>
                                          <p:spTgt spid="104"/>
                                        </p:tgtEl>
                                        <p:attrNameLst>
                                          <p:attrName>style.visibility</p:attrName>
                                        </p:attrNameLst>
                                      </p:cBhvr>
                                      <p:to>
                                        <p:strVal val="visible"/>
                                      </p:to>
                                    </p:set>
                                    <p:animEffect transition="in" filter="fade">
                                      <p:cBhvr>
                                        <p:cTn id="142" dur="500"/>
                                        <p:tgtEl>
                                          <p:spTgt spid="104"/>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05"/>
                                        </p:tgtEl>
                                        <p:attrNameLst>
                                          <p:attrName>style.visibility</p:attrName>
                                        </p:attrNameLst>
                                      </p:cBhvr>
                                      <p:to>
                                        <p:strVal val="visible"/>
                                      </p:to>
                                    </p:set>
                                    <p:animEffect transition="in" filter="fade">
                                      <p:cBhvr>
                                        <p:cTn id="145" dur="500"/>
                                        <p:tgtEl>
                                          <p:spTgt spid="105"/>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06"/>
                                        </p:tgtEl>
                                        <p:attrNameLst>
                                          <p:attrName>style.visibility</p:attrName>
                                        </p:attrNameLst>
                                      </p:cBhvr>
                                      <p:to>
                                        <p:strVal val="visible"/>
                                      </p:to>
                                    </p:set>
                                    <p:animEffect transition="in" filter="fade">
                                      <p:cBhvr>
                                        <p:cTn id="148" dur="500"/>
                                        <p:tgtEl>
                                          <p:spTgt spid="106"/>
                                        </p:tgtEl>
                                      </p:cBhvr>
                                    </p:animEffect>
                                  </p:childTnLst>
                                </p:cTn>
                              </p:par>
                              <p:par>
                                <p:cTn id="149" presetID="10" presetClass="entr" presetSubtype="0" fill="hold" nodeType="withEffect">
                                  <p:stCondLst>
                                    <p:cond delay="0"/>
                                  </p:stCondLst>
                                  <p:childTnLst>
                                    <p:set>
                                      <p:cBhvr>
                                        <p:cTn id="150" dur="1" fill="hold">
                                          <p:stCondLst>
                                            <p:cond delay="0"/>
                                          </p:stCondLst>
                                        </p:cTn>
                                        <p:tgtEl>
                                          <p:spTgt spid="88"/>
                                        </p:tgtEl>
                                        <p:attrNameLst>
                                          <p:attrName>style.visibility</p:attrName>
                                        </p:attrNameLst>
                                      </p:cBhvr>
                                      <p:to>
                                        <p:strVal val="visible"/>
                                      </p:to>
                                    </p:set>
                                    <p:animEffect transition="in" filter="fade">
                                      <p:cBhvr>
                                        <p:cTn id="151" dur="500"/>
                                        <p:tgtEl>
                                          <p:spTgt spid="88"/>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89"/>
                                        </p:tgtEl>
                                        <p:attrNameLst>
                                          <p:attrName>style.visibility</p:attrName>
                                        </p:attrNameLst>
                                      </p:cBhvr>
                                      <p:to>
                                        <p:strVal val="visible"/>
                                      </p:to>
                                    </p:set>
                                    <p:animEffect transition="in" filter="fade">
                                      <p:cBhvr>
                                        <p:cTn id="154" dur="500"/>
                                        <p:tgtEl>
                                          <p:spTgt spid="89"/>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10"/>
                                        </p:tgtEl>
                                        <p:attrNameLst>
                                          <p:attrName>style.visibility</p:attrName>
                                        </p:attrNameLst>
                                      </p:cBhvr>
                                      <p:to>
                                        <p:strVal val="visible"/>
                                      </p:to>
                                    </p:set>
                                    <p:animEffect transition="in" filter="fade">
                                      <p:cBhvr>
                                        <p:cTn id="159" dur="500"/>
                                        <p:tgtEl>
                                          <p:spTgt spid="10"/>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9"/>
                                        </p:tgtEl>
                                        <p:attrNameLst>
                                          <p:attrName>style.visibility</p:attrName>
                                        </p:attrNameLst>
                                      </p:cBhvr>
                                      <p:to>
                                        <p:strVal val="visible"/>
                                      </p:to>
                                    </p:set>
                                    <p:animEffect transition="in" filter="fade">
                                      <p:cBhvr>
                                        <p:cTn id="162" dur="500"/>
                                        <p:tgtEl>
                                          <p:spTgt spid="9"/>
                                        </p:tgtEl>
                                      </p:cBhvr>
                                    </p:animEffect>
                                  </p:childTnLst>
                                </p:cTn>
                              </p:par>
                              <p:par>
                                <p:cTn id="163" presetID="10" presetClass="entr" presetSubtype="0" fill="hold" grpId="0" nodeType="withEffect">
                                  <p:stCondLst>
                                    <p:cond delay="0"/>
                                  </p:stCondLst>
                                  <p:childTnLst>
                                    <p:set>
                                      <p:cBhvr>
                                        <p:cTn id="164" dur="1" fill="hold">
                                          <p:stCondLst>
                                            <p:cond delay="0"/>
                                          </p:stCondLst>
                                        </p:cTn>
                                        <p:tgtEl>
                                          <p:spTgt spid="6"/>
                                        </p:tgtEl>
                                        <p:attrNameLst>
                                          <p:attrName>style.visibility</p:attrName>
                                        </p:attrNameLst>
                                      </p:cBhvr>
                                      <p:to>
                                        <p:strVal val="visible"/>
                                      </p:to>
                                    </p:set>
                                    <p:animEffect transition="in" filter="fade">
                                      <p:cBhvr>
                                        <p:cTn id="165" dur="500"/>
                                        <p:tgtEl>
                                          <p:spTgt spid="6"/>
                                        </p:tgtEl>
                                      </p:cBhvr>
                                    </p:animEffect>
                                  </p:childTnLst>
                                </p:cTn>
                              </p:par>
                              <p:par>
                                <p:cTn id="166" presetID="10" presetClass="entr" presetSubtype="0" fill="hold" grpId="0" nodeType="withEffect">
                                  <p:stCondLst>
                                    <p:cond delay="0"/>
                                  </p:stCondLst>
                                  <p:childTnLst>
                                    <p:set>
                                      <p:cBhvr>
                                        <p:cTn id="167" dur="1" fill="hold">
                                          <p:stCondLst>
                                            <p:cond delay="0"/>
                                          </p:stCondLst>
                                        </p:cTn>
                                        <p:tgtEl>
                                          <p:spTgt spid="7"/>
                                        </p:tgtEl>
                                        <p:attrNameLst>
                                          <p:attrName>style.visibility</p:attrName>
                                        </p:attrNameLst>
                                      </p:cBhvr>
                                      <p:to>
                                        <p:strVal val="visible"/>
                                      </p:to>
                                    </p:set>
                                    <p:animEffect transition="in" filter="fade">
                                      <p:cBhvr>
                                        <p:cTn id="168" dur="500"/>
                                        <p:tgtEl>
                                          <p:spTgt spid="7"/>
                                        </p:tgtEl>
                                      </p:cBhvr>
                                    </p:animEffect>
                                  </p:childTnLst>
                                </p:cTn>
                              </p:par>
                              <p:par>
                                <p:cTn id="169" presetID="10" presetClass="entr" presetSubtype="0" fill="hold" grpId="0" nodeType="withEffect">
                                  <p:stCondLst>
                                    <p:cond delay="0"/>
                                  </p:stCondLst>
                                  <p:childTnLst>
                                    <p:set>
                                      <p:cBhvr>
                                        <p:cTn id="170" dur="1" fill="hold">
                                          <p:stCondLst>
                                            <p:cond delay="0"/>
                                          </p:stCondLst>
                                        </p:cTn>
                                        <p:tgtEl>
                                          <p:spTgt spid="78"/>
                                        </p:tgtEl>
                                        <p:attrNameLst>
                                          <p:attrName>style.visibility</p:attrName>
                                        </p:attrNameLst>
                                      </p:cBhvr>
                                      <p:to>
                                        <p:strVal val="visible"/>
                                      </p:to>
                                    </p:set>
                                    <p:animEffect transition="in" filter="fade">
                                      <p:cBhvr>
                                        <p:cTn id="171"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P spid="10" grpId="0" animBg="1"/>
      <p:bldP spid="11" grpId="0" animBg="1"/>
      <p:bldP spid="12" grpId="0" animBg="1"/>
      <p:bldP spid="13" grpId="0"/>
      <p:bldP spid="15" grpId="0"/>
      <p:bldP spid="22" grpId="0" animBg="1"/>
      <p:bldP spid="39" grpId="0"/>
      <p:bldP spid="43" grpId="0"/>
      <p:bldP spid="50" grpId="0"/>
      <p:bldP spid="52" grpId="0"/>
      <p:bldP spid="73" grpId="0"/>
      <p:bldP spid="90" grpId="0"/>
      <p:bldP spid="69" grpId="0"/>
      <p:bldP spid="71" grpId="0"/>
      <p:bldP spid="78" grpId="0"/>
      <p:bldP spid="95" grpId="0"/>
      <p:bldP spid="100" grpId="0"/>
      <p:bldP spid="102" grpId="0"/>
      <p:bldP spid="102" grpId="1"/>
      <p:bldP spid="70" grpId="0"/>
      <p:bldP spid="70" grpId="1"/>
      <p:bldP spid="44" grpId="0" animBg="1"/>
      <p:bldP spid="79" grpId="0"/>
      <p:bldP spid="84" grpId="0"/>
      <p:bldP spid="86" grpId="0"/>
      <p:bldP spid="91" grpId="0"/>
      <p:bldP spid="97" grpId="0"/>
      <p:bldP spid="89" grpId="0"/>
      <p:bldP spid="74" grpId="0" animBg="1"/>
      <p:bldP spid="103" grpId="0"/>
      <p:bldP spid="105" grpId="0"/>
      <p:bldP spid="10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角丸四角形 51"/>
          <p:cNvSpPr/>
          <p:nvPr/>
        </p:nvSpPr>
        <p:spPr>
          <a:xfrm>
            <a:off x="5686500" y="3020531"/>
            <a:ext cx="1282734" cy="2604549"/>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53" name="図 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80290" y="3881407"/>
            <a:ext cx="474387" cy="474387"/>
          </a:xfrm>
          <a:prstGeom prst="rect">
            <a:avLst/>
          </a:prstGeom>
        </p:spPr>
      </p:pic>
      <p:sp>
        <p:nvSpPr>
          <p:cNvPr id="43" name="角丸四角形 42"/>
          <p:cNvSpPr/>
          <p:nvPr/>
        </p:nvSpPr>
        <p:spPr>
          <a:xfrm>
            <a:off x="3202721" y="3020531"/>
            <a:ext cx="1282734" cy="2604549"/>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44" name="図 4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95696" y="4383400"/>
            <a:ext cx="474387" cy="474387"/>
          </a:xfrm>
          <a:prstGeom prst="rect">
            <a:avLst/>
          </a:prstGeom>
        </p:spPr>
      </p:pic>
      <p:pic>
        <p:nvPicPr>
          <p:cNvPr id="45" name="図 4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04250" y="3140076"/>
            <a:ext cx="465833" cy="465833"/>
          </a:xfrm>
          <a:prstGeom prst="rect">
            <a:avLst/>
          </a:prstGeom>
        </p:spPr>
      </p:pic>
      <p:sp>
        <p:nvSpPr>
          <p:cNvPr id="2" name="タイトル 1"/>
          <p:cNvSpPr>
            <a:spLocks noGrp="1"/>
          </p:cNvSpPr>
          <p:nvPr>
            <p:ph type="title"/>
          </p:nvPr>
        </p:nvSpPr>
        <p:spPr>
          <a:solidFill>
            <a:schemeClr val="accent2">
              <a:lumMod val="75000"/>
            </a:schemeClr>
          </a:solidFill>
        </p:spPr>
        <p:txBody>
          <a:bodyPr>
            <a:normAutofit/>
          </a:bodyPr>
          <a:lstStyle/>
          <a:p>
            <a:r>
              <a:rPr lang="ja-JP" altLang="en-US" sz="2800" dirty="0"/>
              <a:t>クレジットカード業界　</a:t>
            </a:r>
            <a:r>
              <a:rPr lang="en-US" altLang="ja-JP" sz="2800" dirty="0"/>
              <a:t>A</a:t>
            </a:r>
            <a:r>
              <a:rPr lang="ja-JP" altLang="en-US" sz="2800" dirty="0"/>
              <a:t>社様　ナレッジの一元管理による応対品質向上</a:t>
            </a:r>
            <a:endParaRPr kumimoji="1" lang="ja-JP" altLang="en-US" sz="2800" dirty="0"/>
          </a:p>
        </p:txBody>
      </p:sp>
      <p:sp>
        <p:nvSpPr>
          <p:cNvPr id="23" name="角丸四角形 22"/>
          <p:cNvSpPr/>
          <p:nvPr/>
        </p:nvSpPr>
        <p:spPr>
          <a:xfrm>
            <a:off x="757460" y="3020531"/>
            <a:ext cx="1282734" cy="2604549"/>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348CB8-A846-49A1-82E0-8AAD89E81CF6}" type="slidenum">
              <a:rPr kumimoji="1" lang="ja-JP" altLang="en-US" sz="1200" b="0" i="0" u="none" strike="noStrike" kern="1200" cap="none" spc="0" normalizeH="0" baseline="0" noProof="0" smtClean="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1200" b="0" i="0" u="none" strike="noStrike" kern="1200" cap="none" spc="0" normalizeH="0" baseline="0" noProof="0" dirty="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endParaRPr>
          </a:p>
        </p:txBody>
      </p:sp>
      <p:sp>
        <p:nvSpPr>
          <p:cNvPr id="25" name="テキスト ボックス 24"/>
          <p:cNvSpPr txBox="1"/>
          <p:nvPr/>
        </p:nvSpPr>
        <p:spPr>
          <a:xfrm>
            <a:off x="7309324" y="3983094"/>
            <a:ext cx="4544834"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①</a:t>
            </a:r>
            <a:r>
              <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FAQ</a:t>
            </a: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や関連資料を問合せの要件で分類し、</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その分類を元に絞り込むことで、新人でも</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必要な情報を見つけることができるように</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なった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26" name="テキスト ボックス 25"/>
          <p:cNvSpPr txBox="1"/>
          <p:nvPr/>
        </p:nvSpPr>
        <p:spPr>
          <a:xfrm>
            <a:off x="7313278" y="5031347"/>
            <a:ext cx="4569385"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②関連する</a:t>
            </a:r>
            <a:r>
              <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FAQ</a:t>
            </a: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や資料をお互いにリンクさせ、　</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オペレータの応対を補助するような仕組みに</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しておくことで、業務難易度を下げた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27" name="テキスト ボックス 26"/>
          <p:cNvSpPr txBox="1"/>
          <p:nvPr/>
        </p:nvSpPr>
        <p:spPr>
          <a:xfrm>
            <a:off x="7309324" y="5877272"/>
            <a:ext cx="454483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③周知情報を掲載し、確認していない人を</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フォローすることで誤案内を防止した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28" name="角丸四角形 27"/>
          <p:cNvSpPr/>
          <p:nvPr/>
        </p:nvSpPr>
        <p:spPr>
          <a:xfrm>
            <a:off x="7229475" y="3489479"/>
            <a:ext cx="4629703" cy="3251889"/>
          </a:xfrm>
          <a:prstGeom prst="roundRect">
            <a:avLst>
              <a:gd name="adj" fmla="val 2541"/>
            </a:avLst>
          </a:prstGeom>
          <a:no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9" name="角丸四角形 28"/>
          <p:cNvSpPr/>
          <p:nvPr/>
        </p:nvSpPr>
        <p:spPr>
          <a:xfrm>
            <a:off x="7314344" y="3435249"/>
            <a:ext cx="3098800" cy="503144"/>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導入のポイント</a:t>
            </a:r>
          </a:p>
        </p:txBody>
      </p:sp>
      <p:sp>
        <p:nvSpPr>
          <p:cNvPr id="30" name="角丸四角形 29"/>
          <p:cNvSpPr/>
          <p:nvPr/>
        </p:nvSpPr>
        <p:spPr>
          <a:xfrm>
            <a:off x="7229475" y="1090475"/>
            <a:ext cx="4629703" cy="2182482"/>
          </a:xfrm>
          <a:prstGeom prst="roundRect">
            <a:avLst>
              <a:gd name="adj" fmla="val 2541"/>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1" name="角丸四角形 30"/>
          <p:cNvSpPr/>
          <p:nvPr/>
        </p:nvSpPr>
        <p:spPr>
          <a:xfrm>
            <a:off x="7314344"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導入前の課題</a:t>
            </a:r>
          </a:p>
        </p:txBody>
      </p:sp>
      <p:sp>
        <p:nvSpPr>
          <p:cNvPr id="32" name="テキスト ボックス 31"/>
          <p:cNvSpPr txBox="1"/>
          <p:nvPr/>
        </p:nvSpPr>
        <p:spPr>
          <a:xfrm>
            <a:off x="7314344" y="1397474"/>
            <a:ext cx="4147289"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①エスカレーションが多く</a:t>
            </a:r>
            <a:r>
              <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SV</a:t>
            </a: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の業務負荷が</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大きい</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3" name="テキスト ボックス 32"/>
          <p:cNvSpPr txBox="1"/>
          <p:nvPr/>
        </p:nvSpPr>
        <p:spPr>
          <a:xfrm>
            <a:off x="7314344" y="1975241"/>
            <a:ext cx="428835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②扱う情報量が多く応対難易度が高いため、</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オペレーターの定着率が悪い</a:t>
            </a:r>
          </a:p>
        </p:txBody>
      </p:sp>
      <p:sp>
        <p:nvSpPr>
          <p:cNvPr id="34" name="テキスト ボックス 33"/>
          <p:cNvSpPr txBox="1"/>
          <p:nvPr/>
        </p:nvSpPr>
        <p:spPr>
          <a:xfrm>
            <a:off x="7314344" y="2628201"/>
            <a:ext cx="4083169"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③業務変更が多く、確認漏れにより誤案内</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が発生している</a:t>
            </a:r>
          </a:p>
        </p:txBody>
      </p:sp>
      <p:sp>
        <p:nvSpPr>
          <p:cNvPr id="48" name="角丸四角形 47"/>
          <p:cNvSpPr/>
          <p:nvPr/>
        </p:nvSpPr>
        <p:spPr>
          <a:xfrm>
            <a:off x="138179"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業務イメージ</a:t>
            </a:r>
          </a:p>
        </p:txBody>
      </p:sp>
      <p:sp>
        <p:nvSpPr>
          <p:cNvPr id="17" name="角丸四角形 16"/>
          <p:cNvSpPr/>
          <p:nvPr/>
        </p:nvSpPr>
        <p:spPr>
          <a:xfrm>
            <a:off x="3313600" y="5100175"/>
            <a:ext cx="1080000" cy="360000"/>
          </a:xfrm>
          <a:prstGeom prst="roundRect">
            <a:avLst/>
          </a:prstGeom>
          <a:noFill/>
          <a:ln w="19050">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応対中</a:t>
            </a:r>
          </a:p>
        </p:txBody>
      </p:sp>
      <p:sp>
        <p:nvSpPr>
          <p:cNvPr id="16" name="角丸四角形 15"/>
          <p:cNvSpPr/>
          <p:nvPr/>
        </p:nvSpPr>
        <p:spPr>
          <a:xfrm>
            <a:off x="858827" y="5100175"/>
            <a:ext cx="1080000" cy="360000"/>
          </a:xfrm>
          <a:prstGeom prst="roundRect">
            <a:avLst/>
          </a:prstGeom>
          <a:noFill/>
          <a:ln w="19050">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応対前</a:t>
            </a:r>
          </a:p>
        </p:txBody>
      </p:sp>
      <p:sp>
        <p:nvSpPr>
          <p:cNvPr id="18" name="角丸四角形 17"/>
          <p:cNvSpPr/>
          <p:nvPr/>
        </p:nvSpPr>
        <p:spPr>
          <a:xfrm>
            <a:off x="5823461" y="5100175"/>
            <a:ext cx="1080000" cy="360000"/>
          </a:xfrm>
          <a:prstGeom prst="roundRect">
            <a:avLst/>
          </a:prstGeom>
          <a:noFill/>
          <a:ln w="19050">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応対後</a:t>
            </a:r>
          </a:p>
        </p:txBody>
      </p:sp>
      <p:sp>
        <p:nvSpPr>
          <p:cNvPr id="19" name="フローチャート: 磁気ディスク 18"/>
          <p:cNvSpPr/>
          <p:nvPr/>
        </p:nvSpPr>
        <p:spPr>
          <a:xfrm>
            <a:off x="943905" y="1497417"/>
            <a:ext cx="4505325" cy="1269581"/>
          </a:xfrm>
          <a:prstGeom prst="flowChartMagneticDisk">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0" name="テキスト ボックス 19"/>
          <p:cNvSpPr txBox="1"/>
          <p:nvPr/>
        </p:nvSpPr>
        <p:spPr>
          <a:xfrm>
            <a:off x="2296320" y="1563683"/>
            <a:ext cx="1800494"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ナレッジベース</a:t>
            </a:r>
            <a:endParaRPr kumimoji="1" lang="en-US" altLang="ja-JP"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24" name="図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05674" y="1987218"/>
            <a:ext cx="634043" cy="634043"/>
          </a:xfrm>
          <a:prstGeom prst="rect">
            <a:avLst/>
          </a:prstGeom>
        </p:spPr>
      </p:pic>
      <p:pic>
        <p:nvPicPr>
          <p:cNvPr id="21" name="図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1634" y="4383400"/>
            <a:ext cx="474387" cy="474387"/>
          </a:xfrm>
          <a:prstGeom prst="rect">
            <a:avLst/>
          </a:prstGeom>
        </p:spPr>
      </p:pic>
      <p:pic>
        <p:nvPicPr>
          <p:cNvPr id="22" name="図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65911" y="3140076"/>
            <a:ext cx="465833" cy="465833"/>
          </a:xfrm>
          <a:prstGeom prst="rect">
            <a:avLst/>
          </a:prstGeom>
        </p:spPr>
      </p:pic>
      <p:pic>
        <p:nvPicPr>
          <p:cNvPr id="35" name="図 3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24586" y="2022649"/>
            <a:ext cx="572279" cy="572279"/>
          </a:xfrm>
          <a:prstGeom prst="rect">
            <a:avLst/>
          </a:prstGeom>
        </p:spPr>
      </p:pic>
      <p:sp>
        <p:nvSpPr>
          <p:cNvPr id="36" name="テキスト ボックス 35"/>
          <p:cNvSpPr txBox="1"/>
          <p:nvPr/>
        </p:nvSpPr>
        <p:spPr>
          <a:xfrm>
            <a:off x="3012616" y="1971910"/>
            <a:ext cx="2000778"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周知情報　施策情報</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FAQ</a:t>
            </a: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約款</a:t>
            </a:r>
            <a:br>
              <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b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トークスクリプト</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7" name="フローチャート: 磁気ディスク 36"/>
          <p:cNvSpPr/>
          <p:nvPr/>
        </p:nvSpPr>
        <p:spPr>
          <a:xfrm>
            <a:off x="5612157" y="1563683"/>
            <a:ext cx="1419947" cy="1031245"/>
          </a:xfrm>
          <a:prstGeom prst="flowChartMagneticDisk">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8" name="テキスト ボックス 37"/>
          <p:cNvSpPr txBox="1"/>
          <p:nvPr/>
        </p:nvSpPr>
        <p:spPr>
          <a:xfrm>
            <a:off x="5657688" y="1594460"/>
            <a:ext cx="1324401"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CRM</a:t>
            </a:r>
            <a:r>
              <a:rPr kumimoji="1" lang="ja-JP" altLang="en-US"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システム</a:t>
            </a:r>
            <a:endParaRPr kumimoji="1" lang="en-US" altLang="ja-JP"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9" name="テキスト ボックス 38"/>
          <p:cNvSpPr txBox="1"/>
          <p:nvPr/>
        </p:nvSpPr>
        <p:spPr>
          <a:xfrm>
            <a:off x="5786717" y="2094694"/>
            <a:ext cx="1066342"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応対履歴</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1" name="カギ線コネクタ 10"/>
          <p:cNvCxnSpPr>
            <a:stCxn id="21" idx="3"/>
          </p:cNvCxnSpPr>
          <p:nvPr/>
        </p:nvCxnSpPr>
        <p:spPr>
          <a:xfrm flipV="1">
            <a:off x="1636021" y="2763182"/>
            <a:ext cx="554590" cy="1857412"/>
          </a:xfrm>
          <a:prstGeom prst="bentConnector2">
            <a:avLst/>
          </a:prstGeom>
          <a:ln w="19050">
            <a:solidFill>
              <a:srgbClr val="3477B2"/>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p:nvPr/>
        </p:nvCxnSpPr>
        <p:spPr>
          <a:xfrm flipV="1">
            <a:off x="1398957" y="2720099"/>
            <a:ext cx="0" cy="36000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47" name="カギ線コネクタ 46"/>
          <p:cNvCxnSpPr>
            <a:stCxn id="44" idx="1"/>
          </p:cNvCxnSpPr>
          <p:nvPr/>
        </p:nvCxnSpPr>
        <p:spPr>
          <a:xfrm rot="10800000">
            <a:off x="3038386" y="2763182"/>
            <a:ext cx="557311" cy="1857413"/>
          </a:xfrm>
          <a:prstGeom prst="bentConnector2">
            <a:avLst/>
          </a:prstGeom>
          <a:ln w="19050">
            <a:solidFill>
              <a:srgbClr val="3477B2"/>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カギ線コネクタ 49"/>
          <p:cNvCxnSpPr>
            <a:stCxn id="53" idx="1"/>
          </p:cNvCxnSpPr>
          <p:nvPr/>
        </p:nvCxnSpPr>
        <p:spPr>
          <a:xfrm rot="10800000">
            <a:off x="5329320" y="2660095"/>
            <a:ext cx="750970" cy="1458506"/>
          </a:xfrm>
          <a:prstGeom prst="bentConnector2">
            <a:avLst/>
          </a:prstGeom>
          <a:ln w="19050">
            <a:solidFill>
              <a:srgbClr val="3477B2"/>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直線矢印コネクタ 67"/>
          <p:cNvCxnSpPr/>
          <p:nvPr/>
        </p:nvCxnSpPr>
        <p:spPr>
          <a:xfrm flipV="1">
            <a:off x="3715375" y="3816605"/>
            <a:ext cx="0" cy="50400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p:nvPr/>
        </p:nvCxnSpPr>
        <p:spPr>
          <a:xfrm>
            <a:off x="3783422" y="3849594"/>
            <a:ext cx="0" cy="50400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2" name="テキスト ボックス 71"/>
          <p:cNvSpPr txBox="1"/>
          <p:nvPr/>
        </p:nvSpPr>
        <p:spPr>
          <a:xfrm>
            <a:off x="3169964" y="3597164"/>
            <a:ext cx="13482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SV</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・リーダー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1" name="テキスト ボックス 70"/>
          <p:cNvSpPr txBox="1"/>
          <p:nvPr/>
        </p:nvSpPr>
        <p:spPr>
          <a:xfrm>
            <a:off x="724703" y="3597164"/>
            <a:ext cx="13482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SV</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・リーダー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3" name="テキスト ボックス 72"/>
          <p:cNvSpPr txBox="1"/>
          <p:nvPr/>
        </p:nvSpPr>
        <p:spPr>
          <a:xfrm>
            <a:off x="5653743" y="4360336"/>
            <a:ext cx="13482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オペレーター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5" name="テキスト ボックス 74"/>
          <p:cNvSpPr txBox="1"/>
          <p:nvPr/>
        </p:nvSpPr>
        <p:spPr>
          <a:xfrm>
            <a:off x="2850812" y="6551853"/>
            <a:ext cx="13482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お客様</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77" name="直線矢印コネクタ 76"/>
          <p:cNvCxnSpPr/>
          <p:nvPr/>
        </p:nvCxnSpPr>
        <p:spPr>
          <a:xfrm>
            <a:off x="2269499" y="5280175"/>
            <a:ext cx="1055630"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6" name="テキスト ボックス 75"/>
          <p:cNvSpPr txBox="1"/>
          <p:nvPr/>
        </p:nvSpPr>
        <p:spPr>
          <a:xfrm>
            <a:off x="724703" y="4834321"/>
            <a:ext cx="13482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オペレーター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80" name="直線矢印コネクタ 79"/>
          <p:cNvCxnSpPr>
            <a:endCxn id="18" idx="1"/>
          </p:cNvCxnSpPr>
          <p:nvPr/>
        </p:nvCxnSpPr>
        <p:spPr>
          <a:xfrm>
            <a:off x="4393600" y="5280175"/>
            <a:ext cx="1429861"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83" name="テキスト ボックス 82"/>
          <p:cNvSpPr txBox="1"/>
          <p:nvPr/>
        </p:nvSpPr>
        <p:spPr>
          <a:xfrm>
            <a:off x="-79591" y="2771986"/>
            <a:ext cx="1348248" cy="46166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周知登録・更新</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閲覧チェック</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4" name="テキスト ボックス 83"/>
          <p:cNvSpPr txBox="1"/>
          <p:nvPr/>
        </p:nvSpPr>
        <p:spPr>
          <a:xfrm>
            <a:off x="1570464" y="4654322"/>
            <a:ext cx="1348248"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周知情報を確認</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85" name="直線矢印コネクタ 84"/>
          <p:cNvCxnSpPr>
            <a:stCxn id="71" idx="2"/>
          </p:cNvCxnSpPr>
          <p:nvPr/>
        </p:nvCxnSpPr>
        <p:spPr>
          <a:xfrm>
            <a:off x="1398827" y="3874163"/>
            <a:ext cx="0" cy="479431"/>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2" name="テキスト ボックス 91"/>
          <p:cNvSpPr txBox="1"/>
          <p:nvPr/>
        </p:nvSpPr>
        <p:spPr>
          <a:xfrm>
            <a:off x="2979882" y="4657455"/>
            <a:ext cx="54505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3" name="テキスト ボックス 92"/>
          <p:cNvSpPr txBox="1"/>
          <p:nvPr/>
        </p:nvSpPr>
        <p:spPr>
          <a:xfrm>
            <a:off x="3749693" y="3863533"/>
            <a:ext cx="156394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エスカレーション</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＋回答</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7" name="テキスト ボックス 96"/>
          <p:cNvSpPr txBox="1"/>
          <p:nvPr/>
        </p:nvSpPr>
        <p:spPr>
          <a:xfrm>
            <a:off x="5328209" y="3671314"/>
            <a:ext cx="85638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手配方法</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8" name="テキスト ボックス 97"/>
          <p:cNvSpPr txBox="1"/>
          <p:nvPr/>
        </p:nvSpPr>
        <p:spPr>
          <a:xfrm>
            <a:off x="6296911" y="3080099"/>
            <a:ext cx="55614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履歴登録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99" name="直線矢印コネクタ 98"/>
          <p:cNvCxnSpPr>
            <a:endCxn id="37" idx="3"/>
          </p:cNvCxnSpPr>
          <p:nvPr/>
        </p:nvCxnSpPr>
        <p:spPr>
          <a:xfrm flipV="1">
            <a:off x="6317483" y="2594928"/>
            <a:ext cx="0" cy="1268606"/>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pic>
        <p:nvPicPr>
          <p:cNvPr id="103" name="図 10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85225" y="5938939"/>
            <a:ext cx="695327" cy="695327"/>
          </a:xfrm>
          <a:prstGeom prst="rect">
            <a:avLst/>
          </a:prstGeom>
        </p:spPr>
      </p:pic>
      <p:sp>
        <p:nvSpPr>
          <p:cNvPr id="104" name="テキスト ボックス 103"/>
          <p:cNvSpPr txBox="1"/>
          <p:nvPr/>
        </p:nvSpPr>
        <p:spPr>
          <a:xfrm>
            <a:off x="3182737" y="4853385"/>
            <a:ext cx="13482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オペレーター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08" name="直線矢印コネクタ 107"/>
          <p:cNvCxnSpPr/>
          <p:nvPr/>
        </p:nvCxnSpPr>
        <p:spPr>
          <a:xfrm flipV="1">
            <a:off x="3782749" y="5490234"/>
            <a:ext cx="0" cy="50400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09" name="直線矢印コネクタ 108"/>
          <p:cNvCxnSpPr/>
          <p:nvPr/>
        </p:nvCxnSpPr>
        <p:spPr>
          <a:xfrm>
            <a:off x="3850796" y="5523223"/>
            <a:ext cx="0" cy="50400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10" name="テキスト ボックス 109"/>
          <p:cNvSpPr txBox="1"/>
          <p:nvPr/>
        </p:nvSpPr>
        <p:spPr>
          <a:xfrm>
            <a:off x="3831473" y="5691872"/>
            <a:ext cx="156394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問合せ＋回答</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4" name="テキスト ボックス 73"/>
          <p:cNvSpPr txBox="1"/>
          <p:nvPr/>
        </p:nvSpPr>
        <p:spPr>
          <a:xfrm>
            <a:off x="3236979" y="869314"/>
            <a:ext cx="5710436" cy="86177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◆業務内容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クレジットカードについての問い合わせ照会業務と</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各種手続きの対応業務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8" name="角丸四角形 77"/>
          <p:cNvSpPr/>
          <p:nvPr/>
        </p:nvSpPr>
        <p:spPr>
          <a:xfrm>
            <a:off x="3275498" y="848546"/>
            <a:ext cx="3788298" cy="618812"/>
          </a:xfrm>
          <a:prstGeom prst="roundRect">
            <a:avLst>
              <a:gd name="adj" fmla="val 3948"/>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345428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fade">
                                      <p:cBhvr>
                                        <p:cTn id="24" dur="500"/>
                                        <p:tgtEl>
                                          <p:spTgt spid="4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fade">
                                      <p:cBhvr>
                                        <p:cTn id="27" dur="500"/>
                                        <p:tgtEl>
                                          <p:spTgt spid="8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92"/>
                                        </p:tgtEl>
                                        <p:attrNameLst>
                                          <p:attrName>style.visibility</p:attrName>
                                        </p:attrNameLst>
                                      </p:cBhvr>
                                      <p:to>
                                        <p:strVal val="visible"/>
                                      </p:to>
                                    </p:set>
                                    <p:animEffect transition="in" filter="fade">
                                      <p:cBhvr>
                                        <p:cTn id="30" dur="500"/>
                                        <p:tgtEl>
                                          <p:spTgt spid="92"/>
                                        </p:tgtEl>
                                      </p:cBhvr>
                                    </p:animEffect>
                                  </p:childTnLst>
                                </p:cTn>
                              </p:par>
                              <p:par>
                                <p:cTn id="31" presetID="10"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nodeType="with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fade">
                                      <p:cBhvr>
                                        <p:cTn id="36" dur="500"/>
                                        <p:tgtEl>
                                          <p:spTgt spid="47"/>
                                        </p:tgtEl>
                                      </p:cBhvr>
                                    </p:animEffect>
                                  </p:childTnLst>
                                </p:cTn>
                              </p:par>
                              <p:par>
                                <p:cTn id="37" presetID="10" presetClass="entr" presetSubtype="0" fill="hold" nodeType="with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7"/>
                                        </p:tgtEl>
                                        <p:attrNameLst>
                                          <p:attrName>style.visibility</p:attrName>
                                        </p:attrNameLst>
                                      </p:cBhvr>
                                      <p:to>
                                        <p:strVal val="visible"/>
                                      </p:to>
                                    </p:set>
                                    <p:animEffect transition="in" filter="fade">
                                      <p:cBhvr>
                                        <p:cTn id="42" dur="500"/>
                                        <p:tgtEl>
                                          <p:spTgt spid="9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500"/>
                                        <p:tgtEl>
                                          <p:spTgt spid="20"/>
                                        </p:tgtEl>
                                      </p:cBhvr>
                                    </p:animEffect>
                                  </p:childTnLst>
                                </p:cTn>
                              </p:par>
                              <p:par>
                                <p:cTn id="49" presetID="10" presetClass="entr" presetSubtype="0" fill="hold" nodeType="with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par>
                                <p:cTn id="52" presetID="10" presetClass="entr" presetSubtype="0" fill="hold" nodeType="with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500"/>
                                        <p:tgtEl>
                                          <p:spTgt spid="25"/>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500"/>
                                        <p:tgtEl>
                                          <p:spTgt spid="27"/>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animBg="1"/>
      <p:bldP spid="29" grpId="0" animBg="1"/>
      <p:bldP spid="30" grpId="0" animBg="1"/>
      <p:bldP spid="31" grpId="0" animBg="1"/>
      <p:bldP spid="32" grpId="0"/>
      <p:bldP spid="33" grpId="0"/>
      <p:bldP spid="34" grpId="0"/>
      <p:bldP spid="19" grpId="0" animBg="1"/>
      <p:bldP spid="20" grpId="0"/>
      <p:bldP spid="36" grpId="0"/>
      <p:bldP spid="83" grpId="0"/>
      <p:bldP spid="92" grpId="0"/>
      <p:bldP spid="9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角丸四角形 99"/>
          <p:cNvSpPr/>
          <p:nvPr/>
        </p:nvSpPr>
        <p:spPr>
          <a:xfrm>
            <a:off x="181659" y="1442730"/>
            <a:ext cx="5382211" cy="1375176"/>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 name="タイトル 1"/>
          <p:cNvSpPr>
            <a:spLocks noGrp="1"/>
          </p:cNvSpPr>
          <p:nvPr>
            <p:ph type="title"/>
          </p:nvPr>
        </p:nvSpPr>
        <p:spPr/>
        <p:txBody>
          <a:bodyPr>
            <a:normAutofit/>
          </a:bodyPr>
          <a:lstStyle/>
          <a:p>
            <a:r>
              <a:rPr lang="ja-JP" altLang="en-US" sz="2400" dirty="0"/>
              <a:t>ヘルスケア業界　</a:t>
            </a:r>
            <a:r>
              <a:rPr lang="en-US" altLang="ja-JP" sz="2400" dirty="0"/>
              <a:t>K</a:t>
            </a:r>
            <a:r>
              <a:rPr lang="ja-JP" altLang="en-US" sz="2400" dirty="0"/>
              <a:t>様　オペレータのスキルの底上げと業務効率化</a:t>
            </a:r>
            <a:endParaRPr kumimoji="1" lang="ja-JP" altLang="en-US" sz="2400" dirty="0"/>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348CB8-A846-49A1-82E0-8AAD89E81CF6}" type="slidenum">
              <a:rPr kumimoji="1" lang="ja-JP" altLang="en-US" sz="1200" b="0" i="0" u="none" strike="noStrike" kern="1200" cap="none" spc="0" normalizeH="0" baseline="0" noProof="0" smtClean="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1200" b="0" i="0" u="none" strike="noStrike" kern="1200" cap="none" spc="0" normalizeH="0" baseline="0" noProof="0" dirty="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7248128" y="4311826"/>
            <a:ext cx="469872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①ベテランはキーワード検索、新人はタグによる</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検索で欲しい情報を見つけ出せるようにする</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ことで、応対時間の短縮をした</a:t>
            </a:r>
          </a:p>
        </p:txBody>
      </p:sp>
      <p:sp>
        <p:nvSpPr>
          <p:cNvPr id="7" name="テキスト ボックス 6"/>
          <p:cNvSpPr txBox="1"/>
          <p:nvPr/>
        </p:nvSpPr>
        <p:spPr>
          <a:xfrm>
            <a:off x="7248128" y="5102006"/>
            <a:ext cx="469872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②ナレッジベース上で最新の周知情報を展開する</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ことで、認識率を向上し、誤案内を低減した</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p:cNvSpPr txBox="1"/>
          <p:nvPr/>
        </p:nvSpPr>
        <p:spPr>
          <a:xfrm>
            <a:off x="7248128" y="5733515"/>
            <a:ext cx="4493538"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③動画やパターン別の応対フローをナレッジ</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ベースで共有することで、オペレータの</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応対スキルが平準化し、教育時間を短縮した</a:t>
            </a:r>
          </a:p>
        </p:txBody>
      </p:sp>
      <p:sp>
        <p:nvSpPr>
          <p:cNvPr id="9" name="角丸四角形 8"/>
          <p:cNvSpPr/>
          <p:nvPr/>
        </p:nvSpPr>
        <p:spPr>
          <a:xfrm>
            <a:off x="7229475" y="4013946"/>
            <a:ext cx="4629703" cy="2575310"/>
          </a:xfrm>
          <a:prstGeom prst="roundRect">
            <a:avLst>
              <a:gd name="adj" fmla="val 2541"/>
            </a:avLst>
          </a:prstGeom>
          <a:no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0" name="角丸四角形 9"/>
          <p:cNvSpPr/>
          <p:nvPr/>
        </p:nvSpPr>
        <p:spPr>
          <a:xfrm>
            <a:off x="7314344" y="3762375"/>
            <a:ext cx="3098800" cy="503144"/>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導入のポイント</a:t>
            </a:r>
          </a:p>
        </p:txBody>
      </p:sp>
      <p:sp>
        <p:nvSpPr>
          <p:cNvPr id="11" name="角丸四角形 10"/>
          <p:cNvSpPr/>
          <p:nvPr/>
        </p:nvSpPr>
        <p:spPr>
          <a:xfrm>
            <a:off x="7229475" y="1090474"/>
            <a:ext cx="4629703" cy="2403253"/>
          </a:xfrm>
          <a:prstGeom prst="roundRect">
            <a:avLst>
              <a:gd name="adj" fmla="val 2541"/>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2" name="角丸四角形 11"/>
          <p:cNvSpPr/>
          <p:nvPr/>
        </p:nvSpPr>
        <p:spPr>
          <a:xfrm>
            <a:off x="7314344"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導入前の課題</a:t>
            </a:r>
          </a:p>
        </p:txBody>
      </p:sp>
      <p:sp>
        <p:nvSpPr>
          <p:cNvPr id="13" name="テキスト ボックス 12"/>
          <p:cNvSpPr txBox="1"/>
          <p:nvPr/>
        </p:nvSpPr>
        <p:spPr>
          <a:xfrm>
            <a:off x="7248128" y="1397474"/>
            <a:ext cx="3672800"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①社内ポータルサイトの検索性が悪く</a:t>
            </a:r>
            <a:br>
              <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応対に時間がかかってしまう</a:t>
            </a:r>
            <a:br>
              <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4" name="テキスト ボックス 13"/>
          <p:cNvSpPr txBox="1"/>
          <p:nvPr/>
        </p:nvSpPr>
        <p:spPr>
          <a:xfrm>
            <a:off x="7248128" y="2105360"/>
            <a:ext cx="3467616"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②頻繁に発生する運用変更が全国の</a:t>
            </a:r>
            <a:br>
              <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拠点へタイムリーに展開できない</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5" name="テキスト ボックス 14"/>
          <p:cNvSpPr txBox="1"/>
          <p:nvPr/>
        </p:nvSpPr>
        <p:spPr>
          <a:xfrm>
            <a:off x="7248128" y="2819163"/>
            <a:ext cx="326243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③複雑で難しい応対が多く、特に</a:t>
            </a:r>
            <a:br>
              <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新人教育に多くの工数を要する</a:t>
            </a:r>
          </a:p>
        </p:txBody>
      </p:sp>
      <p:sp>
        <p:nvSpPr>
          <p:cNvPr id="16" name="角丸四角形 15"/>
          <p:cNvSpPr/>
          <p:nvPr/>
        </p:nvSpPr>
        <p:spPr>
          <a:xfrm>
            <a:off x="138179"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業務イメージ</a:t>
            </a:r>
          </a:p>
        </p:txBody>
      </p:sp>
      <p:sp>
        <p:nvSpPr>
          <p:cNvPr id="54" name="角丸四角形 53"/>
          <p:cNvSpPr/>
          <p:nvPr/>
        </p:nvSpPr>
        <p:spPr>
          <a:xfrm>
            <a:off x="546535" y="3792387"/>
            <a:ext cx="1937910" cy="1730836"/>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56" name="角丸四角形 55"/>
          <p:cNvSpPr/>
          <p:nvPr/>
        </p:nvSpPr>
        <p:spPr>
          <a:xfrm>
            <a:off x="2755104" y="3043633"/>
            <a:ext cx="3554481" cy="2489182"/>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57" name="図 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35839" y="3155969"/>
            <a:ext cx="675511" cy="675511"/>
          </a:xfrm>
          <a:prstGeom prst="rect">
            <a:avLst/>
          </a:prstGeom>
        </p:spPr>
      </p:pic>
      <p:pic>
        <p:nvPicPr>
          <p:cNvPr id="58" name="図 5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90800" y="3163772"/>
            <a:ext cx="632894" cy="632894"/>
          </a:xfrm>
          <a:prstGeom prst="rect">
            <a:avLst/>
          </a:prstGeom>
        </p:spPr>
      </p:pic>
      <p:sp>
        <p:nvSpPr>
          <p:cNvPr id="63" name="フローチャート: 磁気ディスク 62"/>
          <p:cNvSpPr/>
          <p:nvPr/>
        </p:nvSpPr>
        <p:spPr>
          <a:xfrm>
            <a:off x="2107279" y="1497417"/>
            <a:ext cx="3385431" cy="1269581"/>
          </a:xfrm>
          <a:prstGeom prst="flowChartMagneticDisk">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4" name="テキスト ボックス 63"/>
          <p:cNvSpPr txBox="1"/>
          <p:nvPr/>
        </p:nvSpPr>
        <p:spPr>
          <a:xfrm>
            <a:off x="2898826" y="1563683"/>
            <a:ext cx="1800494"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ナレッジベース</a:t>
            </a:r>
            <a:endParaRPr kumimoji="1" lang="en-US" altLang="ja-JP"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65" name="図 6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35082" y="1987283"/>
            <a:ext cx="634043" cy="634043"/>
          </a:xfrm>
          <a:prstGeom prst="rect">
            <a:avLst/>
          </a:prstGeom>
        </p:spPr>
      </p:pic>
      <p:sp>
        <p:nvSpPr>
          <p:cNvPr id="69" name="テキスト ボックス 68"/>
          <p:cNvSpPr txBox="1"/>
          <p:nvPr/>
        </p:nvSpPr>
        <p:spPr>
          <a:xfrm>
            <a:off x="3056096" y="1971910"/>
            <a:ext cx="2000778"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周知情報　施策情報</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FAQ</a:t>
            </a: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運用ルール</a:t>
            </a:r>
            <a:br>
              <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b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トークスクリプト</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0" name="フローチャート: 磁気ディスク 69"/>
          <p:cNvSpPr/>
          <p:nvPr/>
        </p:nvSpPr>
        <p:spPr>
          <a:xfrm>
            <a:off x="5655637" y="1563683"/>
            <a:ext cx="1419947" cy="1031245"/>
          </a:xfrm>
          <a:prstGeom prst="flowChartMagneticDisk">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71" name="テキスト ボックス 70"/>
          <p:cNvSpPr txBox="1"/>
          <p:nvPr/>
        </p:nvSpPr>
        <p:spPr>
          <a:xfrm>
            <a:off x="5701168" y="1594460"/>
            <a:ext cx="1324401"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CRM</a:t>
            </a:r>
            <a:r>
              <a:rPr kumimoji="1" lang="ja-JP" altLang="en-US"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システム</a:t>
            </a:r>
            <a:endParaRPr kumimoji="1" lang="en-US" altLang="ja-JP"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2" name="テキスト ボックス 71"/>
          <p:cNvSpPr txBox="1"/>
          <p:nvPr/>
        </p:nvSpPr>
        <p:spPr>
          <a:xfrm>
            <a:off x="5830197" y="2094694"/>
            <a:ext cx="1066342"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応対履歴</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75" name="カギ線コネクタ 74"/>
          <p:cNvCxnSpPr>
            <a:stCxn id="57" idx="1"/>
            <a:endCxn id="100" idx="2"/>
          </p:cNvCxnSpPr>
          <p:nvPr/>
        </p:nvCxnSpPr>
        <p:spPr>
          <a:xfrm rot="10800000">
            <a:off x="2872765" y="2817907"/>
            <a:ext cx="263074" cy="675819"/>
          </a:xfrm>
          <a:prstGeom prst="bentConnector2">
            <a:avLst/>
          </a:prstGeom>
          <a:ln w="19050" cmpd="sng">
            <a:solidFill>
              <a:srgbClr val="3477B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9" name="テキスト ボックス 78"/>
          <p:cNvSpPr txBox="1"/>
          <p:nvPr/>
        </p:nvSpPr>
        <p:spPr>
          <a:xfrm>
            <a:off x="4909492" y="3868136"/>
            <a:ext cx="13482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SV</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・リーダー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2" name="テキスト ボックス 81"/>
          <p:cNvSpPr txBox="1"/>
          <p:nvPr/>
        </p:nvSpPr>
        <p:spPr>
          <a:xfrm>
            <a:off x="3844171" y="6491817"/>
            <a:ext cx="13482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お客様</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0" name="テキスト ボックス 89"/>
          <p:cNvSpPr txBox="1"/>
          <p:nvPr/>
        </p:nvSpPr>
        <p:spPr>
          <a:xfrm>
            <a:off x="1568019" y="3042676"/>
            <a:ext cx="1348248"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1" name="テキスト ボックス 90"/>
          <p:cNvSpPr txBox="1"/>
          <p:nvPr/>
        </p:nvSpPr>
        <p:spPr>
          <a:xfrm>
            <a:off x="3750372" y="3108348"/>
            <a:ext cx="156394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エスカレーション</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＋回答</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95" name="図 9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89177" y="5893929"/>
            <a:ext cx="695327" cy="695327"/>
          </a:xfrm>
          <a:prstGeom prst="rect">
            <a:avLst/>
          </a:prstGeom>
        </p:spPr>
      </p:pic>
      <p:sp>
        <p:nvSpPr>
          <p:cNvPr id="96" name="テキスト ボックス 95"/>
          <p:cNvSpPr txBox="1"/>
          <p:nvPr/>
        </p:nvSpPr>
        <p:spPr>
          <a:xfrm>
            <a:off x="2870336" y="3861838"/>
            <a:ext cx="13482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オペレーター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97" name="直線矢印コネクタ 96"/>
          <p:cNvCxnSpPr/>
          <p:nvPr/>
        </p:nvCxnSpPr>
        <p:spPr>
          <a:xfrm flipV="1">
            <a:off x="4486701" y="5445224"/>
            <a:ext cx="0" cy="50400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98" name="直線矢印コネクタ 97"/>
          <p:cNvCxnSpPr/>
          <p:nvPr/>
        </p:nvCxnSpPr>
        <p:spPr>
          <a:xfrm>
            <a:off x="4554748" y="5478213"/>
            <a:ext cx="0" cy="50400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9" name="テキスト ボックス 98"/>
          <p:cNvSpPr txBox="1"/>
          <p:nvPr/>
        </p:nvSpPr>
        <p:spPr>
          <a:xfrm>
            <a:off x="4532056" y="5585406"/>
            <a:ext cx="156394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問合せ＋回答</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04" name="フローチャート: 磁気ディスク 103"/>
          <p:cNvSpPr/>
          <p:nvPr/>
        </p:nvSpPr>
        <p:spPr>
          <a:xfrm>
            <a:off x="231336" y="1628800"/>
            <a:ext cx="1419947" cy="1031245"/>
          </a:xfrm>
          <a:prstGeom prst="flowChartMagneticDisk">
            <a:avLst/>
          </a:prstGeom>
          <a:noFill/>
          <a:ln w="12700">
            <a:solidFill>
              <a:srgbClr val="3477B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05" name="テキスト ボックス 104"/>
          <p:cNvSpPr txBox="1"/>
          <p:nvPr/>
        </p:nvSpPr>
        <p:spPr>
          <a:xfrm>
            <a:off x="308125" y="1665433"/>
            <a:ext cx="1261885"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社内ポータル</a:t>
            </a:r>
            <a:endParaRPr kumimoji="1" lang="en-US" altLang="ja-JP"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07" name="直線矢印コネクタ 106"/>
          <p:cNvCxnSpPr>
            <a:stCxn id="104" idx="4"/>
            <a:endCxn id="63" idx="2"/>
          </p:cNvCxnSpPr>
          <p:nvPr/>
        </p:nvCxnSpPr>
        <p:spPr>
          <a:xfrm flipV="1">
            <a:off x="1651283" y="2132208"/>
            <a:ext cx="455996" cy="0"/>
          </a:xfrm>
          <a:prstGeom prst="straightConnector1">
            <a:avLst/>
          </a:prstGeom>
          <a:ln w="571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8" name="テキスト ボックス 107"/>
          <p:cNvSpPr txBox="1"/>
          <p:nvPr/>
        </p:nvSpPr>
        <p:spPr>
          <a:xfrm>
            <a:off x="191344" y="2103239"/>
            <a:ext cx="145333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ナレッジベースへ</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データを移行</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17" name="直線矢印コネクタ 116"/>
          <p:cNvCxnSpPr/>
          <p:nvPr/>
        </p:nvCxnSpPr>
        <p:spPr>
          <a:xfrm flipH="1">
            <a:off x="3948994" y="3729612"/>
            <a:ext cx="1183558" cy="1"/>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pic>
        <p:nvPicPr>
          <p:cNvPr id="122" name="図 1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19162" y="4919195"/>
            <a:ext cx="390773" cy="390773"/>
          </a:xfrm>
          <a:prstGeom prst="rect">
            <a:avLst/>
          </a:prstGeom>
        </p:spPr>
      </p:pic>
      <p:pic>
        <p:nvPicPr>
          <p:cNvPr id="123" name="図 12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71911" y="4637569"/>
            <a:ext cx="370264" cy="370264"/>
          </a:xfrm>
          <a:prstGeom prst="rect">
            <a:avLst/>
          </a:prstGeom>
        </p:spPr>
      </p:pic>
      <p:sp>
        <p:nvSpPr>
          <p:cNvPr id="124" name="角丸四角形 123"/>
          <p:cNvSpPr/>
          <p:nvPr/>
        </p:nvSpPr>
        <p:spPr>
          <a:xfrm>
            <a:off x="3043136" y="4560291"/>
            <a:ext cx="845660" cy="812925"/>
          </a:xfrm>
          <a:prstGeom prst="roundRect">
            <a:avLst/>
          </a:prstGeom>
          <a:noFill/>
          <a:ln w="12700">
            <a:solidFill>
              <a:srgbClr val="3477B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125" name="図 1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37752" y="4923495"/>
            <a:ext cx="390773" cy="390773"/>
          </a:xfrm>
          <a:prstGeom prst="rect">
            <a:avLst/>
          </a:prstGeom>
        </p:spPr>
      </p:pic>
      <p:sp>
        <p:nvSpPr>
          <p:cNvPr id="135" name="テキスト ボックス 134"/>
          <p:cNvSpPr txBox="1"/>
          <p:nvPr/>
        </p:nvSpPr>
        <p:spPr>
          <a:xfrm>
            <a:off x="3516333" y="4181478"/>
            <a:ext cx="204753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全国各地の拠点で応対実施</a:t>
            </a:r>
            <a:endParaRPr kumimoji="1" lang="en-US" altLang="ja-JP"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137" name="図 13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00206" y="4147022"/>
            <a:ext cx="743979" cy="743979"/>
          </a:xfrm>
          <a:prstGeom prst="rect">
            <a:avLst/>
          </a:prstGeom>
        </p:spPr>
      </p:pic>
      <p:pic>
        <p:nvPicPr>
          <p:cNvPr id="59" name="図 5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65961" y="4919195"/>
            <a:ext cx="390773" cy="390773"/>
          </a:xfrm>
          <a:prstGeom prst="rect">
            <a:avLst/>
          </a:prstGeom>
        </p:spPr>
      </p:pic>
      <p:pic>
        <p:nvPicPr>
          <p:cNvPr id="60" name="図 5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318710" y="4637569"/>
            <a:ext cx="370264" cy="370264"/>
          </a:xfrm>
          <a:prstGeom prst="rect">
            <a:avLst/>
          </a:prstGeom>
        </p:spPr>
      </p:pic>
      <p:sp>
        <p:nvSpPr>
          <p:cNvPr id="61" name="角丸四角形 60"/>
          <p:cNvSpPr/>
          <p:nvPr/>
        </p:nvSpPr>
        <p:spPr>
          <a:xfrm>
            <a:off x="4089935" y="4560291"/>
            <a:ext cx="845660" cy="812925"/>
          </a:xfrm>
          <a:prstGeom prst="roundRect">
            <a:avLst/>
          </a:prstGeom>
          <a:noFill/>
          <a:ln w="12700">
            <a:solidFill>
              <a:srgbClr val="3477B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62" name="図 6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84551" y="4923495"/>
            <a:ext cx="390773" cy="390773"/>
          </a:xfrm>
          <a:prstGeom prst="rect">
            <a:avLst/>
          </a:prstGeom>
        </p:spPr>
      </p:pic>
      <p:pic>
        <p:nvPicPr>
          <p:cNvPr id="74" name="図 7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08578" y="4919195"/>
            <a:ext cx="390773" cy="390773"/>
          </a:xfrm>
          <a:prstGeom prst="rect">
            <a:avLst/>
          </a:prstGeom>
        </p:spPr>
      </p:pic>
      <p:pic>
        <p:nvPicPr>
          <p:cNvPr id="76" name="図 7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361327" y="4637569"/>
            <a:ext cx="370264" cy="370264"/>
          </a:xfrm>
          <a:prstGeom prst="rect">
            <a:avLst/>
          </a:prstGeom>
        </p:spPr>
      </p:pic>
      <p:sp>
        <p:nvSpPr>
          <p:cNvPr id="78" name="角丸四角形 77"/>
          <p:cNvSpPr/>
          <p:nvPr/>
        </p:nvSpPr>
        <p:spPr>
          <a:xfrm>
            <a:off x="5132552" y="4560291"/>
            <a:ext cx="845660" cy="812925"/>
          </a:xfrm>
          <a:prstGeom prst="roundRect">
            <a:avLst/>
          </a:prstGeom>
          <a:noFill/>
          <a:ln w="12700">
            <a:solidFill>
              <a:srgbClr val="3477B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80" name="図 7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27168" y="4923495"/>
            <a:ext cx="390773" cy="390773"/>
          </a:xfrm>
          <a:prstGeom prst="rect">
            <a:avLst/>
          </a:prstGeom>
        </p:spPr>
      </p:pic>
      <p:cxnSp>
        <p:nvCxnSpPr>
          <p:cNvPr id="81" name="直線矢印コネクタ 80"/>
          <p:cNvCxnSpPr/>
          <p:nvPr/>
        </p:nvCxnSpPr>
        <p:spPr>
          <a:xfrm>
            <a:off x="3940565" y="3572161"/>
            <a:ext cx="1183558" cy="1"/>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85" name="カギ線コネクタ 84"/>
          <p:cNvCxnSpPr>
            <a:stCxn id="137" idx="3"/>
          </p:cNvCxnSpPr>
          <p:nvPr/>
        </p:nvCxnSpPr>
        <p:spPr>
          <a:xfrm flipV="1">
            <a:off x="1844185" y="2660045"/>
            <a:ext cx="454851" cy="1858967"/>
          </a:xfrm>
          <a:prstGeom prst="bentConnector2">
            <a:avLst/>
          </a:prstGeom>
          <a:ln w="19050">
            <a:solidFill>
              <a:srgbClr val="3477B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カギ線コネクタ 85"/>
          <p:cNvCxnSpPr>
            <a:stCxn id="137" idx="1"/>
            <a:endCxn id="104" idx="3"/>
          </p:cNvCxnSpPr>
          <p:nvPr/>
        </p:nvCxnSpPr>
        <p:spPr>
          <a:xfrm rot="10800000">
            <a:off x="941310" y="2660046"/>
            <a:ext cx="158896" cy="1858967"/>
          </a:xfrm>
          <a:prstGeom prst="bentConnector2">
            <a:avLst/>
          </a:prstGeom>
          <a:ln w="19050">
            <a:solidFill>
              <a:srgbClr val="3477B2"/>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7" name="テキスト ボックス 86"/>
          <p:cNvSpPr txBox="1"/>
          <p:nvPr/>
        </p:nvSpPr>
        <p:spPr>
          <a:xfrm>
            <a:off x="-384720" y="3429845"/>
            <a:ext cx="1348248"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情報を掲載</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8" name="テキスト ボックス 87"/>
          <p:cNvSpPr txBox="1"/>
          <p:nvPr/>
        </p:nvSpPr>
        <p:spPr>
          <a:xfrm>
            <a:off x="988414" y="3306220"/>
            <a:ext cx="1348248" cy="46166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ナレッジ</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投稿・更新</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2" name="テキスト ボックス 91"/>
          <p:cNvSpPr txBox="1"/>
          <p:nvPr/>
        </p:nvSpPr>
        <p:spPr>
          <a:xfrm>
            <a:off x="447932" y="5032969"/>
            <a:ext cx="204753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本社社員</a:t>
            </a:r>
            <a:endParaRPr kumimoji="1" lang="en-US" altLang="ja-JP"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01" name="カギ線コネクタ 100"/>
          <p:cNvCxnSpPr>
            <a:stCxn id="57" idx="0"/>
            <a:endCxn id="70" idx="3"/>
          </p:cNvCxnSpPr>
          <p:nvPr/>
        </p:nvCxnSpPr>
        <p:spPr>
          <a:xfrm rot="5400000" flipH="1" flipV="1">
            <a:off x="4639083" y="1429441"/>
            <a:ext cx="561041" cy="2892016"/>
          </a:xfrm>
          <a:prstGeom prst="bentConnector3">
            <a:avLst>
              <a:gd name="adj1" fmla="val 39134"/>
            </a:avLst>
          </a:prstGeom>
          <a:ln w="19050">
            <a:solidFill>
              <a:srgbClr val="3477B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2" name="テキスト ボックス 101"/>
          <p:cNvSpPr txBox="1"/>
          <p:nvPr/>
        </p:nvSpPr>
        <p:spPr>
          <a:xfrm>
            <a:off x="5496615" y="2810011"/>
            <a:ext cx="1348248"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登録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4" name="乗算 33"/>
          <p:cNvSpPr/>
          <p:nvPr/>
        </p:nvSpPr>
        <p:spPr>
          <a:xfrm>
            <a:off x="572387" y="3177052"/>
            <a:ext cx="720000" cy="720000"/>
          </a:xfrm>
          <a:prstGeom prst="mathMultiply">
            <a:avLst>
              <a:gd name="adj1" fmla="val 12267"/>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66" name="角丸四角形 65"/>
          <p:cNvSpPr/>
          <p:nvPr/>
        </p:nvSpPr>
        <p:spPr>
          <a:xfrm>
            <a:off x="3275498" y="848546"/>
            <a:ext cx="3788298" cy="618812"/>
          </a:xfrm>
          <a:prstGeom prst="roundRect">
            <a:avLst>
              <a:gd name="adj" fmla="val 3948"/>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3" name="テキスト ボックス 72"/>
          <p:cNvSpPr txBox="1"/>
          <p:nvPr/>
        </p:nvSpPr>
        <p:spPr>
          <a:xfrm>
            <a:off x="3236979" y="869314"/>
            <a:ext cx="5710436" cy="86177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◆業務内容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健康食品や化粧品に関するお客様からのお問い合わせ</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対応業務</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83" name="直線矢印コネクタ 82"/>
          <p:cNvCxnSpPr/>
          <p:nvPr/>
        </p:nvCxnSpPr>
        <p:spPr>
          <a:xfrm>
            <a:off x="931649" y="6215877"/>
            <a:ext cx="486420"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84" name="直線矢印コネクタ 83"/>
          <p:cNvCxnSpPr/>
          <p:nvPr/>
        </p:nvCxnSpPr>
        <p:spPr>
          <a:xfrm>
            <a:off x="931649" y="6465665"/>
            <a:ext cx="486420"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89" name="テキスト ボックス 88"/>
          <p:cNvSpPr txBox="1"/>
          <p:nvPr/>
        </p:nvSpPr>
        <p:spPr>
          <a:xfrm>
            <a:off x="278298" y="6093807"/>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導入前</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3" name="テキスト ボックス 92"/>
          <p:cNvSpPr txBox="1"/>
          <p:nvPr/>
        </p:nvSpPr>
        <p:spPr>
          <a:xfrm>
            <a:off x="278298" y="6335736"/>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導入後</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628573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fade">
                                      <p:cBhvr>
                                        <p:cTn id="24" dur="500"/>
                                        <p:tgtEl>
                                          <p:spTgt spid="6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500"/>
                                        <p:tgtEl>
                                          <p:spTgt spid="64"/>
                                        </p:tgtEl>
                                      </p:cBhvr>
                                    </p:animEffect>
                                  </p:childTnLst>
                                </p:cTn>
                              </p:par>
                              <p:par>
                                <p:cTn id="28" presetID="10" presetClass="entr" presetSubtype="0" fill="hold" nodeType="withEffect">
                                  <p:stCondLst>
                                    <p:cond delay="0"/>
                                  </p:stCondLst>
                                  <p:childTnLst>
                                    <p:set>
                                      <p:cBhvr>
                                        <p:cTn id="29" dur="1" fill="hold">
                                          <p:stCondLst>
                                            <p:cond delay="0"/>
                                          </p:stCondLst>
                                        </p:cTn>
                                        <p:tgtEl>
                                          <p:spTgt spid="65"/>
                                        </p:tgtEl>
                                        <p:attrNameLst>
                                          <p:attrName>style.visibility</p:attrName>
                                        </p:attrNameLst>
                                      </p:cBhvr>
                                      <p:to>
                                        <p:strVal val="visible"/>
                                      </p:to>
                                    </p:set>
                                    <p:animEffect transition="in" filter="fade">
                                      <p:cBhvr>
                                        <p:cTn id="30" dur="500"/>
                                        <p:tgtEl>
                                          <p:spTgt spid="6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fade">
                                      <p:cBhvr>
                                        <p:cTn id="33" dur="500"/>
                                        <p:tgtEl>
                                          <p:spTgt spid="69"/>
                                        </p:tgtEl>
                                      </p:cBhvr>
                                    </p:animEffect>
                                  </p:childTnLst>
                                </p:cTn>
                              </p:par>
                              <p:par>
                                <p:cTn id="34" presetID="10" presetClass="entr" presetSubtype="0" fill="hold" nodeType="withEffect">
                                  <p:stCondLst>
                                    <p:cond delay="0"/>
                                  </p:stCondLst>
                                  <p:childTnLst>
                                    <p:set>
                                      <p:cBhvr>
                                        <p:cTn id="35" dur="1" fill="hold">
                                          <p:stCondLst>
                                            <p:cond delay="0"/>
                                          </p:stCondLst>
                                        </p:cTn>
                                        <p:tgtEl>
                                          <p:spTgt spid="107"/>
                                        </p:tgtEl>
                                        <p:attrNameLst>
                                          <p:attrName>style.visibility</p:attrName>
                                        </p:attrNameLst>
                                      </p:cBhvr>
                                      <p:to>
                                        <p:strVal val="visible"/>
                                      </p:to>
                                    </p:set>
                                    <p:animEffect transition="in" filter="fade">
                                      <p:cBhvr>
                                        <p:cTn id="36" dur="500"/>
                                        <p:tgtEl>
                                          <p:spTgt spid="10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fade">
                                      <p:cBhvr>
                                        <p:cTn id="39" dur="500"/>
                                        <p:tgtEl>
                                          <p:spTgt spid="8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cTn>
                              </p:par>
                              <p:par>
                                <p:cTn id="43" presetID="10" presetClass="entr" presetSubtype="0" fill="hold" nodeType="with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fade">
                                      <p:cBhvr>
                                        <p:cTn id="45" dur="500"/>
                                        <p:tgtEl>
                                          <p:spTgt spid="85"/>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500"/>
                                        <p:tgtEl>
                                          <p:spTgt spid="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500"/>
                                        <p:tgtEl>
                                          <p:spTgt spid="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500"/>
                                        <p:tgtEl>
                                          <p:spTgt spid="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500"/>
                                        <p:tgtEl>
                                          <p:spTgt spid="1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P spid="12" grpId="0" animBg="1"/>
      <p:bldP spid="13" grpId="0"/>
      <p:bldP spid="14" grpId="0"/>
      <p:bldP spid="15" grpId="0"/>
      <p:bldP spid="63" grpId="0" animBg="1"/>
      <p:bldP spid="64" grpId="0"/>
      <p:bldP spid="69" grpId="0"/>
      <p:bldP spid="88" grpId="0"/>
      <p:bldP spid="3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角丸四角形 99"/>
          <p:cNvSpPr/>
          <p:nvPr/>
        </p:nvSpPr>
        <p:spPr>
          <a:xfrm>
            <a:off x="181659" y="1737554"/>
            <a:ext cx="5382211" cy="1691446"/>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2" name="タイトル 1"/>
          <p:cNvSpPr>
            <a:spLocks noGrp="1"/>
          </p:cNvSpPr>
          <p:nvPr>
            <p:ph type="title"/>
          </p:nvPr>
        </p:nvSpPr>
        <p:spPr/>
        <p:txBody>
          <a:bodyPr>
            <a:normAutofit/>
          </a:bodyPr>
          <a:lstStyle/>
          <a:p>
            <a:r>
              <a:rPr lang="ja-JP" altLang="en-US" sz="2800" dirty="0"/>
              <a:t>オンラインショップ</a:t>
            </a:r>
            <a:r>
              <a:rPr lang="en-US" altLang="ja-JP" sz="2800" dirty="0"/>
              <a:t>B</a:t>
            </a:r>
            <a:r>
              <a:rPr lang="ja-JP" altLang="en-US" sz="2800" dirty="0"/>
              <a:t>様 オペレータのスキルの底上げと属人化排除</a:t>
            </a:r>
            <a:endParaRPr kumimoji="1" lang="ja-JP" altLang="en-US" sz="2800" dirty="0"/>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348CB8-A846-49A1-82E0-8AAD89E81CF6}" type="slidenum">
              <a:rPr kumimoji="1" lang="ja-JP" altLang="en-US" sz="1200" b="0" i="0" u="none" strike="noStrike" kern="1200" cap="none" spc="0" normalizeH="0" baseline="0" noProof="0" smtClean="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1200" b="0" i="0" u="none" strike="noStrike" kern="1200" cap="none" spc="0" normalizeH="0" baseline="0" noProof="0" dirty="0">
              <a:ln>
                <a:noFill/>
              </a:ln>
              <a:solidFill>
                <a:prstClr val="black">
                  <a:tint val="75000"/>
                </a:prstClr>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7248128" y="4311826"/>
            <a:ext cx="4903907"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①</a:t>
            </a:r>
            <a:r>
              <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OP</a:t>
            </a: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が必要とする全ての情報を一元管理。</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b="1" dirty="0">
                <a:solidFill>
                  <a:srgbClr val="FF6600"/>
                </a:solidFill>
                <a:latin typeface="メイリオ" panose="020B0604030504040204" pitchFamily="50" charset="-128"/>
                <a:ea typeface="メイリオ" panose="020B0604030504040204" pitchFamily="50" charset="-128"/>
              </a:rPr>
              <a:t>　必要な情報を全て横ぐしで探せるように、</a:t>
            </a: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製品</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b="1" dirty="0">
                <a:solidFill>
                  <a:srgbClr val="FF6600"/>
                </a:solidFill>
                <a:latin typeface="メイリオ" panose="020B0604030504040204" pitchFamily="50" charset="-128"/>
                <a:ea typeface="メイリオ" panose="020B0604030504040204" pitchFamily="50" charset="-128"/>
              </a:rPr>
              <a:t>　</a:t>
            </a: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ごと、注文の種類ごとなど複数軸で検索可能に。</a:t>
            </a:r>
          </a:p>
        </p:txBody>
      </p:sp>
      <p:sp>
        <p:nvSpPr>
          <p:cNvPr id="7" name="テキスト ボックス 6"/>
          <p:cNvSpPr txBox="1"/>
          <p:nvPr/>
        </p:nvSpPr>
        <p:spPr>
          <a:xfrm>
            <a:off x="7248128" y="5102006"/>
            <a:ext cx="4903907"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②登録する情報は同一フォーマットで記載する</a:t>
            </a:r>
            <a:r>
              <a:rPr lang="ja-JP" altLang="en-US" sz="1600" b="1" dirty="0">
                <a:solidFill>
                  <a:srgbClr val="FF6600"/>
                </a:solidFill>
                <a:latin typeface="メイリオ" panose="020B0604030504040204" pitchFamily="50" charset="-128"/>
                <a:ea typeface="メイリオ" panose="020B0604030504040204" pitchFamily="50" charset="-128"/>
              </a:rPr>
              <a:t>よう</a:t>
            </a:r>
            <a:endParaRPr lang="en-US" altLang="ja-JP" sz="1600" b="1" dirty="0">
              <a:solidFill>
                <a:srgbClr val="FF6600"/>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b="1" dirty="0">
                <a:solidFill>
                  <a:srgbClr val="FF6600"/>
                </a:solidFill>
                <a:latin typeface="メイリオ" panose="020B0604030504040204" pitchFamily="50" charset="-128"/>
                <a:ea typeface="メイリオ" panose="020B0604030504040204" pitchFamily="50" charset="-128"/>
              </a:rPr>
              <a:t>　徹底し、内容にばらつきが無いように仕組み化。</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p:cNvSpPr txBox="1"/>
          <p:nvPr/>
        </p:nvSpPr>
        <p:spPr>
          <a:xfrm>
            <a:off x="7248128" y="5733515"/>
            <a:ext cx="476765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③紙媒体でしか無い情報は</a:t>
            </a:r>
            <a:r>
              <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OCR</a:t>
            </a: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を用いて</a:t>
            </a:r>
            <a:r>
              <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PDF</a:t>
            </a: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化。</a:t>
            </a:r>
            <a:endParaRPr kumimoji="1" lang="en-US" altLang="ja-JP"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b="1" dirty="0">
                <a:solidFill>
                  <a:srgbClr val="FF6600"/>
                </a:solidFill>
                <a:latin typeface="メイリオ" panose="020B0604030504040204" pitchFamily="50" charset="-128"/>
                <a:ea typeface="メイリオ" panose="020B0604030504040204" pitchFamily="50" charset="-128"/>
              </a:rPr>
              <a:t>　同様に一元管理を行うことで、</a:t>
            </a:r>
            <a:r>
              <a:rPr lang="en-US" altLang="ja-JP" sz="1600" b="1" dirty="0">
                <a:solidFill>
                  <a:srgbClr val="FF6600"/>
                </a:solidFill>
                <a:latin typeface="メイリオ" panose="020B0604030504040204" pitchFamily="50" charset="-128"/>
                <a:ea typeface="メイリオ" panose="020B0604030504040204" pitchFamily="50" charset="-128"/>
              </a:rPr>
              <a:t>OP</a:t>
            </a:r>
            <a:r>
              <a:rPr lang="ja-JP" altLang="en-US" sz="1600" b="1" dirty="0">
                <a:solidFill>
                  <a:srgbClr val="FF6600"/>
                </a:solidFill>
                <a:latin typeface="メイリオ" panose="020B0604030504040204" pitchFamily="50" charset="-128"/>
                <a:ea typeface="メイリオ" panose="020B0604030504040204" pitchFamily="50" charset="-128"/>
              </a:rPr>
              <a:t>がいつでも</a:t>
            </a:r>
            <a:endParaRPr lang="en-US" altLang="ja-JP" sz="1600" b="1" dirty="0">
              <a:solidFill>
                <a:srgbClr val="FF6600"/>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6600"/>
                </a:solidFill>
                <a:effectLst/>
                <a:uLnTx/>
                <a:uFillTx/>
                <a:latin typeface="メイリオ" panose="020B0604030504040204" pitchFamily="50" charset="-128"/>
                <a:ea typeface="メイリオ" panose="020B0604030504040204" pitchFamily="50" charset="-128"/>
                <a:cs typeface="+mn-cs"/>
              </a:rPr>
              <a:t>　検索、参照できるようにした。</a:t>
            </a:r>
          </a:p>
        </p:txBody>
      </p:sp>
      <p:sp>
        <p:nvSpPr>
          <p:cNvPr id="9" name="角丸四角形 8"/>
          <p:cNvSpPr/>
          <p:nvPr/>
        </p:nvSpPr>
        <p:spPr>
          <a:xfrm>
            <a:off x="7229475" y="4013946"/>
            <a:ext cx="4822594" cy="2575310"/>
          </a:xfrm>
          <a:prstGeom prst="roundRect">
            <a:avLst>
              <a:gd name="adj" fmla="val 2541"/>
            </a:avLst>
          </a:prstGeom>
          <a:no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0" name="角丸四角形 9"/>
          <p:cNvSpPr/>
          <p:nvPr/>
        </p:nvSpPr>
        <p:spPr>
          <a:xfrm>
            <a:off x="7314344" y="3762375"/>
            <a:ext cx="3098800" cy="503144"/>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改善のポイント</a:t>
            </a:r>
          </a:p>
        </p:txBody>
      </p:sp>
      <p:sp>
        <p:nvSpPr>
          <p:cNvPr id="11" name="角丸四角形 10"/>
          <p:cNvSpPr/>
          <p:nvPr/>
        </p:nvSpPr>
        <p:spPr>
          <a:xfrm>
            <a:off x="7229475" y="1090474"/>
            <a:ext cx="4822594" cy="2575310"/>
          </a:xfrm>
          <a:prstGeom prst="roundRect">
            <a:avLst>
              <a:gd name="adj" fmla="val 2541"/>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2" name="角丸四角形 11"/>
          <p:cNvSpPr/>
          <p:nvPr/>
        </p:nvSpPr>
        <p:spPr>
          <a:xfrm>
            <a:off x="7314344"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b="1" dirty="0">
                <a:solidFill>
                  <a:prstClr val="white"/>
                </a:solidFill>
                <a:latin typeface="メイリオ" panose="020B0604030504040204" pitchFamily="50" charset="-128"/>
                <a:ea typeface="メイリオ" panose="020B0604030504040204" pitchFamily="50" charset="-128"/>
              </a:rPr>
              <a:t>改善</a:t>
            </a: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前の課題</a:t>
            </a:r>
          </a:p>
        </p:txBody>
      </p:sp>
      <p:sp>
        <p:nvSpPr>
          <p:cNvPr id="13" name="テキスト ボックス 12"/>
          <p:cNvSpPr txBox="1"/>
          <p:nvPr/>
        </p:nvSpPr>
        <p:spPr>
          <a:xfrm>
            <a:off x="7248127" y="1397474"/>
            <a:ext cx="4629703"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①社内ポータルサイトの検索先が多く、かつ</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solidFill>
                  <a:srgbClr val="3477B2"/>
                </a:solidFill>
                <a:latin typeface="メイリオ" panose="020B0604030504040204" pitchFamily="50" charset="-128"/>
                <a:ea typeface="メイリオ" panose="020B0604030504040204" pitchFamily="50" charset="-128"/>
              </a:rPr>
              <a:t>　検索性も悪いため、情報が見つからない。</a:t>
            </a:r>
            <a:endParaRPr lang="en-US" altLang="ja-JP" sz="1600" dirty="0">
              <a:solidFill>
                <a:srgbClr val="3477B2"/>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結果、応対に時間が</a:t>
            </a:r>
            <a:r>
              <a:rPr kumimoji="1" lang="ja-JP" altLang="en-US" sz="1600" b="0" i="0" u="none" strike="noStrike" kern="1200" cap="none" spc="0" normalizeH="0" baseline="0" noProof="0">
                <a:ln>
                  <a:noFill/>
                </a:ln>
                <a:solidFill>
                  <a:srgbClr val="3477B2"/>
                </a:solidFill>
                <a:effectLst/>
                <a:uLnTx/>
                <a:uFillTx/>
                <a:latin typeface="メイリオ" panose="020B0604030504040204" pitchFamily="50" charset="-128"/>
                <a:ea typeface="メイリオ" panose="020B0604030504040204" pitchFamily="50" charset="-128"/>
                <a:cs typeface="+mn-cs"/>
              </a:rPr>
              <a:t>かかってしまう。</a:t>
            </a:r>
            <a:br>
              <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4" name="テキスト ボックス 13"/>
          <p:cNvSpPr txBox="1"/>
          <p:nvPr/>
        </p:nvSpPr>
        <p:spPr>
          <a:xfrm>
            <a:off x="7248128" y="2187654"/>
            <a:ext cx="4493538"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②提供している情報について、内容にばらつき</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solidFill>
                  <a:srgbClr val="3477B2"/>
                </a:solidFill>
                <a:latin typeface="メイリオ" panose="020B0604030504040204" pitchFamily="50" charset="-128"/>
                <a:ea typeface="メイリオ" panose="020B0604030504040204" pitchFamily="50" charset="-128"/>
              </a:rPr>
              <a:t>　があるため、</a:t>
            </a:r>
            <a:r>
              <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OP</a:t>
            </a: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が誤った解釈をしやすい。</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5" name="テキスト ボックス 14"/>
          <p:cNvSpPr txBox="1"/>
          <p:nvPr/>
        </p:nvSpPr>
        <p:spPr>
          <a:xfrm>
            <a:off x="7248128" y="2819163"/>
            <a:ext cx="4772460"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③紙でしか用意されていない情報があり、</a:t>
            </a:r>
            <a:endPar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solidFill>
                  <a:srgbClr val="3477B2"/>
                </a:solidFill>
                <a:latin typeface="メイリオ" panose="020B0604030504040204" pitchFamily="50" charset="-128"/>
                <a:ea typeface="メイリオ" panose="020B0604030504040204" pitchFamily="50" charset="-128"/>
              </a:rPr>
              <a:t>　</a:t>
            </a:r>
            <a:r>
              <a:rPr lang="en-US" altLang="ja-JP" sz="1600" dirty="0">
                <a:solidFill>
                  <a:srgbClr val="3477B2"/>
                </a:solidFill>
                <a:latin typeface="メイリオ" panose="020B0604030504040204" pitchFamily="50" charset="-128"/>
                <a:ea typeface="メイリオ" panose="020B0604030504040204" pitchFamily="50" charset="-128"/>
              </a:rPr>
              <a:t>OP</a:t>
            </a:r>
            <a:r>
              <a:rPr lang="ja-JP" altLang="en-US" sz="1600" dirty="0">
                <a:solidFill>
                  <a:srgbClr val="3477B2"/>
                </a:solidFill>
                <a:latin typeface="メイリオ" panose="020B0604030504040204" pitchFamily="50" charset="-128"/>
                <a:ea typeface="メイリオ" panose="020B0604030504040204" pitchFamily="50" charset="-128"/>
              </a:rPr>
              <a:t>がそれを参照するための時間が多くかかる。</a:t>
            </a:r>
            <a:endParaRPr lang="en-US" altLang="ja-JP" sz="1600" dirty="0">
              <a:solidFill>
                <a:srgbClr val="3477B2"/>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a:t>
            </a:r>
            <a:r>
              <a:rPr kumimoji="1" lang="en-US" altLang="ja-JP"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a:t>
            </a:r>
            <a:r>
              <a:rPr lang="ja-JP" altLang="en-US" sz="1600" dirty="0">
                <a:solidFill>
                  <a:srgbClr val="3477B2"/>
                </a:solidFill>
                <a:latin typeface="メイリオ" panose="020B0604030504040204" pitchFamily="50" charset="-128"/>
                <a:ea typeface="メイリオ" panose="020B0604030504040204" pitchFamily="50" charset="-128"/>
              </a:rPr>
              <a:t>ほかの人が見ていると、見れない</a:t>
            </a:r>
            <a:endParaRPr kumimoji="1" lang="ja-JP" altLang="en-US" sz="16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6" name="角丸四角形 15"/>
          <p:cNvSpPr/>
          <p:nvPr/>
        </p:nvSpPr>
        <p:spPr>
          <a:xfrm>
            <a:off x="138179" y="853035"/>
            <a:ext cx="3098800" cy="503144"/>
          </a:xfrm>
          <a:prstGeom prst="roundRect">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業務イメージ</a:t>
            </a:r>
          </a:p>
        </p:txBody>
      </p:sp>
      <p:sp>
        <p:nvSpPr>
          <p:cNvPr id="54" name="角丸四角形 53"/>
          <p:cNvSpPr/>
          <p:nvPr/>
        </p:nvSpPr>
        <p:spPr>
          <a:xfrm>
            <a:off x="589702" y="4009771"/>
            <a:ext cx="1956820" cy="1525806"/>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3477B2"/>
                </a:solidFill>
                <a:effectLst/>
                <a:uLnTx/>
                <a:uFillTx/>
                <a:latin typeface="メイリオ" panose="020B0604030504040204" pitchFamily="50" charset="-128"/>
                <a:ea typeface="メイリオ" panose="020B0604030504040204" pitchFamily="50" charset="-128"/>
                <a:cs typeface="+mn-cs"/>
              </a:rPr>
              <a:t>カスタマーサービス</a:t>
            </a:r>
            <a:endParaRPr kumimoji="1" lang="ja-JP" altLang="en-US" sz="12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56" name="角丸四角形 55"/>
          <p:cNvSpPr/>
          <p:nvPr/>
        </p:nvSpPr>
        <p:spPr>
          <a:xfrm>
            <a:off x="3122074" y="4011405"/>
            <a:ext cx="3554481" cy="1524170"/>
          </a:xfrm>
          <a:prstGeom prst="roundRect">
            <a:avLst>
              <a:gd name="adj" fmla="val 3948"/>
            </a:avLst>
          </a:prstGeom>
          <a:solidFill>
            <a:srgbClr val="ECF3F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57" name="図 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75559" y="4458459"/>
            <a:ext cx="675511" cy="675511"/>
          </a:xfrm>
          <a:prstGeom prst="rect">
            <a:avLst/>
          </a:prstGeom>
        </p:spPr>
      </p:pic>
      <p:pic>
        <p:nvPicPr>
          <p:cNvPr id="58" name="図 5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86368" y="4523466"/>
            <a:ext cx="632894" cy="632894"/>
          </a:xfrm>
          <a:prstGeom prst="rect">
            <a:avLst/>
          </a:prstGeom>
        </p:spPr>
      </p:pic>
      <p:sp>
        <p:nvSpPr>
          <p:cNvPr id="63" name="フローチャート: 磁気ディスク 62"/>
          <p:cNvSpPr/>
          <p:nvPr/>
        </p:nvSpPr>
        <p:spPr>
          <a:xfrm>
            <a:off x="2107279" y="1938657"/>
            <a:ext cx="3385431" cy="1269581"/>
          </a:xfrm>
          <a:prstGeom prst="flowChartMagneticDisk">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4" name="テキスト ボックス 63"/>
          <p:cNvSpPr txBox="1"/>
          <p:nvPr/>
        </p:nvSpPr>
        <p:spPr>
          <a:xfrm>
            <a:off x="2898826" y="2004923"/>
            <a:ext cx="1800494"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ナレッジベース</a:t>
            </a:r>
            <a:endParaRPr kumimoji="1" lang="en-US" altLang="ja-JP" sz="18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65" name="図 6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35082" y="2428523"/>
            <a:ext cx="634043" cy="634043"/>
          </a:xfrm>
          <a:prstGeom prst="rect">
            <a:avLst/>
          </a:prstGeom>
        </p:spPr>
      </p:pic>
      <p:sp>
        <p:nvSpPr>
          <p:cNvPr id="69" name="テキスト ボックス 68"/>
          <p:cNvSpPr txBox="1"/>
          <p:nvPr/>
        </p:nvSpPr>
        <p:spPr>
          <a:xfrm>
            <a:off x="3056095" y="2413150"/>
            <a:ext cx="2253157"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周知情報　　マニュアル</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FAQ</a:t>
            </a: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運用ルール</a:t>
            </a:r>
            <a:br>
              <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br>
            <a:r>
              <a:rPr lang="ja-JP" altLang="en-US" sz="1400" dirty="0">
                <a:solidFill>
                  <a:srgbClr val="3477B2"/>
                </a:solidFill>
                <a:latin typeface="メイリオ" panose="020B0604030504040204" pitchFamily="50" charset="-128"/>
                <a:ea typeface="メイリオ" panose="020B0604030504040204" pitchFamily="50" charset="-128"/>
              </a:rPr>
              <a:t>チラシ情報</a:t>
            </a: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　教育資料</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0" name="フローチャート: 磁気ディスク 69"/>
          <p:cNvSpPr/>
          <p:nvPr/>
        </p:nvSpPr>
        <p:spPr>
          <a:xfrm>
            <a:off x="5655637" y="1858507"/>
            <a:ext cx="1419947" cy="1031245"/>
          </a:xfrm>
          <a:prstGeom prst="flowChartMagneticDisk">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71" name="テキスト ボックス 70"/>
          <p:cNvSpPr txBox="1"/>
          <p:nvPr/>
        </p:nvSpPr>
        <p:spPr>
          <a:xfrm>
            <a:off x="5732427" y="1889284"/>
            <a:ext cx="1261884"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b="1" dirty="0">
                <a:solidFill>
                  <a:srgbClr val="3477B2"/>
                </a:solidFill>
                <a:latin typeface="メイリオ" panose="020B0604030504040204" pitchFamily="50" charset="-128"/>
                <a:ea typeface="メイリオ" panose="020B0604030504040204" pitchFamily="50" charset="-128"/>
              </a:rPr>
              <a:t>受注</a:t>
            </a:r>
            <a:r>
              <a:rPr kumimoji="1" lang="ja-JP" altLang="en-US"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システム</a:t>
            </a:r>
            <a:endParaRPr kumimoji="1" lang="en-US" altLang="ja-JP"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2" name="テキスト ボックス 71"/>
          <p:cNvSpPr txBox="1"/>
          <p:nvPr/>
        </p:nvSpPr>
        <p:spPr>
          <a:xfrm>
            <a:off x="5752168" y="2285807"/>
            <a:ext cx="127212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dirty="0">
                <a:solidFill>
                  <a:srgbClr val="3477B2"/>
                </a:solidFill>
                <a:latin typeface="メイリオ" panose="020B0604030504040204" pitchFamily="50" charset="-128"/>
                <a:ea typeface="メイリオ" panose="020B0604030504040204" pitchFamily="50" charset="-128"/>
              </a:rPr>
              <a:t>受注内容</a:t>
            </a:r>
            <a:endParaRPr lang="en-US" altLang="ja-JP" sz="1400" dirty="0">
              <a:solidFill>
                <a:srgbClr val="3477B2"/>
              </a:solidFill>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製品情報</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75" name="カギ線コネクタ 74"/>
          <p:cNvCxnSpPr>
            <a:cxnSpLocks/>
          </p:cNvCxnSpPr>
          <p:nvPr/>
        </p:nvCxnSpPr>
        <p:spPr>
          <a:xfrm rot="16200000" flipH="1">
            <a:off x="4735038" y="3586660"/>
            <a:ext cx="1682094" cy="388639"/>
          </a:xfrm>
          <a:prstGeom prst="bentConnector3">
            <a:avLst>
              <a:gd name="adj1" fmla="val 98321"/>
            </a:avLst>
          </a:prstGeom>
          <a:ln w="19050" cmpd="sng">
            <a:solidFill>
              <a:srgbClr val="3477B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9" name="テキスト ボックス 78"/>
          <p:cNvSpPr txBox="1"/>
          <p:nvPr/>
        </p:nvSpPr>
        <p:spPr>
          <a:xfrm>
            <a:off x="3205060" y="5227830"/>
            <a:ext cx="13482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SV</a:t>
            </a: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・リーダー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2" name="テキスト ボックス 81"/>
          <p:cNvSpPr txBox="1"/>
          <p:nvPr/>
        </p:nvSpPr>
        <p:spPr>
          <a:xfrm>
            <a:off x="4240168" y="6515296"/>
            <a:ext cx="13482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お客様</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0" name="テキスト ボックス 89"/>
          <p:cNvSpPr txBox="1"/>
          <p:nvPr/>
        </p:nvSpPr>
        <p:spPr>
          <a:xfrm>
            <a:off x="4038906" y="3340314"/>
            <a:ext cx="1348248"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参照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1" name="テキスト ボックス 90"/>
          <p:cNvSpPr txBox="1"/>
          <p:nvPr/>
        </p:nvSpPr>
        <p:spPr>
          <a:xfrm>
            <a:off x="4182800" y="4738974"/>
            <a:ext cx="156394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エスカレーション</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回答</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pic>
        <p:nvPicPr>
          <p:cNvPr id="95" name="図 9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85174" y="5917408"/>
            <a:ext cx="695327" cy="695327"/>
          </a:xfrm>
          <a:prstGeom prst="rect">
            <a:avLst/>
          </a:prstGeom>
        </p:spPr>
      </p:pic>
      <p:sp>
        <p:nvSpPr>
          <p:cNvPr id="96" name="テキスト ボックス 95"/>
          <p:cNvSpPr txBox="1"/>
          <p:nvPr/>
        </p:nvSpPr>
        <p:spPr>
          <a:xfrm>
            <a:off x="5405181" y="5178617"/>
            <a:ext cx="13482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オペレーター</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97" name="直線矢印コネクタ 96"/>
          <p:cNvCxnSpPr/>
          <p:nvPr/>
        </p:nvCxnSpPr>
        <p:spPr>
          <a:xfrm flipV="1">
            <a:off x="4853671" y="5413871"/>
            <a:ext cx="0" cy="50400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98" name="直線矢印コネクタ 97"/>
          <p:cNvCxnSpPr/>
          <p:nvPr/>
        </p:nvCxnSpPr>
        <p:spPr>
          <a:xfrm>
            <a:off x="4921718" y="5446860"/>
            <a:ext cx="0" cy="50400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9" name="テキスト ボックス 98"/>
          <p:cNvSpPr txBox="1"/>
          <p:nvPr/>
        </p:nvSpPr>
        <p:spPr>
          <a:xfrm>
            <a:off x="4899026" y="5497041"/>
            <a:ext cx="116794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問合せ＋回答</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3477B2"/>
                </a:solidFill>
                <a:latin typeface="メイリオ" panose="020B0604030504040204" pitchFamily="50" charset="-128"/>
                <a:ea typeface="メイリオ" panose="020B0604030504040204" pitchFamily="50" charset="-128"/>
              </a:rPr>
              <a:t>注文</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04" name="フローチャート: 磁気ディスク 103"/>
          <p:cNvSpPr/>
          <p:nvPr/>
        </p:nvSpPr>
        <p:spPr>
          <a:xfrm>
            <a:off x="231336" y="2070040"/>
            <a:ext cx="1419947" cy="1031245"/>
          </a:xfrm>
          <a:prstGeom prst="flowChartMagneticDisk">
            <a:avLst/>
          </a:prstGeom>
          <a:noFill/>
          <a:ln w="12700">
            <a:solidFill>
              <a:srgbClr val="3477B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05" name="テキスト ボックス 104"/>
          <p:cNvSpPr txBox="1"/>
          <p:nvPr/>
        </p:nvSpPr>
        <p:spPr>
          <a:xfrm>
            <a:off x="27768" y="2034086"/>
            <a:ext cx="184471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社内ポータル</a:t>
            </a:r>
            <a:r>
              <a:rPr lang="ja-JP" altLang="en-US" sz="1400" b="1" dirty="0">
                <a:solidFill>
                  <a:srgbClr val="3477B2"/>
                </a:solidFill>
                <a:latin typeface="メイリオ" panose="020B0604030504040204" pitchFamily="50" charset="-128"/>
                <a:ea typeface="メイリオ" panose="020B0604030504040204" pitchFamily="50" charset="-128"/>
              </a:rPr>
              <a:t>複数</a:t>
            </a:r>
            <a:endParaRPr lang="en-US" altLang="ja-JP" sz="1400" b="1" dirty="0">
              <a:solidFill>
                <a:srgbClr val="3477B2"/>
              </a:solidFill>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紙媒体</a:t>
            </a:r>
            <a:endParaRPr kumimoji="1" lang="en-US" altLang="ja-JP" sz="1400" b="1"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07" name="直線矢印コネクタ 106"/>
          <p:cNvCxnSpPr>
            <a:stCxn id="104" idx="4"/>
            <a:endCxn id="63" idx="2"/>
          </p:cNvCxnSpPr>
          <p:nvPr/>
        </p:nvCxnSpPr>
        <p:spPr>
          <a:xfrm flipV="1">
            <a:off x="1651283" y="2573448"/>
            <a:ext cx="455996" cy="0"/>
          </a:xfrm>
          <a:prstGeom prst="straightConnector1">
            <a:avLst/>
          </a:prstGeom>
          <a:ln w="571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8" name="テキスト ボックス 107"/>
          <p:cNvSpPr txBox="1"/>
          <p:nvPr/>
        </p:nvSpPr>
        <p:spPr>
          <a:xfrm>
            <a:off x="191344" y="2544479"/>
            <a:ext cx="145333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ナレッジベースへ</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データを移行</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17" name="直線矢印コネクタ 116"/>
          <p:cNvCxnSpPr/>
          <p:nvPr/>
        </p:nvCxnSpPr>
        <p:spPr>
          <a:xfrm flipH="1">
            <a:off x="4323516" y="5112740"/>
            <a:ext cx="1183558" cy="1"/>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pic>
        <p:nvPicPr>
          <p:cNvPr id="137" name="図 13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43373" y="4477892"/>
            <a:ext cx="743979" cy="743979"/>
          </a:xfrm>
          <a:prstGeom prst="rect">
            <a:avLst/>
          </a:prstGeom>
        </p:spPr>
      </p:pic>
      <p:cxnSp>
        <p:nvCxnSpPr>
          <p:cNvPr id="81" name="直線矢印コネクタ 80"/>
          <p:cNvCxnSpPr/>
          <p:nvPr/>
        </p:nvCxnSpPr>
        <p:spPr>
          <a:xfrm>
            <a:off x="4315087" y="4955289"/>
            <a:ext cx="1183558" cy="1"/>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85" name="カギ線コネクタ 84"/>
          <p:cNvCxnSpPr>
            <a:cxnSpLocks/>
          </p:cNvCxnSpPr>
          <p:nvPr/>
        </p:nvCxnSpPr>
        <p:spPr>
          <a:xfrm rot="5400000" flipH="1" flipV="1">
            <a:off x="1383619" y="3464426"/>
            <a:ext cx="1619568" cy="630724"/>
          </a:xfrm>
          <a:prstGeom prst="bentConnector3">
            <a:avLst>
              <a:gd name="adj1" fmla="val 384"/>
            </a:avLst>
          </a:prstGeom>
          <a:ln w="19050">
            <a:solidFill>
              <a:srgbClr val="3477B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カギ線コネクタ 85"/>
          <p:cNvCxnSpPr>
            <a:cxnSpLocks/>
            <a:endCxn id="104" idx="3"/>
          </p:cNvCxnSpPr>
          <p:nvPr/>
        </p:nvCxnSpPr>
        <p:spPr>
          <a:xfrm rot="16200000" flipV="1">
            <a:off x="344624" y="3697972"/>
            <a:ext cx="1422181" cy="228807"/>
          </a:xfrm>
          <a:prstGeom prst="bentConnector3">
            <a:avLst>
              <a:gd name="adj1" fmla="val -8"/>
            </a:avLst>
          </a:prstGeom>
          <a:ln w="19050">
            <a:solidFill>
              <a:srgbClr val="3477B2"/>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7" name="テキスト ボックス 86"/>
          <p:cNvSpPr txBox="1"/>
          <p:nvPr/>
        </p:nvSpPr>
        <p:spPr>
          <a:xfrm>
            <a:off x="-74125" y="3632936"/>
            <a:ext cx="988519"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情報を掲載</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88" name="テキスト ボックス 87"/>
          <p:cNvSpPr txBox="1"/>
          <p:nvPr/>
        </p:nvSpPr>
        <p:spPr>
          <a:xfrm>
            <a:off x="1091564" y="3555133"/>
            <a:ext cx="1348248" cy="46166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ナレッジ</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投稿・更新</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101" name="カギ線コネクタ 100"/>
          <p:cNvCxnSpPr>
            <a:cxnSpLocks/>
          </p:cNvCxnSpPr>
          <p:nvPr/>
        </p:nvCxnSpPr>
        <p:spPr>
          <a:xfrm rot="5400000" flipH="1" flipV="1">
            <a:off x="5646961" y="3567838"/>
            <a:ext cx="1835524" cy="407197"/>
          </a:xfrm>
          <a:prstGeom prst="bentConnector3">
            <a:avLst>
              <a:gd name="adj1" fmla="val 1189"/>
            </a:avLst>
          </a:prstGeom>
          <a:ln w="19050">
            <a:solidFill>
              <a:srgbClr val="3477B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2" name="テキスト ボックス 101"/>
          <p:cNvSpPr txBox="1"/>
          <p:nvPr/>
        </p:nvSpPr>
        <p:spPr>
          <a:xfrm>
            <a:off x="5443865" y="3248626"/>
            <a:ext cx="1348248"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登録、参照</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34" name="乗算 33"/>
          <p:cNvSpPr/>
          <p:nvPr/>
        </p:nvSpPr>
        <p:spPr>
          <a:xfrm>
            <a:off x="605121" y="3387594"/>
            <a:ext cx="720000" cy="720000"/>
          </a:xfrm>
          <a:prstGeom prst="mathMultiply">
            <a:avLst>
              <a:gd name="adj1" fmla="val 12267"/>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66" name="角丸四角形 65"/>
          <p:cNvSpPr/>
          <p:nvPr/>
        </p:nvSpPr>
        <p:spPr>
          <a:xfrm>
            <a:off x="3275498" y="848546"/>
            <a:ext cx="3788298" cy="618812"/>
          </a:xfrm>
          <a:prstGeom prst="roundRect">
            <a:avLst>
              <a:gd name="adj" fmla="val 3948"/>
            </a:avLst>
          </a:prstGeom>
          <a:noFill/>
          <a:ln w="28575">
            <a:solidFill>
              <a:srgbClr val="347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73" name="テキスト ボックス 72"/>
          <p:cNvSpPr txBox="1"/>
          <p:nvPr/>
        </p:nvSpPr>
        <p:spPr>
          <a:xfrm>
            <a:off x="3236979" y="869314"/>
            <a:ext cx="3921336" cy="6771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◆業務内容</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3477B2"/>
                </a:solidFill>
                <a:latin typeface="メイリオ" panose="020B0604030504040204" pitchFamily="50" charset="-128"/>
                <a:ea typeface="メイリオ" panose="020B0604030504040204" pitchFamily="50" charset="-128"/>
              </a:rPr>
              <a:t>カスタマーサービス業務および、顧客向けお電話対応</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rgbClr val="3477B2"/>
                </a:solidFill>
                <a:latin typeface="メイリオ" panose="020B0604030504040204" pitchFamily="50" charset="-128"/>
                <a:ea typeface="メイリオ" panose="020B0604030504040204" pitchFamily="50" charset="-128"/>
              </a:rPr>
              <a:t>業務</a:t>
            </a:r>
            <a:endParaRPr kumimoji="1" lang="en-US" altLang="ja-JP" sz="14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83" name="直線矢印コネクタ 82"/>
          <p:cNvCxnSpPr/>
          <p:nvPr/>
        </p:nvCxnSpPr>
        <p:spPr>
          <a:xfrm>
            <a:off x="6118167" y="6353067"/>
            <a:ext cx="486420" cy="0"/>
          </a:xfrm>
          <a:prstGeom prst="straightConnector1">
            <a:avLst/>
          </a:prstGeom>
          <a:ln w="19050">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84" name="直線矢印コネクタ 83"/>
          <p:cNvCxnSpPr/>
          <p:nvPr/>
        </p:nvCxnSpPr>
        <p:spPr>
          <a:xfrm>
            <a:off x="6118167" y="6602855"/>
            <a:ext cx="486420" cy="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89" name="テキスト ボックス 88"/>
          <p:cNvSpPr txBox="1"/>
          <p:nvPr/>
        </p:nvSpPr>
        <p:spPr>
          <a:xfrm>
            <a:off x="5464816" y="6230997"/>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改善前</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93" name="テキスト ボックス 92"/>
          <p:cNvSpPr txBox="1"/>
          <p:nvPr/>
        </p:nvSpPr>
        <p:spPr>
          <a:xfrm>
            <a:off x="5464816" y="6472926"/>
            <a:ext cx="66301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改善後</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19" name="テキスト ボックス 18">
            <a:extLst>
              <a:ext uri="{FF2B5EF4-FFF2-40B4-BE49-F238E27FC236}">
                <a16:creationId xmlns:a16="http://schemas.microsoft.com/office/drawing/2014/main" id="{4C2C100F-8ACC-EF99-D462-045D71597822}"/>
              </a:ext>
            </a:extLst>
          </p:cNvPr>
          <p:cNvSpPr txBox="1"/>
          <p:nvPr/>
        </p:nvSpPr>
        <p:spPr>
          <a:xfrm>
            <a:off x="5346734" y="4017870"/>
            <a:ext cx="1414255" cy="276999"/>
          </a:xfrm>
          <a:prstGeom prst="rect">
            <a:avLst/>
          </a:prstGeom>
          <a:noFill/>
        </p:spPr>
        <p:txBody>
          <a:bodyPr wrap="square" rtlCol="0">
            <a:spAutoFit/>
          </a:bodyPr>
          <a:lstStyle/>
          <a:p>
            <a:pPr algn="ctr" fontAlgn="base">
              <a:spcBef>
                <a:spcPct val="0"/>
              </a:spcBef>
              <a:spcAft>
                <a:spcPct val="0"/>
              </a:spcAft>
            </a:pPr>
            <a:r>
              <a:rPr lang="ja-JP" altLang="en-US" sz="12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コールセンター</a:t>
            </a:r>
            <a:endParaRPr lang="en-US" altLang="ja-JP" sz="12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0" name="図 19">
            <a:extLst>
              <a:ext uri="{FF2B5EF4-FFF2-40B4-BE49-F238E27FC236}">
                <a16:creationId xmlns:a16="http://schemas.microsoft.com/office/drawing/2014/main" id="{F15FBE56-125B-D262-D691-FFACC104366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03082" y="5868279"/>
            <a:ext cx="695327" cy="695327"/>
          </a:xfrm>
          <a:prstGeom prst="rect">
            <a:avLst/>
          </a:prstGeom>
        </p:spPr>
      </p:pic>
      <p:sp>
        <p:nvSpPr>
          <p:cNvPr id="22" name="テキスト ボックス 21">
            <a:extLst>
              <a:ext uri="{FF2B5EF4-FFF2-40B4-BE49-F238E27FC236}">
                <a16:creationId xmlns:a16="http://schemas.microsoft.com/office/drawing/2014/main" id="{03AA98C3-457E-E69C-3E35-9EA31398ABFA}"/>
              </a:ext>
            </a:extLst>
          </p:cNvPr>
          <p:cNvSpPr txBox="1"/>
          <p:nvPr/>
        </p:nvSpPr>
        <p:spPr>
          <a:xfrm>
            <a:off x="791267" y="6498641"/>
            <a:ext cx="13482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各部署</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23" name="直線矢印コネクタ 22">
            <a:extLst>
              <a:ext uri="{FF2B5EF4-FFF2-40B4-BE49-F238E27FC236}">
                <a16:creationId xmlns:a16="http://schemas.microsoft.com/office/drawing/2014/main" id="{1B5E6CA0-8A46-02C9-9AC3-3D35883EF06C}"/>
              </a:ext>
            </a:extLst>
          </p:cNvPr>
          <p:cNvCxnSpPr/>
          <p:nvPr/>
        </p:nvCxnSpPr>
        <p:spPr>
          <a:xfrm flipV="1">
            <a:off x="1410807" y="5413871"/>
            <a:ext cx="0" cy="50400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D20D0C9C-7943-C47A-9222-11296017856C}"/>
              </a:ext>
            </a:extLst>
          </p:cNvPr>
          <p:cNvCxnSpPr/>
          <p:nvPr/>
        </p:nvCxnSpPr>
        <p:spPr>
          <a:xfrm>
            <a:off x="1478854" y="5446860"/>
            <a:ext cx="0" cy="504000"/>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A241D88A-69BB-FB61-31B9-52550D130F57}"/>
              </a:ext>
            </a:extLst>
          </p:cNvPr>
          <p:cNvSpPr txBox="1"/>
          <p:nvPr/>
        </p:nvSpPr>
        <p:spPr>
          <a:xfrm>
            <a:off x="1481701" y="5511837"/>
            <a:ext cx="117041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情報収集、</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3477B2"/>
                </a:solidFill>
                <a:latin typeface="メイリオ" panose="020B0604030504040204" pitchFamily="50" charset="-128"/>
                <a:ea typeface="メイリオ" panose="020B0604030504040204" pitchFamily="50" charset="-128"/>
              </a:rPr>
              <a:t>変更情報連携</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sp>
        <p:nvSpPr>
          <p:cNvPr id="55" name="テキスト ボックス 54">
            <a:extLst>
              <a:ext uri="{FF2B5EF4-FFF2-40B4-BE49-F238E27FC236}">
                <a16:creationId xmlns:a16="http://schemas.microsoft.com/office/drawing/2014/main" id="{D79CA635-2F57-2183-9A9F-9EC695D0254A}"/>
              </a:ext>
            </a:extLst>
          </p:cNvPr>
          <p:cNvSpPr txBox="1"/>
          <p:nvPr/>
        </p:nvSpPr>
        <p:spPr>
          <a:xfrm>
            <a:off x="1919264" y="4747740"/>
            <a:ext cx="156394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エスカレーション</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rPr>
              <a:t>回答</a:t>
            </a:r>
            <a:endParaRPr kumimoji="1" lang="en-US" altLang="ja-JP" sz="1200" b="0" i="0" u="none" strike="noStrike" kern="1200" cap="none" spc="0" normalizeH="0" baseline="0" noProof="0" dirty="0">
              <a:ln>
                <a:noFill/>
              </a:ln>
              <a:solidFill>
                <a:srgbClr val="3477B2"/>
              </a:solidFill>
              <a:effectLst/>
              <a:uLnTx/>
              <a:uFillTx/>
              <a:latin typeface="メイリオ" panose="020B0604030504040204" pitchFamily="50" charset="-128"/>
              <a:ea typeface="メイリオ" panose="020B0604030504040204" pitchFamily="50" charset="-128"/>
              <a:cs typeface="+mn-cs"/>
            </a:endParaRPr>
          </a:p>
        </p:txBody>
      </p:sp>
      <p:cxnSp>
        <p:nvCxnSpPr>
          <p:cNvPr id="67" name="直線矢印コネクタ 66">
            <a:extLst>
              <a:ext uri="{FF2B5EF4-FFF2-40B4-BE49-F238E27FC236}">
                <a16:creationId xmlns:a16="http://schemas.microsoft.com/office/drawing/2014/main" id="{F2DCA26E-EDB0-6B75-394D-B63C15BACE68}"/>
              </a:ext>
            </a:extLst>
          </p:cNvPr>
          <p:cNvCxnSpPr/>
          <p:nvPr/>
        </p:nvCxnSpPr>
        <p:spPr>
          <a:xfrm flipH="1">
            <a:off x="2059980" y="5121506"/>
            <a:ext cx="1183558" cy="1"/>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68" name="直線矢印コネクタ 67">
            <a:extLst>
              <a:ext uri="{FF2B5EF4-FFF2-40B4-BE49-F238E27FC236}">
                <a16:creationId xmlns:a16="http://schemas.microsoft.com/office/drawing/2014/main" id="{1E95A3C3-6E4F-B51E-2DAB-A70713D5C2A9}"/>
              </a:ext>
            </a:extLst>
          </p:cNvPr>
          <p:cNvCxnSpPr/>
          <p:nvPr/>
        </p:nvCxnSpPr>
        <p:spPr>
          <a:xfrm>
            <a:off x="2051551" y="4964055"/>
            <a:ext cx="1183558" cy="1"/>
          </a:xfrm>
          <a:prstGeom prst="straightConnector1">
            <a:avLst/>
          </a:prstGeom>
          <a:ln w="19050">
            <a:solidFill>
              <a:srgbClr val="3477B2"/>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2639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fade">
                                      <p:cBhvr>
                                        <p:cTn id="24" dur="500"/>
                                        <p:tgtEl>
                                          <p:spTgt spid="6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500"/>
                                        <p:tgtEl>
                                          <p:spTgt spid="64"/>
                                        </p:tgtEl>
                                      </p:cBhvr>
                                    </p:animEffect>
                                  </p:childTnLst>
                                </p:cTn>
                              </p:par>
                              <p:par>
                                <p:cTn id="28" presetID="10" presetClass="entr" presetSubtype="0" fill="hold" nodeType="withEffect">
                                  <p:stCondLst>
                                    <p:cond delay="0"/>
                                  </p:stCondLst>
                                  <p:childTnLst>
                                    <p:set>
                                      <p:cBhvr>
                                        <p:cTn id="29" dur="1" fill="hold">
                                          <p:stCondLst>
                                            <p:cond delay="0"/>
                                          </p:stCondLst>
                                        </p:cTn>
                                        <p:tgtEl>
                                          <p:spTgt spid="65"/>
                                        </p:tgtEl>
                                        <p:attrNameLst>
                                          <p:attrName>style.visibility</p:attrName>
                                        </p:attrNameLst>
                                      </p:cBhvr>
                                      <p:to>
                                        <p:strVal val="visible"/>
                                      </p:to>
                                    </p:set>
                                    <p:animEffect transition="in" filter="fade">
                                      <p:cBhvr>
                                        <p:cTn id="30" dur="500"/>
                                        <p:tgtEl>
                                          <p:spTgt spid="6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fade">
                                      <p:cBhvr>
                                        <p:cTn id="33" dur="500"/>
                                        <p:tgtEl>
                                          <p:spTgt spid="69"/>
                                        </p:tgtEl>
                                      </p:cBhvr>
                                    </p:animEffect>
                                  </p:childTnLst>
                                </p:cTn>
                              </p:par>
                              <p:par>
                                <p:cTn id="34" presetID="10" presetClass="entr" presetSubtype="0" fill="hold" nodeType="withEffect">
                                  <p:stCondLst>
                                    <p:cond delay="0"/>
                                  </p:stCondLst>
                                  <p:childTnLst>
                                    <p:set>
                                      <p:cBhvr>
                                        <p:cTn id="35" dur="1" fill="hold">
                                          <p:stCondLst>
                                            <p:cond delay="0"/>
                                          </p:stCondLst>
                                        </p:cTn>
                                        <p:tgtEl>
                                          <p:spTgt spid="107"/>
                                        </p:tgtEl>
                                        <p:attrNameLst>
                                          <p:attrName>style.visibility</p:attrName>
                                        </p:attrNameLst>
                                      </p:cBhvr>
                                      <p:to>
                                        <p:strVal val="visible"/>
                                      </p:to>
                                    </p:set>
                                    <p:animEffect transition="in" filter="fade">
                                      <p:cBhvr>
                                        <p:cTn id="36" dur="500"/>
                                        <p:tgtEl>
                                          <p:spTgt spid="10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fade">
                                      <p:cBhvr>
                                        <p:cTn id="39" dur="500"/>
                                        <p:tgtEl>
                                          <p:spTgt spid="8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cTn>
                              </p:par>
                              <p:par>
                                <p:cTn id="43" presetID="10" presetClass="entr" presetSubtype="0" fill="hold" nodeType="with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fade">
                                      <p:cBhvr>
                                        <p:cTn id="45" dur="500"/>
                                        <p:tgtEl>
                                          <p:spTgt spid="85"/>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500"/>
                                        <p:tgtEl>
                                          <p:spTgt spid="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500"/>
                                        <p:tgtEl>
                                          <p:spTgt spid="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500"/>
                                        <p:tgtEl>
                                          <p:spTgt spid="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500"/>
                                        <p:tgtEl>
                                          <p:spTgt spid="1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P spid="12" grpId="0" animBg="1"/>
      <p:bldP spid="13" grpId="0"/>
      <p:bldP spid="14" grpId="0"/>
      <p:bldP spid="15" grpId="0"/>
      <p:bldP spid="63" grpId="0" animBg="1"/>
      <p:bldP spid="64" grpId="0"/>
      <p:bldP spid="69" grpId="0"/>
      <p:bldP spid="88" grpId="0"/>
      <p:bldP spid="34" grpId="0" animBg="1"/>
    </p:bldLst>
  </p:timing>
</p:sld>
</file>

<file path=ppt/theme/theme1.xml><?xml version="1.0" encoding="utf-8"?>
<a:theme xmlns:a="http://schemas.openxmlformats.org/drawingml/2006/main" name="1_Office テーマ">
  <a:themeElements>
    <a:clrScheme name="暖かみのある青">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テーマ">
  <a:themeElements>
    <a:clrScheme name="暖かみのある青">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2568</TotalTime>
  <Words>18173</Words>
  <Application>Microsoft Office PowerPoint</Application>
  <PresentationFormat>ワイド画面</PresentationFormat>
  <Paragraphs>1868</Paragraphs>
  <Slides>26</Slides>
  <Notes>26</Notes>
  <HiddenSlides>0</HiddenSlides>
  <MMClips>0</MMClips>
  <ScaleCrop>false</ScaleCrop>
  <HeadingPairs>
    <vt:vector size="6" baseType="variant">
      <vt:variant>
        <vt:lpstr>使用されているフォント</vt:lpstr>
      </vt:variant>
      <vt:variant>
        <vt:i4>7</vt:i4>
      </vt:variant>
      <vt:variant>
        <vt:lpstr>テーマ</vt:lpstr>
      </vt:variant>
      <vt:variant>
        <vt:i4>3</vt:i4>
      </vt:variant>
      <vt:variant>
        <vt:lpstr>スライド タイトル</vt:lpstr>
      </vt:variant>
      <vt:variant>
        <vt:i4>26</vt:i4>
      </vt:variant>
    </vt:vector>
  </HeadingPairs>
  <TitlesOfParts>
    <vt:vector size="36" baseType="lpstr">
      <vt:lpstr>Google Sans</vt:lpstr>
      <vt:lpstr>Zen Kaku Gothic New</vt:lpstr>
      <vt:lpstr>メイリオ</vt:lpstr>
      <vt:lpstr>メイリオ</vt:lpstr>
      <vt:lpstr>游ゴシック</vt:lpstr>
      <vt:lpstr>游ゴシック Light</vt:lpstr>
      <vt:lpstr>Arial</vt:lpstr>
      <vt:lpstr>1_Office テーマ</vt:lpstr>
      <vt:lpstr>2_Office テーマ</vt:lpstr>
      <vt:lpstr>Office テーマ</vt:lpstr>
      <vt:lpstr>PowerPoint プレゼンテーション</vt:lpstr>
      <vt:lpstr>PowerPoint プレゼンテーション</vt:lpstr>
      <vt:lpstr>PowerPoint プレゼンテーション</vt:lpstr>
      <vt:lpstr>CRM業界　ディー・キュービック様　応対品質と生産性向上</vt:lpstr>
      <vt:lpstr>コンタクトセンター　I社様　多種多様な問合せに対する応対の実現</vt:lpstr>
      <vt:lpstr>インフラ業界　Looop様　ナレッジベース導入による人員コストの削減</vt:lpstr>
      <vt:lpstr>クレジットカード業界　A社様　ナレッジの一元管理による応対品質向上</vt:lpstr>
      <vt:lpstr>ヘルスケア業界　K様　オペレータのスキルの底上げと業務効率化</vt:lpstr>
      <vt:lpstr>オンラインショップB様 オペレータのスキルの底上げと属人化排除</vt:lpstr>
      <vt:lpstr>医療機器業界　N様　ナレッジ管理の簡易化と応対品質の向上</vt:lpstr>
      <vt:lpstr>PowerPoint プレゼンテーション</vt:lpstr>
      <vt:lpstr>PowerPoint プレゼンテーション</vt:lpstr>
      <vt:lpstr>PowerPoint プレゼンテーション</vt:lpstr>
      <vt:lpstr>食品機械業界　S社様　各拠点のナレッジ蓄積</vt:lpstr>
      <vt:lpstr>船舶業界　S様　オンコールサポート業務でのナレッジ整理と活用</vt:lpstr>
      <vt:lpstr>産業機器業界　アルバックテクノ様　海外拠点からの問合せの負担軽減</vt:lpstr>
      <vt:lpstr>PowerPoint プレゼンテーション</vt:lpstr>
      <vt:lpstr>PowerPoint プレゼンテーション</vt:lpstr>
      <vt:lpstr>PowerPoint プレゼンテーション</vt:lpstr>
      <vt:lpstr>PowerPoint プレゼンテーション</vt:lpstr>
      <vt:lpstr>製薬業界　K社　生産コスト低減と品質向上の継続</vt:lpstr>
      <vt:lpstr>たばこ業界　N社様　ナレッジの共有による技術伝承</vt:lpstr>
      <vt:lpstr>製造業界　E社様　知識共有と業務品質向上</vt:lpstr>
      <vt:lpstr>医薬品業界　C社様　若手社員の底上げと生産性向上</vt:lpstr>
      <vt:lpstr>物流業界　M社　ナレッジベース導入による業務工数の削減</vt:lpstr>
      <vt:lpstr>総合建築業界　F社様　海外拠点を含めたアイディア募集による改革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ナレッジ×AIで業務革新 〜SolutionDeskで実現するナレッジマネジメントとAIの融合〜</dc:title>
  <dc:creator>木田</dc:creator>
  <cp:lastModifiedBy>藤原 俊行</cp:lastModifiedBy>
  <cp:revision>183</cp:revision>
  <dcterms:modified xsi:type="dcterms:W3CDTF">2025-01-14T00:27:45Z</dcterms:modified>
</cp:coreProperties>
</file>