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72" r:id="rId1"/>
  </p:sldMasterIdLst>
  <p:notesMasterIdLst>
    <p:notesMasterId r:id="rId6"/>
  </p:notesMasterIdLst>
  <p:sldIdLst>
    <p:sldId id="1436" r:id="rId2"/>
    <p:sldId id="257" r:id="rId3"/>
    <p:sldId id="276" r:id="rId4"/>
    <p:sldId id="277" r:id="rId5"/>
  </p:sldIdLst>
  <p:sldSz cx="12192000" cy="6858000"/>
  <p:notesSz cx="6802438" cy="993457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既定のセクション" id="{75591FF1-F4AF-4A23-B0AA-F16A25710ED1}">
          <p14:sldIdLst>
            <p14:sldId id="1436"/>
            <p14:sldId id="257"/>
            <p14:sldId id="276"/>
            <p14:sldId id="277"/>
          </p14:sldIdLst>
        </p14:section>
      </p14:sectionLst>
    </p:ex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83" roundtripDataSignature="AMtx7mjNHrBdQW5L7hmR5S+hubt8BLJg2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BF571BC-B177-11AD-21BC-05839B40B611}" name="木田 優" initials="木田" userId="S::kida@accelatech.onmicrosoft.com::7c53441e-baec-4524-9ab1-dfebfe23110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萩原 純一"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77B2"/>
    <a:srgbClr val="547593"/>
    <a:srgbClr val="0E2254"/>
    <a:srgbClr val="FF7D7D"/>
    <a:srgbClr val="FFFFFF"/>
    <a:srgbClr val="FE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15" autoAdjust="0"/>
    <p:restoredTop sz="77778" autoAdjust="0"/>
  </p:normalViewPr>
  <p:slideViewPr>
    <p:cSldViewPr snapToGrid="0">
      <p:cViewPr varScale="1">
        <p:scale>
          <a:sx n="86" d="100"/>
          <a:sy n="86" d="100"/>
        </p:scale>
        <p:origin x="1686" y="84"/>
      </p:cViewPr>
      <p:guideLst/>
    </p:cSldViewPr>
  </p:slideViewPr>
  <p:notesTextViewPr>
    <p:cViewPr>
      <p:scale>
        <a:sx n="3" d="2"/>
        <a:sy n="3" d="2"/>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5" Type="http://schemas.openxmlformats.org/officeDocument/2006/relationships/presProps" Target="presProps.xml"/><Relationship Id="rId3" Type="http://schemas.openxmlformats.org/officeDocument/2006/relationships/slide" Target="slides/slide2.xml"/><Relationship Id="rId84" Type="http://schemas.openxmlformats.org/officeDocument/2006/relationships/commentAuthors" Target="commentAuthors.xml"/><Relationship Id="rId89" Type="http://schemas.microsoft.com/office/2018/10/relationships/authors" Target="authors.xml"/><Relationship Id="rId2" Type="http://schemas.openxmlformats.org/officeDocument/2006/relationships/slide" Target="slides/slide1.xml"/><Relationship Id="rId83" Type="http://customschemas.google.com/relationships/presentationmetadata" Target="metadata"/><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notesMaster" Target="notesMasters/notesMaster1.xml"/><Relationship Id="rId87" Type="http://schemas.openxmlformats.org/officeDocument/2006/relationships/theme" Target="theme/theme1.xml"/><Relationship Id="rId5" Type="http://schemas.openxmlformats.org/officeDocument/2006/relationships/slide" Target="slides/slide4.xml"/><Relationship Id="rId86" Type="http://schemas.openxmlformats.org/officeDocument/2006/relationships/viewProps" Target="viewProps.xml"/><Relationship Id="rId4"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7723" cy="498454"/>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53141" y="0"/>
            <a:ext cx="2947723" cy="498454"/>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0244" y="4781014"/>
            <a:ext cx="5441950" cy="391173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9436123"/>
            <a:ext cx="2947723" cy="49845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53141" y="9436123"/>
            <a:ext cx="2947723" cy="498453"/>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altLang="ja-JP" sz="1200" b="0" i="0" u="none" strike="noStrike" cap="none" smtClean="0">
                <a:solidFill>
                  <a:schemeClr val="dk1"/>
                </a:solidFill>
                <a:latin typeface="Arial"/>
                <a:ea typeface="Arial"/>
                <a:cs typeface="Arial"/>
                <a:sym typeface="Arial"/>
              </a:rPr>
              <a:t>1</a:t>
            </a:fld>
            <a:endParaRPr lang="ja-JP" alt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651195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ja-JP" altLang="en-US" dirty="0"/>
              <a:t>「ナレッジを活用したいけれど、どう進めればよいかわからない」、</a:t>
            </a:r>
            <a:endParaRPr lang="en-US" altLang="ja-JP" dirty="0"/>
          </a:p>
          <a:p>
            <a:pPr marL="0" lvl="0" indent="0" algn="l" rtl="0">
              <a:spcBef>
                <a:spcPts val="0"/>
              </a:spcBef>
              <a:spcAft>
                <a:spcPts val="0"/>
              </a:spcAft>
              <a:buNone/>
            </a:pPr>
            <a:r>
              <a:rPr lang="ja-JP" altLang="en-US" dirty="0"/>
              <a:t>私たちのセミナーにおけるアンケート結果トップが、これなんです。</a:t>
            </a:r>
            <a:endParaRPr lang="en-US" altLang="ja-JP" dirty="0"/>
          </a:p>
          <a:p>
            <a:pPr marL="0" lvl="0" indent="0" algn="l" rtl="0">
              <a:spcBef>
                <a:spcPts val="0"/>
              </a:spcBef>
              <a:spcAft>
                <a:spcPts val="0"/>
              </a:spcAft>
              <a:buNone/>
            </a:pPr>
            <a:r>
              <a:rPr lang="ja-JP" altLang="en-US" dirty="0"/>
              <a:t>特にカスタマーサポートの分野だと、</a:t>
            </a:r>
            <a:endParaRPr lang="en-US" altLang="ja-JP" dirty="0"/>
          </a:p>
          <a:p>
            <a:pPr marL="0" lvl="0" indent="0" algn="l" rtl="0">
              <a:spcBef>
                <a:spcPts val="0"/>
              </a:spcBef>
              <a:spcAft>
                <a:spcPts val="0"/>
              </a:spcAft>
              <a:buNone/>
            </a:pPr>
            <a:r>
              <a:rPr lang="ja-JP" altLang="en-US" dirty="0"/>
              <a:t>ナレッジへの取り組みというのは以前から言われており、</a:t>
            </a:r>
            <a:endParaRPr lang="en-US" altLang="ja-JP" dirty="0"/>
          </a:p>
          <a:p>
            <a:pPr marL="0" lvl="0" indent="0" algn="l" rtl="0">
              <a:spcBef>
                <a:spcPts val="0"/>
              </a:spcBef>
              <a:spcAft>
                <a:spcPts val="0"/>
              </a:spcAft>
              <a:buNone/>
            </a:pPr>
            <a:r>
              <a:rPr lang="ja-JP" altLang="en-US" dirty="0"/>
              <a:t>気にかけている方も多いと思います。ただ、大切なのは分かるけど、</a:t>
            </a:r>
            <a:endParaRPr lang="en-US" altLang="ja-JP" dirty="0"/>
          </a:p>
          <a:p>
            <a:pPr marL="0" lvl="0" indent="0" algn="l" rtl="0">
              <a:spcBef>
                <a:spcPts val="0"/>
              </a:spcBef>
              <a:spcAft>
                <a:spcPts val="0"/>
              </a:spcAft>
              <a:buNone/>
            </a:pPr>
            <a:r>
              <a:rPr lang="ja-JP" altLang="en-US" dirty="0"/>
              <a:t>実際の運用に難しさを感じている方も多いのではないでしょうか。</a:t>
            </a:r>
            <a:endParaRPr lang="en-US" altLang="ja-JP" dirty="0"/>
          </a:p>
          <a:p>
            <a:pPr marL="0" lvl="0" indent="0" algn="l" rtl="0">
              <a:spcBef>
                <a:spcPts val="0"/>
              </a:spcBef>
              <a:spcAft>
                <a:spcPts val="0"/>
              </a:spcAft>
              <a:buNone/>
            </a:pPr>
            <a:endParaRPr lang="en-US" altLang="ja-JP" dirty="0"/>
          </a:p>
          <a:p>
            <a:pPr marL="0" lvl="0" indent="0" algn="l" rtl="0">
              <a:spcBef>
                <a:spcPts val="0"/>
              </a:spcBef>
              <a:spcAft>
                <a:spcPts val="0"/>
              </a:spcAft>
              <a:buNone/>
            </a:pPr>
            <a:r>
              <a:rPr lang="ja-JP" altLang="en-US" dirty="0"/>
              <a:t>そのような状況で、最近生成</a:t>
            </a:r>
            <a:r>
              <a:rPr lang="en-US" altLang="ja-JP" dirty="0"/>
              <a:t>AI</a:t>
            </a:r>
            <a:r>
              <a:rPr lang="ja-JP" altLang="en-US" dirty="0"/>
              <a:t>が登場しました。</a:t>
            </a:r>
          </a:p>
          <a:p>
            <a:pPr marL="0" lvl="0" indent="0" algn="l" rtl="0">
              <a:spcBef>
                <a:spcPts val="0"/>
              </a:spcBef>
              <a:spcAft>
                <a:spcPts val="0"/>
              </a:spcAft>
              <a:buNone/>
            </a:pPr>
            <a:r>
              <a:rPr lang="ja-JP" altLang="en-US" dirty="0"/>
              <a:t>ナレッジ</a:t>
            </a:r>
            <a:r>
              <a:rPr lang="en-US" altLang="ja-JP" dirty="0"/>
              <a:t>×AI</a:t>
            </a:r>
            <a:r>
              <a:rPr lang="ja-JP" altLang="en-US" dirty="0"/>
              <a:t>がどのようにサポート現場を変えるのか、</a:t>
            </a:r>
            <a:endParaRPr lang="en-US" altLang="ja-JP" dirty="0"/>
          </a:p>
          <a:p>
            <a:pPr marL="0" lvl="0" indent="0" algn="l" rtl="0">
              <a:spcBef>
                <a:spcPts val="0"/>
              </a:spcBef>
              <a:spcAft>
                <a:spcPts val="0"/>
              </a:spcAft>
              <a:buNone/>
            </a:pPr>
            <a:r>
              <a:rPr lang="ja-JP" altLang="en-US" dirty="0"/>
              <a:t>見ていきましょう</a:t>
            </a:r>
            <a:endParaRPr lang="en-US" altLang="ja-JP" dirty="0"/>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endParaRPr dirty="0"/>
          </a:p>
        </p:txBody>
      </p:sp>
      <p:sp>
        <p:nvSpPr>
          <p:cNvPr id="98" name="Google Shape;98;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tLang="ja-JP"/>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r>
              <a:rPr lang="ja-JP" altLang="en-US" dirty="0"/>
              <a:t>まずは、ナレッジマネジメントの基本的な考え方について確認しましょう。</a:t>
            </a:r>
            <a:endParaRPr lang="en-US" altLang="ja-JP" dirty="0"/>
          </a:p>
          <a:p>
            <a:pPr>
              <a:buNone/>
            </a:pPr>
            <a:r>
              <a:rPr lang="ja-JP" altLang="en-US" dirty="0"/>
              <a:t>これは非常に重要なポイントですので、あらためて復習しておきたいと思います。</a:t>
            </a:r>
          </a:p>
          <a:p>
            <a:pPr>
              <a:buNone/>
            </a:pPr>
            <a:endParaRPr lang="en-US" altLang="ja-JP" dirty="0"/>
          </a:p>
          <a:p>
            <a:pPr>
              <a:buNone/>
            </a:pPr>
            <a:r>
              <a:rPr lang="ja-JP" altLang="en-US" dirty="0"/>
              <a:t>ナレッジマネジメントとは、優秀な個人が持つ「暗黙知」</a:t>
            </a:r>
            <a:endParaRPr lang="en-US" altLang="ja-JP" dirty="0"/>
          </a:p>
          <a:p>
            <a:pPr>
              <a:buNone/>
            </a:pPr>
            <a:r>
              <a:rPr lang="ja-JP" altLang="en-US" dirty="0"/>
              <a:t>つまり、まだ頭の中にあるだけで言語化・文書化されていない知識を、</a:t>
            </a:r>
            <a:endParaRPr lang="en-US" altLang="ja-JP" dirty="0"/>
          </a:p>
          <a:p>
            <a:pPr>
              <a:buNone/>
            </a:pPr>
            <a:r>
              <a:rPr lang="ja-JP" altLang="en-US" dirty="0"/>
              <a:t>「形式知」へと変換する取り組みです。</a:t>
            </a:r>
            <a:endParaRPr lang="en-US" altLang="ja-JP" dirty="0"/>
          </a:p>
          <a:p>
            <a:pPr>
              <a:buNone/>
            </a:pPr>
            <a:endParaRPr lang="en-US" altLang="ja-JP" dirty="0"/>
          </a:p>
          <a:p>
            <a:pPr>
              <a:buNone/>
            </a:pPr>
            <a:r>
              <a:rPr lang="ja-JP" altLang="en-US" dirty="0"/>
              <a:t>形式知とは、誰もが参照できる文書や資料といった、形ある情報のことを指します。</a:t>
            </a:r>
          </a:p>
          <a:p>
            <a:pPr>
              <a:buNone/>
            </a:pPr>
            <a:r>
              <a:rPr lang="ja-JP" altLang="en-US" dirty="0"/>
              <a:t>この形式知を、チーム全体で共有し、それをもとに業務を遂行することで、</a:t>
            </a:r>
            <a:endParaRPr lang="en-US" altLang="ja-JP" dirty="0"/>
          </a:p>
          <a:p>
            <a:pPr>
              <a:buNone/>
            </a:pPr>
            <a:r>
              <a:rPr lang="ja-JP" altLang="en-US" dirty="0"/>
              <a:t>仕事の質や効率を向上させていく。</a:t>
            </a:r>
            <a:endParaRPr lang="en-US" altLang="ja-JP" dirty="0"/>
          </a:p>
          <a:p>
            <a:pPr>
              <a:buNone/>
            </a:pPr>
            <a:r>
              <a:rPr lang="ja-JP" altLang="en-US" dirty="0"/>
              <a:t>このサイクルを継続的に回していくことが、ナレッジマネジメントの本質です。</a:t>
            </a:r>
            <a:endParaRPr lang="en-US" altLang="ja-JP" dirty="0"/>
          </a:p>
          <a:p>
            <a:pPr>
              <a:buNone/>
            </a:pPr>
            <a:endParaRPr lang="ja-JP" altLang="en-US" dirty="0"/>
          </a:p>
          <a:p>
            <a:pPr>
              <a:buNone/>
            </a:pPr>
            <a:r>
              <a:rPr lang="ja-JP" altLang="en-US" dirty="0"/>
              <a:t>しかし、現実の業務現場では、この「形式知」を作成すること自体が</a:t>
            </a:r>
            <a:endParaRPr lang="en-US" altLang="ja-JP" dirty="0"/>
          </a:p>
          <a:p>
            <a:pPr>
              <a:buNone/>
            </a:pPr>
            <a:r>
              <a:rPr lang="ja-JP" altLang="en-US" dirty="0"/>
              <a:t>大変であるうえに、せっかくマニュアルなどの形で整備しても、</a:t>
            </a:r>
            <a:endParaRPr lang="en-US" altLang="ja-JP" dirty="0"/>
          </a:p>
          <a:p>
            <a:pPr>
              <a:buNone/>
            </a:pPr>
            <a:r>
              <a:rPr lang="ja-JP" altLang="en-US" dirty="0"/>
              <a:t>実際には活用されていない、ということも多いのではないでしょうか。</a:t>
            </a:r>
          </a:p>
          <a:p>
            <a:endParaRPr lang="en-US" altLang="ja-JP" dirty="0"/>
          </a:p>
          <a:p>
            <a:r>
              <a:rPr lang="ja-JP" altLang="en-US" dirty="0"/>
              <a:t>そこで登場するのが、「ナレッジ </a:t>
            </a:r>
            <a:r>
              <a:rPr lang="en-US" altLang="ja-JP" dirty="0"/>
              <a:t>× AI</a:t>
            </a:r>
            <a:r>
              <a:rPr lang="ja-JP" altLang="en-US" dirty="0"/>
              <a:t>」です。</a:t>
            </a:r>
          </a:p>
          <a:p>
            <a:endParaRPr kumimoji="1" lang="en-US" altLang="ja-JP" dirty="0"/>
          </a:p>
          <a:p>
            <a:endParaRPr kumimoji="1" lang="ja-JP" altLang="en-US" dirty="0"/>
          </a:p>
        </p:txBody>
      </p:sp>
      <p:sp>
        <p:nvSpPr>
          <p:cNvPr id="4" name="スライド番号プレースホルダー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altLang="ja-JP" sz="1200" b="0" i="0" u="none" strike="noStrike" cap="none" smtClean="0">
                <a:solidFill>
                  <a:schemeClr val="dk1"/>
                </a:solidFill>
                <a:latin typeface="Arial"/>
                <a:ea typeface="Arial"/>
                <a:cs typeface="Arial"/>
                <a:sym typeface="Arial"/>
              </a:rPr>
              <a:t>3</a:t>
            </a:fld>
            <a:endParaRPr lang="ja-JP" alt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480570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個人が持つ情報を、</a:t>
            </a:r>
            <a:r>
              <a:rPr lang="en-US" altLang="ja-JP" dirty="0"/>
              <a:t>AI</a:t>
            </a:r>
            <a:r>
              <a:rPr lang="ja-JP" altLang="en-US" dirty="0"/>
              <a:t>と連携し共有する、</a:t>
            </a:r>
            <a:endParaRPr kumimoji="1" lang="en-US" altLang="ja-JP" dirty="0"/>
          </a:p>
          <a:p>
            <a:endParaRPr kumimoji="1" lang="en-US" altLang="ja-JP" dirty="0"/>
          </a:p>
          <a:p>
            <a:pPr>
              <a:buNone/>
            </a:pPr>
            <a:r>
              <a:rPr lang="ja-JP" altLang="en-US" dirty="0"/>
              <a:t>たとえば、</a:t>
            </a:r>
            <a:endParaRPr lang="en-US" altLang="ja-JP" dirty="0"/>
          </a:p>
          <a:p>
            <a:pPr>
              <a:buNone/>
            </a:pPr>
            <a:r>
              <a:rPr lang="ja-JP" altLang="en-US" dirty="0"/>
              <a:t>★「過去の技術サポート対応履歴から重要なノウハウを抽出し、</a:t>
            </a:r>
            <a:endParaRPr lang="en-US" altLang="ja-JP" dirty="0"/>
          </a:p>
          <a:p>
            <a:pPr>
              <a:buNone/>
            </a:pPr>
            <a:r>
              <a:rPr lang="ja-JP" altLang="en-US" dirty="0"/>
              <a:t>ユーザーガイドを作ってください」と</a:t>
            </a:r>
            <a:r>
              <a:rPr lang="en-US" altLang="ja-JP" dirty="0"/>
              <a:t>AI</a:t>
            </a:r>
            <a:r>
              <a:rPr lang="ja-JP" altLang="en-US" dirty="0"/>
              <a:t>に指示することで、</a:t>
            </a:r>
            <a:endParaRPr lang="en-US" altLang="ja-JP" dirty="0"/>
          </a:p>
          <a:p>
            <a:pPr>
              <a:buNone/>
            </a:pPr>
            <a:r>
              <a:rPr lang="ja-JP" altLang="en-US" dirty="0"/>
              <a:t>ガイドを作成させることができます。</a:t>
            </a:r>
            <a:endParaRPr lang="en-US" altLang="ja-JP" dirty="0"/>
          </a:p>
          <a:p>
            <a:pPr>
              <a:buNone/>
            </a:pPr>
            <a:endParaRPr lang="en-US" altLang="ja-JP" dirty="0"/>
          </a:p>
          <a:p>
            <a:pPr>
              <a:buNone/>
            </a:pPr>
            <a:r>
              <a:rPr lang="ja-JP" altLang="en-US" dirty="0"/>
              <a:t>利用する側も、これまでのように分厚いマニュアルを</a:t>
            </a:r>
            <a:endParaRPr lang="en-US" altLang="ja-JP" dirty="0"/>
          </a:p>
          <a:p>
            <a:pPr>
              <a:buNone/>
            </a:pPr>
            <a:r>
              <a:rPr lang="ja-JP" altLang="en-US" dirty="0"/>
              <a:t>一から読み解く必要はありません。</a:t>
            </a:r>
            <a:endParaRPr lang="en-US" altLang="ja-JP" dirty="0"/>
          </a:p>
          <a:p>
            <a:pPr>
              <a:buNone/>
            </a:pPr>
            <a:r>
              <a:rPr lang="ja-JP" altLang="en-US" dirty="0"/>
              <a:t>★「お客様からの質問に対する回答文を、</a:t>
            </a:r>
            <a:endParaRPr lang="en-US" altLang="ja-JP" dirty="0"/>
          </a:p>
          <a:p>
            <a:pPr>
              <a:buNone/>
            </a:pPr>
            <a:r>
              <a:rPr lang="ja-JP" altLang="en-US" dirty="0"/>
              <a:t>社内ガイドラインに沿ってメール文として作成してください」といった指示を</a:t>
            </a:r>
            <a:endParaRPr lang="en-US" altLang="ja-JP" dirty="0"/>
          </a:p>
          <a:p>
            <a:pPr>
              <a:buNone/>
            </a:pPr>
            <a:r>
              <a:rPr lang="en-US" altLang="ja-JP" dirty="0"/>
              <a:t>AI</a:t>
            </a:r>
            <a:r>
              <a:rPr lang="ja-JP" altLang="en-US" dirty="0"/>
              <a:t>に出せば、メールの文面まで自動で作成できます。</a:t>
            </a:r>
          </a:p>
          <a:p>
            <a:pPr>
              <a:buNone/>
            </a:pPr>
            <a:r>
              <a:rPr lang="ja-JP" altLang="en-US" dirty="0"/>
              <a:t>これにより、ナレッジマネジメントを実務に取り込む際のハードルが、</a:t>
            </a:r>
            <a:endParaRPr lang="en-US" altLang="ja-JP" dirty="0"/>
          </a:p>
          <a:p>
            <a:pPr>
              <a:buNone/>
            </a:pPr>
            <a:r>
              <a:rPr lang="ja-JP" altLang="en-US" dirty="0"/>
              <a:t>ぐっと下がるのではないでしょうか。</a:t>
            </a:r>
          </a:p>
          <a:p>
            <a:endParaRPr lang="en-US" altLang="ja-JP" dirty="0"/>
          </a:p>
          <a:p>
            <a:r>
              <a:rPr lang="ja-JP" altLang="en-US" dirty="0"/>
              <a:t>ここまで敷居が下がると、</a:t>
            </a:r>
            <a:r>
              <a:rPr lang="en-US" altLang="ja-JP" dirty="0"/>
              <a:t>AI</a:t>
            </a:r>
            <a:r>
              <a:rPr lang="ja-JP" altLang="en-US" dirty="0"/>
              <a:t>活用はコールセンター内にとどまらず、</a:t>
            </a:r>
            <a:endParaRPr lang="en-US" altLang="ja-JP" dirty="0"/>
          </a:p>
          <a:p>
            <a:r>
              <a:rPr lang="ja-JP" altLang="en-US" dirty="0"/>
              <a:t>ナレッジマネジメントの対象は</a:t>
            </a:r>
            <a:endParaRPr lang="en-US" altLang="ja-JP" dirty="0"/>
          </a:p>
          <a:p>
            <a:r>
              <a:rPr lang="ja-JP" altLang="en-US" dirty="0"/>
              <a:t>★</a:t>
            </a:r>
            <a:r>
              <a:rPr kumimoji="1" lang="ja-JP" altLang="en-US" dirty="0"/>
              <a:t>業務の現場社員から</a:t>
            </a:r>
            <a:r>
              <a:rPr lang="ja-JP" altLang="en-US" dirty="0"/>
              <a:t>、関連部門、各地の事業所、代理店、</a:t>
            </a:r>
            <a:endParaRPr lang="en-US" altLang="ja-JP" dirty="0"/>
          </a:p>
          <a:p>
            <a:r>
              <a:rPr lang="ja-JP" altLang="en-US" dirty="0"/>
              <a:t>さらにはお客様へと、広く拡大していくことが可能になります。</a:t>
            </a:r>
          </a:p>
          <a:p>
            <a:endParaRPr kumimoji="1" lang="ja-JP" altLang="en-US" dirty="0"/>
          </a:p>
          <a:p>
            <a:endParaRPr kumimoji="1" lang="ja-JP" altLang="en-US" dirty="0"/>
          </a:p>
        </p:txBody>
      </p:sp>
      <p:sp>
        <p:nvSpPr>
          <p:cNvPr id="4" name="スライド番号プレースホルダー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altLang="ja-JP" sz="1200" b="0" i="0" u="none" strike="noStrike" cap="none" smtClean="0">
                <a:solidFill>
                  <a:schemeClr val="dk1"/>
                </a:solidFill>
                <a:latin typeface="Arial"/>
                <a:ea typeface="Arial"/>
                <a:cs typeface="Arial"/>
                <a:sym typeface="Arial"/>
              </a:rPr>
              <a:t>4</a:t>
            </a:fld>
            <a:endParaRPr lang="ja-JP" alt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675884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113033-DA95-8397-06BB-936C745D487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25F7E0D-F837-DF6B-A964-B3C4BBF5B3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8F19935-A273-AB8E-D41F-601C6DE22AD7}"/>
              </a:ext>
            </a:extLst>
          </p:cNvPr>
          <p:cNvSpPr>
            <a:spLocks noGrp="1"/>
          </p:cNvSpPr>
          <p:nvPr>
            <p:ph type="dt" sz="half" idx="10"/>
          </p:nvPr>
        </p:nvSpPr>
        <p:spPr/>
        <p:txBody>
          <a:bodyPr/>
          <a:lstStyle/>
          <a:p>
            <a:pPr marL="0" marR="0" lvl="0" indent="0" algn="l" rtl="0">
              <a:lnSpc>
                <a:spcPct val="100000"/>
              </a:lnSpc>
              <a:spcBef>
                <a:spcPts val="0"/>
              </a:spcBef>
              <a:spcAft>
                <a:spcPts val="0"/>
              </a:spcAft>
              <a:buNone/>
            </a:pPr>
            <a:r>
              <a:rPr lang="en-US" altLang="ja-JP" sz="1200" b="0" i="0" dirty="0">
                <a:solidFill>
                  <a:srgbClr val="444746"/>
                </a:solidFill>
                <a:effectLst/>
                <a:latin typeface="Google Sans"/>
              </a:rPr>
              <a:t>© Accela Technology Corp.</a:t>
            </a:r>
            <a:endParaRPr lang="en-US" altLang="ja-JP" dirty="0"/>
          </a:p>
        </p:txBody>
      </p:sp>
      <p:sp>
        <p:nvSpPr>
          <p:cNvPr id="5" name="フッター プレースホルダー 4">
            <a:extLst>
              <a:ext uri="{FF2B5EF4-FFF2-40B4-BE49-F238E27FC236}">
                <a16:creationId xmlns:a16="http://schemas.microsoft.com/office/drawing/2014/main" id="{54A141EA-245A-68C7-D334-6C55F41C1D5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6760B15-0CA4-D79E-0539-8B12E19060A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059779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タイトルとコンテンツ" type="obj">
  <p:cSld name="タイトルとコンテンツ">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extLst>
      <p:ext uri="{BB962C8B-B14F-4D97-AF65-F5344CB8AC3E}">
        <p14:creationId xmlns:p14="http://schemas.microsoft.com/office/powerpoint/2010/main" val="17457047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FB1B79D-D550-DA74-B50B-20629CBC55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BD82066-9BC6-DBA8-D1C6-1FEF692803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87F56BA-13BA-88AE-C056-2EE5AB12E2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F78515-A656-4F91-AB45-703A13D02630}" type="datetimeFigureOut">
              <a:rPr kumimoji="1" lang="ja-JP" altLang="en-US" smtClean="0"/>
              <a:t>2025/4/24</a:t>
            </a:fld>
            <a:endParaRPr kumimoji="1" lang="ja-JP" altLang="en-US"/>
          </a:p>
        </p:txBody>
      </p:sp>
      <p:sp>
        <p:nvSpPr>
          <p:cNvPr id="5" name="フッター プレースホルダー 4">
            <a:extLst>
              <a:ext uri="{FF2B5EF4-FFF2-40B4-BE49-F238E27FC236}">
                <a16:creationId xmlns:a16="http://schemas.microsoft.com/office/drawing/2014/main" id="{B569E6ED-3BD2-AE8E-E815-3145918719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28F054D-A061-F705-9762-15FB0B0F63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474007638"/>
      </p:ext>
    </p:extLst>
  </p:cSld>
  <p:clrMap bg1="lt1" tx1="dk1" bg2="lt2" tx2="dk2" accent1="accent1" accent2="accent2" accent3="accent3" accent4="accent4" accent5="accent5" accent6="accent6" hlink="hlink" folHlink="folHlink"/>
  <p:sldLayoutIdLst>
    <p:sldLayoutId id="2147483673" r:id="rId1"/>
    <p:sldLayoutId id="2147483882" r:id="rId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microsoft.com/office/2007/relationships/hdphoto" Target="../media/hdphoto1.wdp"/><Relationship Id="rId11" Type="http://schemas.openxmlformats.org/officeDocument/2006/relationships/image" Target="../media/image10.png"/><Relationship Id="rId5" Type="http://schemas.openxmlformats.org/officeDocument/2006/relationships/image" Target="../media/image5.png"/><Relationship Id="rId10" Type="http://schemas.openxmlformats.org/officeDocument/2006/relationships/image" Target="../media/image9.png"/><Relationship Id="rId4" Type="http://schemas.openxmlformats.org/officeDocument/2006/relationships/image" Target="../media/image4.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9D32F93-50AC-4C46-A5DB-291C60DDB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12">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14">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タイトル 1">
            <a:extLst>
              <a:ext uri="{FF2B5EF4-FFF2-40B4-BE49-F238E27FC236}">
                <a16:creationId xmlns:a16="http://schemas.microsoft.com/office/drawing/2014/main" id="{56B06B3E-2B12-55B4-5B97-894B6B8AA1C4}"/>
              </a:ext>
            </a:extLst>
          </p:cNvPr>
          <p:cNvSpPr txBox="1">
            <a:spLocks/>
          </p:cNvSpPr>
          <p:nvPr/>
        </p:nvSpPr>
        <p:spPr>
          <a:xfrm>
            <a:off x="3617264" y="1967608"/>
            <a:ext cx="7473102" cy="1713305"/>
          </a:xfrm>
          <a:prstGeom prst="rect">
            <a:avLst/>
          </a:prstGeom>
        </p:spPr>
        <p:txBody>
          <a:bodyPr vert="horz" lIns="91440" tIns="45720" rIns="91440" bIns="45720" rtlCol="0" anchor="b">
            <a:normAutofit/>
          </a:bodyPr>
          <a:lstStyle>
            <a:defPPr>
              <a:defRPr lang="ja-JP"/>
            </a:defPPr>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spcAft>
                <a:spcPts val="600"/>
              </a:spcAft>
            </a:pPr>
            <a:r>
              <a:rPr lang="ja-JP" altLang="en-US" sz="6000" dirty="0">
                <a:latin typeface="メイリオ" panose="020B0604030504040204" pitchFamily="50" charset="-128"/>
                <a:ea typeface="メイリオ" panose="020B0604030504040204" pitchFamily="50" charset="-128"/>
              </a:rPr>
              <a:t>ナレッジ</a:t>
            </a:r>
            <a:r>
              <a:rPr lang="en-US" altLang="ja-JP" sz="6000" dirty="0">
                <a:latin typeface="メイリオ" panose="020B0604030504040204" pitchFamily="50" charset="-128"/>
                <a:ea typeface="メイリオ" panose="020B0604030504040204" pitchFamily="50" charset="-128"/>
              </a:rPr>
              <a:t>×AI</a:t>
            </a:r>
            <a:r>
              <a:rPr lang="en-US" altLang="ja-JP" sz="6000" baseline="30000" dirty="0">
                <a:latin typeface="メイリオ" panose="020B0604030504040204" pitchFamily="50" charset="-128"/>
                <a:ea typeface="メイリオ" panose="020B0604030504040204" pitchFamily="50" charset="-128"/>
              </a:rPr>
              <a:t>®</a:t>
            </a:r>
            <a:r>
              <a:rPr lang="ja-JP" altLang="en-US" sz="5600" dirty="0">
                <a:latin typeface="メイリオ" panose="020B0604030504040204" pitchFamily="50" charset="-128"/>
                <a:ea typeface="メイリオ" panose="020B0604030504040204" pitchFamily="50" charset="-128"/>
              </a:rPr>
              <a:t>による業務革新</a:t>
            </a:r>
            <a:endParaRPr lang="en-US" altLang="ja-JP" sz="5600" kern="1200" dirty="0">
              <a:solidFill>
                <a:schemeClr val="tx1"/>
              </a:solidFill>
              <a:latin typeface="メイリオ" panose="020B0604030504040204" pitchFamily="50" charset="-128"/>
              <a:ea typeface="メイリオ" panose="020B0604030504040204" pitchFamily="50" charset="-128"/>
            </a:endParaRPr>
          </a:p>
        </p:txBody>
      </p:sp>
      <p:pic>
        <p:nvPicPr>
          <p:cNvPr id="6" name="図 5" descr="ロゴ が含まれている画像&#10;&#10;自動的に生成された説明">
            <a:extLst>
              <a:ext uri="{FF2B5EF4-FFF2-40B4-BE49-F238E27FC236}">
                <a16:creationId xmlns:a16="http://schemas.microsoft.com/office/drawing/2014/main" id="{6A7CEB7F-AA8C-8A3C-64E4-84855CD4C5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686" y="839161"/>
            <a:ext cx="3367815" cy="505172"/>
          </a:xfrm>
          <a:prstGeom prst="rect">
            <a:avLst/>
          </a:prstGeom>
        </p:spPr>
      </p:pic>
      <p:sp>
        <p:nvSpPr>
          <p:cNvPr id="7" name="コンテンツ プレースホルダー 2">
            <a:extLst>
              <a:ext uri="{FF2B5EF4-FFF2-40B4-BE49-F238E27FC236}">
                <a16:creationId xmlns:a16="http://schemas.microsoft.com/office/drawing/2014/main" id="{0412FACA-D3DA-0AED-97D1-1BD594B4037B}"/>
              </a:ext>
            </a:extLst>
          </p:cNvPr>
          <p:cNvSpPr txBox="1">
            <a:spLocks/>
          </p:cNvSpPr>
          <p:nvPr/>
        </p:nvSpPr>
        <p:spPr>
          <a:xfrm>
            <a:off x="3617264" y="3792464"/>
            <a:ext cx="7473102" cy="1486661"/>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en-US" altLang="ja-JP" sz="1400" dirty="0" err="1">
                <a:latin typeface="メイリオ" panose="020B0604030504040204" pitchFamily="50" charset="-128"/>
                <a:ea typeface="メイリオ" panose="020B0604030504040204" pitchFamily="50" charset="-128"/>
              </a:rPr>
              <a:t>SolutionDesk</a:t>
            </a:r>
            <a:r>
              <a:rPr lang="ja-JP" altLang="en-US" sz="1400" dirty="0">
                <a:latin typeface="メイリオ" panose="020B0604030504040204" pitchFamily="50" charset="-128"/>
                <a:ea typeface="メイリオ" panose="020B0604030504040204" pitchFamily="50" charset="-128"/>
              </a:rPr>
              <a:t>の基本コンセプト「ナレッジ</a:t>
            </a:r>
            <a:r>
              <a:rPr lang="en-US" altLang="ja-JP" sz="1400" dirty="0">
                <a:latin typeface="メイリオ" panose="020B0604030504040204" pitchFamily="50" charset="-128"/>
                <a:ea typeface="メイリオ" panose="020B0604030504040204" pitchFamily="50" charset="-128"/>
              </a:rPr>
              <a:t>×AI</a:t>
            </a:r>
            <a:r>
              <a:rPr lang="en-US" altLang="ja-JP" sz="1400" baseline="300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」を解説する資料です。</a:t>
            </a:r>
            <a:br>
              <a:rPr lang="en-US" altLang="ja-JP" sz="1400" dirty="0">
                <a:latin typeface="メイリオ" panose="020B0604030504040204" pitchFamily="50" charset="-128"/>
                <a:ea typeface="メイリオ" panose="020B0604030504040204" pitchFamily="50" charset="-128"/>
              </a:rPr>
            </a:br>
            <a:r>
              <a:rPr kumimoji="1" lang="en-US" altLang="ja-JP" sz="1400" b="0" i="0" u="none" strike="noStrike" kern="1200" cap="none" dirty="0" err="1">
                <a:solidFill>
                  <a:schemeClr val="dk1"/>
                </a:solidFill>
                <a:effectLst/>
                <a:latin typeface="メイリオ" panose="020B0604030504040204" pitchFamily="50" charset="-128"/>
                <a:ea typeface="メイリオ" panose="020B0604030504040204" pitchFamily="50" charset="-128"/>
                <a:cs typeface="+mn-cs"/>
                <a:sym typeface="Arial"/>
              </a:rPr>
              <a:t>SolutionDesk</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は</a:t>
            </a: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企業に蓄積されたナレッジを誰もが簡単に活用できるよう支援する</a:t>
            </a:r>
            <a:br>
              <a:rPr kumimoji="1" lang="en-US"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b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サービス</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です。</a:t>
            </a: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私たち</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はこれを「</a:t>
            </a:r>
            <a:r>
              <a:rPr lang="ja-JP" altLang="en-US" sz="1400" dirty="0">
                <a:latin typeface="メイリオ" panose="020B0604030504040204" pitchFamily="50" charset="-128"/>
                <a:ea typeface="メイリオ" panose="020B0604030504040204" pitchFamily="50" charset="-128"/>
              </a:rPr>
              <a:t>ナレッジ</a:t>
            </a:r>
            <a:r>
              <a:rPr lang="en-US" altLang="ja-JP" sz="1400" dirty="0">
                <a:latin typeface="メイリオ" panose="020B0604030504040204" pitchFamily="50" charset="-128"/>
                <a:ea typeface="メイリオ" panose="020B0604030504040204" pitchFamily="50" charset="-128"/>
              </a:rPr>
              <a:t>×AI</a:t>
            </a:r>
            <a:r>
              <a:rPr lang="en-US" altLang="ja-JP" sz="1400" baseline="30000" dirty="0">
                <a:latin typeface="メイリオ" panose="020B0604030504040204" pitchFamily="50" charset="-128"/>
                <a:ea typeface="メイリオ" panose="020B0604030504040204" pitchFamily="50" charset="-128"/>
              </a:rPr>
              <a:t>®</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」というコンセプトとして提唱しています。</a:t>
            </a:r>
            <a:br>
              <a:rPr kumimoji="1" lang="en-US"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br>
            <a:br>
              <a:rPr kumimoji="1" lang="en-US" altLang="ja-JP" sz="1400" b="0" i="0" u="none" strike="noStrike" kern="1200" cap="none" dirty="0">
                <a:solidFill>
                  <a:srgbClr val="FF0000"/>
                </a:solidFill>
                <a:effectLst/>
                <a:latin typeface="メイリオ" panose="020B0604030504040204" pitchFamily="50" charset="-128"/>
                <a:ea typeface="メイリオ" panose="020B0604030504040204" pitchFamily="50" charset="-128"/>
                <a:cs typeface="+mn-cs"/>
                <a:sym typeface="Arial"/>
              </a:rPr>
            </a:b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提案資料に</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必要なページを、</a:t>
            </a:r>
            <a:r>
              <a:rPr lang="ja-JP" altLang="en-US" sz="1400" dirty="0">
                <a:latin typeface="メイリオ" panose="020B0604030504040204" pitchFamily="50" charset="-128"/>
                <a:ea typeface="メイリオ" panose="020B0604030504040204" pitchFamily="50" charset="-128"/>
              </a:rPr>
              <a:t>ナレッジ</a:t>
            </a:r>
            <a:r>
              <a:rPr lang="en-US" altLang="ja-JP" sz="1400" dirty="0">
                <a:latin typeface="メイリオ" panose="020B0604030504040204" pitchFamily="50" charset="-128"/>
                <a:ea typeface="メイリオ" panose="020B0604030504040204" pitchFamily="50" charset="-128"/>
              </a:rPr>
              <a:t>×AI</a:t>
            </a:r>
            <a:r>
              <a:rPr lang="en-US" altLang="ja-JP" sz="1400" baseline="30000" dirty="0">
                <a:latin typeface="メイリオ" panose="020B0604030504040204" pitchFamily="50" charset="-128"/>
                <a:ea typeface="メイリオ" panose="020B0604030504040204" pitchFamily="50" charset="-128"/>
              </a:rPr>
              <a:t>®</a:t>
            </a: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のコンセプト説明時に</a:t>
            </a:r>
            <a:r>
              <a:rPr kumimoji="1" lang="ja-JP"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ご利用ください</a:t>
            </a:r>
            <a:r>
              <a:rPr kumimoji="1" lang="ja-JP" altLang="en-US"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a:t>
            </a:r>
            <a:endParaRPr kumimoji="1" lang="en-US" altLang="ja-JP" sz="14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p:txBody>
      </p:sp>
      <p:sp>
        <p:nvSpPr>
          <p:cNvPr id="3" name="テキスト ボックス 2">
            <a:extLst>
              <a:ext uri="{FF2B5EF4-FFF2-40B4-BE49-F238E27FC236}">
                <a16:creationId xmlns:a16="http://schemas.microsoft.com/office/drawing/2014/main" id="{218176A9-9D9B-B135-872D-DC0D52B38C69}"/>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spTree>
    <p:extLst>
      <p:ext uri="{BB962C8B-B14F-4D97-AF65-F5344CB8AC3E}">
        <p14:creationId xmlns:p14="http://schemas.microsoft.com/office/powerpoint/2010/main" val="1272495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grpSp>
        <p:nvGrpSpPr>
          <p:cNvPr id="100" name="Google Shape;100;p14"/>
          <p:cNvGrpSpPr/>
          <p:nvPr/>
        </p:nvGrpSpPr>
        <p:grpSpPr>
          <a:xfrm>
            <a:off x="1515974" y="1970876"/>
            <a:ext cx="9160051" cy="4333536"/>
            <a:chOff x="1616765" y="1432856"/>
            <a:chExt cx="9160051" cy="4333536"/>
          </a:xfrm>
        </p:grpSpPr>
        <p:pic>
          <p:nvPicPr>
            <p:cNvPr id="101" name="Google Shape;101;p14" descr="画像が生成されました"/>
            <p:cNvPicPr preferRelativeResize="0"/>
            <p:nvPr/>
          </p:nvPicPr>
          <p:blipFill rotWithShape="1">
            <a:blip r:embed="rId3">
              <a:alphaModFix/>
            </a:blip>
            <a:srcRect t="20769" b="10898"/>
            <a:stretch/>
          </p:blipFill>
          <p:spPr>
            <a:xfrm>
              <a:off x="1627217" y="1432856"/>
              <a:ext cx="9149599" cy="4168093"/>
            </a:xfrm>
            <a:prstGeom prst="rect">
              <a:avLst/>
            </a:prstGeom>
            <a:noFill/>
            <a:ln>
              <a:noFill/>
            </a:ln>
          </p:spPr>
        </p:pic>
        <p:sp>
          <p:nvSpPr>
            <p:cNvPr id="102" name="Google Shape;102;p14"/>
            <p:cNvSpPr/>
            <p:nvPr/>
          </p:nvSpPr>
          <p:spPr>
            <a:xfrm>
              <a:off x="1616765" y="5138354"/>
              <a:ext cx="5950226" cy="62803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3" name="Google Shape;103;p14"/>
            <p:cNvSpPr/>
            <p:nvPr/>
          </p:nvSpPr>
          <p:spPr>
            <a:xfrm>
              <a:off x="2018154" y="2765302"/>
              <a:ext cx="764801" cy="40010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4" name="Google Shape;104;p14"/>
            <p:cNvSpPr/>
            <p:nvPr/>
          </p:nvSpPr>
          <p:spPr>
            <a:xfrm>
              <a:off x="1825998" y="3604042"/>
              <a:ext cx="764801" cy="5186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5" name="Google Shape;105;p14"/>
            <p:cNvSpPr/>
            <p:nvPr/>
          </p:nvSpPr>
          <p:spPr>
            <a:xfrm>
              <a:off x="7685903" y="3863366"/>
              <a:ext cx="988540" cy="5186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
        <p:nvSpPr>
          <p:cNvPr id="109" name="Google Shape;109;p14"/>
          <p:cNvSpPr txBox="1"/>
          <p:nvPr/>
        </p:nvSpPr>
        <p:spPr>
          <a:xfrm>
            <a:off x="176400" y="208800"/>
            <a:ext cx="6911187"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3200" b="1">
                <a:solidFill>
                  <a:schemeClr val="dk1"/>
                </a:solidFill>
                <a:latin typeface="メイリオ" panose="020B0604030504040204" pitchFamily="50" charset="-128"/>
                <a:ea typeface="メイリオ" panose="020B0604030504040204" pitchFamily="50" charset="-128"/>
                <a:sym typeface="Arial"/>
              </a:rPr>
              <a:t>AI活用の鍵は「ナレッジ×AI」</a:t>
            </a:r>
            <a:endParaRPr b="1">
              <a:latin typeface="メイリオ" panose="020B0604030504040204" pitchFamily="50" charset="-128"/>
              <a:ea typeface="メイリオ" panose="020B0604030504040204" pitchFamily="50" charset="-128"/>
            </a:endParaRPr>
          </a:p>
        </p:txBody>
      </p:sp>
      <p:sp>
        <p:nvSpPr>
          <p:cNvPr id="110" name="Google Shape;110;p14"/>
          <p:cNvSpPr txBox="1"/>
          <p:nvPr/>
        </p:nvSpPr>
        <p:spPr>
          <a:xfrm>
            <a:off x="617255" y="1021853"/>
            <a:ext cx="7214700" cy="4616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ja-JP" sz="2400" dirty="0">
                <a:solidFill>
                  <a:schemeClr val="dk1"/>
                </a:solidFill>
                <a:latin typeface="メイリオ" panose="020B0604030504040204" pitchFamily="50" charset="-128"/>
                <a:ea typeface="メイリオ" panose="020B0604030504040204" pitchFamily="50" charset="-128"/>
                <a:sym typeface="Arial"/>
              </a:rPr>
              <a:t>ナレッジを活用したいが、どう進めれば良いか？</a:t>
            </a:r>
            <a:endParaRPr sz="1600" dirty="0">
              <a:latin typeface="メイリオ" panose="020B0604030504040204" pitchFamily="50" charset="-128"/>
              <a:ea typeface="メイリオ" panose="020B0604030504040204" pitchFamily="50" charset="-128"/>
            </a:endParaRPr>
          </a:p>
        </p:txBody>
      </p:sp>
      <p:pic>
        <p:nvPicPr>
          <p:cNvPr id="2" name="図 1" descr="ロゴ が含まれている画像&#10;&#10;AI によって生成されたコンテンツは間違っている可能性があります。">
            <a:extLst>
              <a:ext uri="{FF2B5EF4-FFF2-40B4-BE49-F238E27FC236}">
                <a16:creationId xmlns:a16="http://schemas.microsoft.com/office/drawing/2014/main" id="{8F4539E3-71BB-B0A7-DCDC-56E4B4FAD8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95067" y="210259"/>
            <a:ext cx="2894742" cy="439593"/>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09;p14">
            <a:extLst>
              <a:ext uri="{FF2B5EF4-FFF2-40B4-BE49-F238E27FC236}">
                <a16:creationId xmlns:a16="http://schemas.microsoft.com/office/drawing/2014/main" id="{2771C340-E18E-038F-9528-A51F6C7F1085}"/>
              </a:ext>
            </a:extLst>
          </p:cNvPr>
          <p:cNvSpPr txBox="1"/>
          <p:nvPr/>
        </p:nvSpPr>
        <p:spPr>
          <a:xfrm>
            <a:off x="176400" y="208800"/>
            <a:ext cx="8339527"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3200" b="1" dirty="0">
                <a:solidFill>
                  <a:schemeClr val="dk1"/>
                </a:solidFill>
                <a:latin typeface="メイリオ" panose="020B0604030504040204" pitchFamily="50" charset="-128"/>
                <a:ea typeface="メイリオ" panose="020B0604030504040204" pitchFamily="50" charset="-128"/>
                <a:sym typeface="Arial"/>
              </a:rPr>
              <a:t>ナレッジ</a:t>
            </a:r>
            <a:r>
              <a:rPr lang="ja-JP" altLang="en-US" sz="3200" b="1" dirty="0">
                <a:solidFill>
                  <a:schemeClr val="dk1"/>
                </a:solidFill>
                <a:latin typeface="メイリオ" panose="020B0604030504040204" pitchFamily="50" charset="-128"/>
                <a:ea typeface="メイリオ" panose="020B0604030504040204" pitchFamily="50" charset="-128"/>
                <a:sym typeface="Arial"/>
              </a:rPr>
              <a:t>マネジメント</a:t>
            </a:r>
            <a:r>
              <a:rPr lang="ja-JP" altLang="en-US" sz="3200" b="1" dirty="0">
                <a:solidFill>
                  <a:schemeClr val="tx1"/>
                </a:solidFill>
                <a:latin typeface="メイリオ" panose="020B0604030504040204" pitchFamily="50" charset="-128"/>
                <a:ea typeface="メイリオ" panose="020B0604030504040204" pitchFamily="50" charset="-128"/>
                <a:sym typeface="Arial"/>
              </a:rPr>
              <a:t>⇒ナレッジ</a:t>
            </a:r>
            <a:r>
              <a:rPr lang="en-US" altLang="ja-JP" sz="3200" b="1" dirty="0">
                <a:solidFill>
                  <a:schemeClr val="tx1"/>
                </a:solidFill>
                <a:latin typeface="メイリオ" panose="020B0604030504040204" pitchFamily="50" charset="-128"/>
                <a:ea typeface="メイリオ" panose="020B0604030504040204" pitchFamily="50" charset="-128"/>
                <a:sym typeface="Arial"/>
              </a:rPr>
              <a:t>×AI</a:t>
            </a:r>
            <a:endParaRPr b="1" dirty="0">
              <a:solidFill>
                <a:schemeClr val="tx1"/>
              </a:solidFill>
              <a:latin typeface="メイリオ" panose="020B0604030504040204" pitchFamily="50" charset="-128"/>
              <a:ea typeface="メイリオ" panose="020B0604030504040204" pitchFamily="50" charset="-128"/>
            </a:endParaRPr>
          </a:p>
        </p:txBody>
      </p:sp>
      <p:pic>
        <p:nvPicPr>
          <p:cNvPr id="5" name="図 4" descr="ロゴ が含まれている画像&#10;&#10;AI によって生成されたコンテンツは間違っている可能性があります。">
            <a:extLst>
              <a:ext uri="{FF2B5EF4-FFF2-40B4-BE49-F238E27FC236}">
                <a16:creationId xmlns:a16="http://schemas.microsoft.com/office/drawing/2014/main" id="{52CAFF13-4368-35C8-FCF5-D2D4606DDA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95067" y="210259"/>
            <a:ext cx="2894742" cy="439593"/>
          </a:xfrm>
          <a:prstGeom prst="rect">
            <a:avLst/>
          </a:prstGeom>
        </p:spPr>
      </p:pic>
      <p:pic>
        <p:nvPicPr>
          <p:cNvPr id="6" name="Google Shape;198;p26">
            <a:extLst>
              <a:ext uri="{FF2B5EF4-FFF2-40B4-BE49-F238E27FC236}">
                <a16:creationId xmlns:a16="http://schemas.microsoft.com/office/drawing/2014/main" id="{10C6A3BA-80AC-F530-8F42-2BA9AD70385C}"/>
              </a:ext>
            </a:extLst>
          </p:cNvPr>
          <p:cNvPicPr preferRelativeResize="0"/>
          <p:nvPr/>
        </p:nvPicPr>
        <p:blipFill rotWithShape="1">
          <a:blip r:embed="rId4">
            <a:alphaModFix/>
          </a:blip>
          <a:srcRect/>
          <a:stretch/>
        </p:blipFill>
        <p:spPr>
          <a:xfrm>
            <a:off x="7827359" y="2834634"/>
            <a:ext cx="1338184" cy="1297112"/>
          </a:xfrm>
          <a:prstGeom prst="rect">
            <a:avLst/>
          </a:prstGeom>
          <a:noFill/>
          <a:ln>
            <a:noFill/>
          </a:ln>
        </p:spPr>
      </p:pic>
      <p:sp>
        <p:nvSpPr>
          <p:cNvPr id="7" name="Google Shape;332;p30">
            <a:extLst>
              <a:ext uri="{FF2B5EF4-FFF2-40B4-BE49-F238E27FC236}">
                <a16:creationId xmlns:a16="http://schemas.microsoft.com/office/drawing/2014/main" id="{E6AA4DDE-123E-5C63-9B57-9498209329BE}"/>
              </a:ext>
            </a:extLst>
          </p:cNvPr>
          <p:cNvSpPr/>
          <p:nvPr/>
        </p:nvSpPr>
        <p:spPr>
          <a:xfrm rot="10800000">
            <a:off x="3925787" y="4236600"/>
            <a:ext cx="3685651" cy="1480856"/>
          </a:xfrm>
          <a:prstGeom prst="curvedDownArrow">
            <a:avLst>
              <a:gd name="adj1" fmla="val 25000"/>
              <a:gd name="adj2" fmla="val 50000"/>
              <a:gd name="adj3" fmla="val 25000"/>
            </a:avLst>
          </a:prstGeom>
          <a:solidFill>
            <a:schemeClr val="bg2">
              <a:lumMod val="25000"/>
              <a:lumOff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585"/>
              <a:buFont typeface="Arial"/>
              <a:buNone/>
            </a:pPr>
            <a:endParaRPr sz="2585"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sp>
        <p:nvSpPr>
          <p:cNvPr id="8" name="角丸四角形 11">
            <a:extLst>
              <a:ext uri="{FF2B5EF4-FFF2-40B4-BE49-F238E27FC236}">
                <a16:creationId xmlns:a16="http://schemas.microsoft.com/office/drawing/2014/main" id="{D18EF3A5-41F0-9D83-08D5-AA13BDA24BA8}"/>
              </a:ext>
            </a:extLst>
          </p:cNvPr>
          <p:cNvSpPr/>
          <p:nvPr/>
        </p:nvSpPr>
        <p:spPr bwMode="auto">
          <a:xfrm>
            <a:off x="7913182" y="2695577"/>
            <a:ext cx="3372505" cy="2217005"/>
          </a:xfrm>
          <a:prstGeom prst="roundRect">
            <a:avLst>
              <a:gd name="adj" fmla="val 15139"/>
            </a:avLst>
          </a:prstGeom>
          <a:noFill/>
          <a:ln w="28575" cap="flat" cmpd="sng" algn="ctr">
            <a:solidFill>
              <a:srgbClr val="0070C0"/>
            </a:solidFill>
            <a:prstDash val="solid"/>
            <a:round/>
            <a:headEnd type="stealth" w="med" len="med"/>
            <a:tailEnd type="stealth" w="med" len="med"/>
          </a:ln>
          <a:effectLst/>
        </p:spPr>
        <p:txBody>
          <a:bodyPr rtlCol="0" anchor="ctr"/>
          <a:lstStyle/>
          <a:p>
            <a:pPr algn="ctr"/>
            <a:endParaRPr lang="ja-JP" altLang="en-US" sz="2585"/>
          </a:p>
        </p:txBody>
      </p:sp>
      <p:sp>
        <p:nvSpPr>
          <p:cNvPr id="9" name="角丸四角形 12">
            <a:extLst>
              <a:ext uri="{FF2B5EF4-FFF2-40B4-BE49-F238E27FC236}">
                <a16:creationId xmlns:a16="http://schemas.microsoft.com/office/drawing/2014/main" id="{14B09817-24B5-A675-FCB6-1C66BE96262E}"/>
              </a:ext>
            </a:extLst>
          </p:cNvPr>
          <p:cNvSpPr/>
          <p:nvPr/>
        </p:nvSpPr>
        <p:spPr bwMode="auto">
          <a:xfrm>
            <a:off x="1674316" y="2695577"/>
            <a:ext cx="2094095" cy="2195729"/>
          </a:xfrm>
          <a:prstGeom prst="roundRect">
            <a:avLst/>
          </a:prstGeom>
          <a:noFill/>
          <a:ln w="28575" cap="flat" cmpd="sng" algn="ctr">
            <a:solidFill>
              <a:srgbClr val="0070C0"/>
            </a:solidFill>
            <a:prstDash val="solid"/>
            <a:round/>
            <a:headEnd type="stealth" w="med" len="med"/>
            <a:tailEnd type="stealth" w="med" len="med"/>
          </a:ln>
          <a:effectLst/>
        </p:spPr>
        <p:txBody>
          <a:bodyPr rtlCol="0" anchor="ctr"/>
          <a:lstStyle/>
          <a:p>
            <a:pPr algn="ctr"/>
            <a:endParaRPr lang="ja-JP" altLang="en-US" sz="2585">
              <a:solidFill>
                <a:srgbClr val="0070C0"/>
              </a:solidFill>
            </a:endParaRPr>
          </a:p>
        </p:txBody>
      </p:sp>
      <p:sp>
        <p:nvSpPr>
          <p:cNvPr id="10" name="テキスト ボックス 9">
            <a:extLst>
              <a:ext uri="{FF2B5EF4-FFF2-40B4-BE49-F238E27FC236}">
                <a16:creationId xmlns:a16="http://schemas.microsoft.com/office/drawing/2014/main" id="{7206972C-B05A-8131-C689-6BF280E44D10}"/>
              </a:ext>
            </a:extLst>
          </p:cNvPr>
          <p:cNvSpPr txBox="1"/>
          <p:nvPr/>
        </p:nvSpPr>
        <p:spPr>
          <a:xfrm>
            <a:off x="2216492" y="5025618"/>
            <a:ext cx="1195629" cy="461665"/>
          </a:xfrm>
          <a:prstGeom prst="rect">
            <a:avLst/>
          </a:prstGeom>
          <a:noFill/>
          <a:ln>
            <a:noFill/>
          </a:ln>
        </p:spPr>
        <p:txBody>
          <a:bodyPr wrap="square" rtlCol="0">
            <a:spAutoFit/>
          </a:bodyPr>
          <a:lstStyle/>
          <a:p>
            <a:r>
              <a:rPr lang="ja-JP" altLang="en-US" sz="2400" b="1" dirty="0">
                <a:solidFill>
                  <a:schemeClr val="tx1"/>
                </a:solidFill>
                <a:latin typeface="メイリオ" panose="020B0604030504040204" pitchFamily="50" charset="-128"/>
                <a:ea typeface="メイリオ" panose="020B0604030504040204" pitchFamily="50" charset="-128"/>
              </a:rPr>
              <a:t>個人</a:t>
            </a:r>
          </a:p>
        </p:txBody>
      </p:sp>
      <p:sp>
        <p:nvSpPr>
          <p:cNvPr id="11" name="テキスト ボックス 10">
            <a:extLst>
              <a:ext uri="{FF2B5EF4-FFF2-40B4-BE49-F238E27FC236}">
                <a16:creationId xmlns:a16="http://schemas.microsoft.com/office/drawing/2014/main" id="{69ABD2EA-0CC4-F421-5B0D-F18F475BF5B8}"/>
              </a:ext>
            </a:extLst>
          </p:cNvPr>
          <p:cNvSpPr txBox="1"/>
          <p:nvPr/>
        </p:nvSpPr>
        <p:spPr>
          <a:xfrm>
            <a:off x="9165543" y="5083049"/>
            <a:ext cx="1505607" cy="461665"/>
          </a:xfrm>
          <a:prstGeom prst="rect">
            <a:avLst/>
          </a:prstGeom>
          <a:noFill/>
        </p:spPr>
        <p:txBody>
          <a:bodyPr wrap="square" rtlCol="0">
            <a:spAutoFit/>
          </a:bodyPr>
          <a:lstStyle/>
          <a:p>
            <a:r>
              <a:rPr lang="ja-JP" altLang="en-US" sz="2400" b="1" dirty="0">
                <a:solidFill>
                  <a:schemeClr val="tx1"/>
                </a:solidFill>
                <a:latin typeface="メイリオ" panose="020B0604030504040204" pitchFamily="50" charset="-128"/>
                <a:ea typeface="メイリオ" panose="020B0604030504040204" pitchFamily="50" charset="-128"/>
              </a:rPr>
              <a:t>組織</a:t>
            </a:r>
          </a:p>
        </p:txBody>
      </p:sp>
      <p:sp>
        <p:nvSpPr>
          <p:cNvPr id="12" name="円柱 11">
            <a:extLst>
              <a:ext uri="{FF2B5EF4-FFF2-40B4-BE49-F238E27FC236}">
                <a16:creationId xmlns:a16="http://schemas.microsoft.com/office/drawing/2014/main" id="{3A847DAC-9B6F-7A10-11B3-C33FA2736766}"/>
              </a:ext>
            </a:extLst>
          </p:cNvPr>
          <p:cNvSpPr/>
          <p:nvPr/>
        </p:nvSpPr>
        <p:spPr bwMode="auto">
          <a:xfrm>
            <a:off x="4890895" y="3017418"/>
            <a:ext cx="2025619" cy="1494900"/>
          </a:xfrm>
          <a:prstGeom prst="can">
            <a:avLst>
              <a:gd name="adj" fmla="val 17103"/>
            </a:avLst>
          </a:prstGeom>
          <a:solidFill>
            <a:srgbClr val="FFFFFF">
              <a:lumMod val="75000"/>
            </a:srgbClr>
          </a:solidFill>
          <a:ln w="9525" cap="flat" cmpd="sng" algn="ctr">
            <a:solidFill>
              <a:srgbClr val="FFFFFF">
                <a:lumMod val="85000"/>
              </a:srgbClr>
            </a:solidFill>
            <a:prstDash val="solid"/>
            <a:round/>
            <a:headEnd type="none" w="med" len="med"/>
            <a:tailEnd type="none" w="med" len="med"/>
          </a:ln>
          <a:effectLst/>
        </p:spPr>
        <p:txBody>
          <a:bodyPr lIns="83077" tIns="43200" rIns="83077" bIns="43200"/>
          <a:lstStyle/>
          <a:p>
            <a:pPr algn="ctr">
              <a:spcBef>
                <a:spcPct val="50000"/>
              </a:spcBef>
              <a:defRPr/>
            </a:pPr>
            <a:endParaRPr lang="ja-JP" altLang="en-US" sz="831" dirty="0">
              <a:latin typeface="ＭＳ Ｐゴシック" panose="020B0600070205080204" pitchFamily="50" charset="-128"/>
            </a:endParaRPr>
          </a:p>
        </p:txBody>
      </p:sp>
      <p:sp>
        <p:nvSpPr>
          <p:cNvPr id="13" name="テキスト ボックス 12">
            <a:extLst>
              <a:ext uri="{FF2B5EF4-FFF2-40B4-BE49-F238E27FC236}">
                <a16:creationId xmlns:a16="http://schemas.microsoft.com/office/drawing/2014/main" id="{F9548233-46B0-EB69-2980-85E55707EF2E}"/>
              </a:ext>
            </a:extLst>
          </p:cNvPr>
          <p:cNvSpPr txBox="1"/>
          <p:nvPr/>
        </p:nvSpPr>
        <p:spPr>
          <a:xfrm>
            <a:off x="4524960" y="3617417"/>
            <a:ext cx="2698175" cy="523220"/>
          </a:xfrm>
          <a:prstGeom prst="rect">
            <a:avLst/>
          </a:prstGeom>
          <a:noFill/>
        </p:spPr>
        <p:txBody>
          <a:bodyPr wrap="none" rtlCol="0">
            <a:spAutoFit/>
          </a:bodyPr>
          <a:lstStyle/>
          <a:p>
            <a:r>
              <a:rPr lang="ja-JP" altLang="en-US" sz="2800" b="1" dirty="0">
                <a:latin typeface="メイリオ" panose="020B0604030504040204" pitchFamily="50" charset="-128"/>
                <a:ea typeface="メイリオ" panose="020B0604030504040204" pitchFamily="50" charset="-128"/>
              </a:rPr>
              <a:t>ナレッジベース</a:t>
            </a:r>
          </a:p>
        </p:txBody>
      </p:sp>
      <p:sp>
        <p:nvSpPr>
          <p:cNvPr id="14" name="雲形吹き出し 1">
            <a:extLst>
              <a:ext uri="{FF2B5EF4-FFF2-40B4-BE49-F238E27FC236}">
                <a16:creationId xmlns:a16="http://schemas.microsoft.com/office/drawing/2014/main" id="{70CDAB69-89C4-DBAE-8795-71077FCFAA77}"/>
              </a:ext>
            </a:extLst>
          </p:cNvPr>
          <p:cNvSpPr/>
          <p:nvPr/>
        </p:nvSpPr>
        <p:spPr>
          <a:xfrm>
            <a:off x="1516941" y="1727893"/>
            <a:ext cx="1800200" cy="1116007"/>
          </a:xfrm>
          <a:prstGeom prst="cloudCallout">
            <a:avLst>
              <a:gd name="adj1" fmla="val 8147"/>
              <a:gd name="adj2" fmla="val 76337"/>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latin typeface="メイリオ" panose="020B0604030504040204" pitchFamily="50" charset="-128"/>
              <a:ea typeface="メイリオ" panose="020B0604030504040204" pitchFamily="50" charset="-128"/>
            </a:endParaRPr>
          </a:p>
        </p:txBody>
      </p:sp>
      <p:grpSp>
        <p:nvGrpSpPr>
          <p:cNvPr id="15" name="グループ化 14">
            <a:extLst>
              <a:ext uri="{FF2B5EF4-FFF2-40B4-BE49-F238E27FC236}">
                <a16:creationId xmlns:a16="http://schemas.microsoft.com/office/drawing/2014/main" id="{13047AF8-63D9-F7F8-DBD1-11E2CDAF1C68}"/>
              </a:ext>
            </a:extLst>
          </p:cNvPr>
          <p:cNvGrpSpPr/>
          <p:nvPr/>
        </p:nvGrpSpPr>
        <p:grpSpPr>
          <a:xfrm>
            <a:off x="7064692" y="3609427"/>
            <a:ext cx="1296144" cy="1353231"/>
            <a:chOff x="2771801" y="1265269"/>
            <a:chExt cx="3312368" cy="3891924"/>
          </a:xfrm>
        </p:grpSpPr>
        <p:sp>
          <p:nvSpPr>
            <p:cNvPr id="16" name="正方形/長方形 15">
              <a:extLst>
                <a:ext uri="{FF2B5EF4-FFF2-40B4-BE49-F238E27FC236}">
                  <a16:creationId xmlns:a16="http://schemas.microsoft.com/office/drawing/2014/main" id="{0050E955-94D4-7C79-A7F3-5224E8392171}"/>
                </a:ext>
              </a:extLst>
            </p:cNvPr>
            <p:cNvSpPr/>
            <p:nvPr/>
          </p:nvSpPr>
          <p:spPr>
            <a:xfrm>
              <a:off x="2915816" y="1268761"/>
              <a:ext cx="3024336" cy="38164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 name="Picture 2" descr="ãæ¬ãããã¥ã¢ã«ãã®ç»åæ¤ç´¢çµæ">
              <a:extLst>
                <a:ext uri="{FF2B5EF4-FFF2-40B4-BE49-F238E27FC236}">
                  <a16:creationId xmlns:a16="http://schemas.microsoft.com/office/drawing/2014/main" id="{157CD632-95A4-9F67-29D8-B21129D5B3DF}"/>
                </a:ext>
              </a:extLst>
            </p:cNvPr>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14205" b="86677" l="35551" r="62533">
                          <a14:foregroundMark x1="47462" y1="21544" x2="47462" y2="21544"/>
                          <a14:foregroundMark x1="54000" y1="22083" x2="54000" y2="22083"/>
                          <a14:foregroundMark x1="37769" y1="21544" x2="37769" y2="21544"/>
                          <a14:foregroundMark x1="38154" y1="32496" x2="38154" y2="32496"/>
                          <a14:foregroundMark x1="37923" y1="42190" x2="37923" y2="42190"/>
                          <a14:foregroundMark x1="37462" y1="52783" x2="37462" y2="52783"/>
                          <a14:foregroundMark x1="37769" y1="62478" x2="37769" y2="62478"/>
                          <a14:foregroundMark x1="37769" y1="73429" x2="37769" y2="73429"/>
                          <a14:foregroundMark x1="37385" y1="68941" x2="37385" y2="68941"/>
                          <a14:foregroundMark x1="37077" y1="59246" x2="37077" y2="59246"/>
                          <a14:foregroundMark x1="37923" y1="46679" x2="37923" y2="46679"/>
                          <a14:foregroundMark x1="38538" y1="36266" x2="38538" y2="36266"/>
                          <a14:foregroundMark x1="43769" y1="23339" x2="43769" y2="23339"/>
                          <a14:foregroundMark x1="44615" y1="21185" x2="44615" y2="21185"/>
                          <a14:foregroundMark x1="46000" y1="21544" x2="46000" y2="21544"/>
                          <a14:foregroundMark x1="49385" y1="23519" x2="49385" y2="23519"/>
                          <a14:foregroundMark x1="51692" y1="23160" x2="51692" y2="23160"/>
                          <a14:foregroundMark x1="55154" y1="22262" x2="55154" y2="22262"/>
                          <a14:foregroundMark x1="37923" y1="25673" x2="37923" y2="25673"/>
                          <a14:backgroundMark x1="46769" y1="74147" x2="46769" y2="74147"/>
                          <a14:backgroundMark x1="41846" y1="77558" x2="41846" y2="77558"/>
                          <a14:backgroundMark x1="38462" y1="80969" x2="38462" y2="80969"/>
                          <a14:backgroundMark x1="39077" y1="80431" x2="39077" y2="80431"/>
                        </a14:backgroundRemoval>
                      </a14:imgEffect>
                    </a14:imgLayer>
                  </a14:imgProps>
                </a:ext>
                <a:ext uri="{28A0092B-C50C-407E-A947-70E740481C1C}">
                  <a14:useLocalDpi xmlns:a14="http://schemas.microsoft.com/office/drawing/2010/main" val="0"/>
                </a:ext>
              </a:extLst>
            </a:blip>
            <a:srcRect l="36248" t="12943" r="37002" b="16892"/>
            <a:stretch/>
          </p:blipFill>
          <p:spPr bwMode="auto">
            <a:xfrm>
              <a:off x="2771801" y="1268761"/>
              <a:ext cx="3312368" cy="3888432"/>
            </a:xfrm>
            <a:prstGeom prst="rect">
              <a:avLst/>
            </a:prstGeom>
            <a:noFill/>
            <a:extLst>
              <a:ext uri="{909E8E84-426E-40DD-AFC4-6F175D3DCCD1}">
                <a14:hiddenFill xmlns:a14="http://schemas.microsoft.com/office/drawing/2010/main">
                  <a:solidFill>
                    <a:srgbClr val="FFFFFF"/>
                  </a:solidFill>
                </a14:hiddenFill>
              </a:ext>
            </a:extLst>
          </p:spPr>
        </p:pic>
        <p:sp>
          <p:nvSpPr>
            <p:cNvPr id="18" name="正方形/長方形 17">
              <a:extLst>
                <a:ext uri="{FF2B5EF4-FFF2-40B4-BE49-F238E27FC236}">
                  <a16:creationId xmlns:a16="http://schemas.microsoft.com/office/drawing/2014/main" id="{80F9565A-B2AB-33B1-361C-AB7FEF69ECBC}"/>
                </a:ext>
              </a:extLst>
            </p:cNvPr>
            <p:cNvSpPr/>
            <p:nvPr/>
          </p:nvSpPr>
          <p:spPr>
            <a:xfrm>
              <a:off x="5652120" y="1700808"/>
              <a:ext cx="21602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1A4DD1A9-07FA-2B09-AE82-88F6F71F1D76}"/>
                </a:ext>
              </a:extLst>
            </p:cNvPr>
            <p:cNvSpPr/>
            <p:nvPr/>
          </p:nvSpPr>
          <p:spPr>
            <a:xfrm>
              <a:off x="2932326" y="4725144"/>
              <a:ext cx="1279633"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CBEDED2A-2003-57C5-8E7B-CE61E1AFFD0E}"/>
                </a:ext>
              </a:extLst>
            </p:cNvPr>
            <p:cNvSpPr/>
            <p:nvPr/>
          </p:nvSpPr>
          <p:spPr>
            <a:xfrm>
              <a:off x="3158688" y="4437112"/>
              <a:ext cx="1279633"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 name="直線コネクタ 20">
              <a:extLst>
                <a:ext uri="{FF2B5EF4-FFF2-40B4-BE49-F238E27FC236}">
                  <a16:creationId xmlns:a16="http://schemas.microsoft.com/office/drawing/2014/main" id="{27312797-6A5C-709A-FF82-28FF13063221}"/>
                </a:ext>
              </a:extLst>
            </p:cNvPr>
            <p:cNvCxnSpPr/>
            <p:nvPr/>
          </p:nvCxnSpPr>
          <p:spPr>
            <a:xfrm>
              <a:off x="2932326" y="5085184"/>
              <a:ext cx="3007826"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987E6E32-06EB-90BB-D2E1-D657B1E88696}"/>
                </a:ext>
              </a:extLst>
            </p:cNvPr>
            <p:cNvCxnSpPr/>
            <p:nvPr/>
          </p:nvCxnSpPr>
          <p:spPr>
            <a:xfrm>
              <a:off x="5868144" y="1268761"/>
              <a:ext cx="0" cy="38164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77ED43FB-1BD1-199D-1950-29AF7031ACC4}"/>
                </a:ext>
              </a:extLst>
            </p:cNvPr>
            <p:cNvCxnSpPr/>
            <p:nvPr/>
          </p:nvCxnSpPr>
          <p:spPr>
            <a:xfrm>
              <a:off x="5940152" y="1268760"/>
              <a:ext cx="0" cy="38164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E4C99EAD-E6F2-61E9-6E17-8D07D8243312}"/>
                </a:ext>
              </a:extLst>
            </p:cNvPr>
            <p:cNvCxnSpPr/>
            <p:nvPr/>
          </p:nvCxnSpPr>
          <p:spPr>
            <a:xfrm flipH="1">
              <a:off x="5931017" y="1340770"/>
              <a:ext cx="14773" cy="371779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35B0F8AD-0230-FF00-E945-A48AE4001589}"/>
                </a:ext>
              </a:extLst>
            </p:cNvPr>
            <p:cNvCxnSpPr/>
            <p:nvPr/>
          </p:nvCxnSpPr>
          <p:spPr>
            <a:xfrm>
              <a:off x="5903845" y="1273658"/>
              <a:ext cx="0" cy="38164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8F8F983C-6F7C-5AB5-ADCE-26536C3C06A4}"/>
                </a:ext>
              </a:extLst>
            </p:cNvPr>
            <p:cNvCxnSpPr/>
            <p:nvPr/>
          </p:nvCxnSpPr>
          <p:spPr>
            <a:xfrm>
              <a:off x="5912234" y="1282047"/>
              <a:ext cx="0" cy="38164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88607C16-82B9-7A05-3EA3-86AED0BA118A}"/>
                </a:ext>
              </a:extLst>
            </p:cNvPr>
            <p:cNvCxnSpPr/>
            <p:nvPr/>
          </p:nvCxnSpPr>
          <p:spPr>
            <a:xfrm>
              <a:off x="5895457" y="1265269"/>
              <a:ext cx="0" cy="38164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8" name="テキスト ボックス 27">
            <a:extLst>
              <a:ext uri="{FF2B5EF4-FFF2-40B4-BE49-F238E27FC236}">
                <a16:creationId xmlns:a16="http://schemas.microsoft.com/office/drawing/2014/main" id="{675D4F96-5B64-48C7-EA26-3F90E509D7FB}"/>
              </a:ext>
            </a:extLst>
          </p:cNvPr>
          <p:cNvSpPr txBox="1"/>
          <p:nvPr/>
        </p:nvSpPr>
        <p:spPr>
          <a:xfrm>
            <a:off x="1693650" y="1990294"/>
            <a:ext cx="1504535" cy="584775"/>
          </a:xfrm>
          <a:prstGeom prst="rect">
            <a:avLst/>
          </a:prstGeom>
          <a:noFill/>
        </p:spPr>
        <p:txBody>
          <a:bodyPr wrap="square" rtlCol="0">
            <a:spAutoFit/>
          </a:bodyPr>
          <a:lstStyle/>
          <a:p>
            <a:r>
              <a:rPr kumimoji="1" lang="ja-JP" altLang="en-US" sz="3200" b="1" dirty="0">
                <a:latin typeface="メイリオ" panose="020B0604030504040204" pitchFamily="50" charset="-128"/>
                <a:ea typeface="メイリオ" panose="020B0604030504040204" pitchFamily="50" charset="-128"/>
              </a:rPr>
              <a:t>暗黙知</a:t>
            </a:r>
          </a:p>
        </p:txBody>
      </p:sp>
      <p:sp>
        <p:nvSpPr>
          <p:cNvPr id="29" name="テキスト ボックス 28">
            <a:extLst>
              <a:ext uri="{FF2B5EF4-FFF2-40B4-BE49-F238E27FC236}">
                <a16:creationId xmlns:a16="http://schemas.microsoft.com/office/drawing/2014/main" id="{BB342B3A-B40B-99B4-FB7A-2EE227233E29}"/>
              </a:ext>
            </a:extLst>
          </p:cNvPr>
          <p:cNvSpPr txBox="1"/>
          <p:nvPr/>
        </p:nvSpPr>
        <p:spPr>
          <a:xfrm>
            <a:off x="7066560" y="4359017"/>
            <a:ext cx="1543130" cy="584775"/>
          </a:xfrm>
          <a:prstGeom prst="rect">
            <a:avLst/>
          </a:prstGeom>
          <a:solidFill>
            <a:srgbClr val="FFFFFF">
              <a:alpha val="74902"/>
            </a:srgbClr>
          </a:solidFill>
        </p:spPr>
        <p:txBody>
          <a:bodyPr wrap="square" rtlCol="0">
            <a:spAutoFit/>
          </a:bodyPr>
          <a:lstStyle/>
          <a:p>
            <a:r>
              <a:rPr kumimoji="1" lang="ja-JP" altLang="en-US" sz="3200" b="1" dirty="0">
                <a:latin typeface="メイリオ" panose="020B0604030504040204" pitchFamily="50" charset="-128"/>
                <a:ea typeface="メイリオ" panose="020B0604030504040204" pitchFamily="50" charset="-128"/>
              </a:rPr>
              <a:t>形式知</a:t>
            </a:r>
          </a:p>
        </p:txBody>
      </p:sp>
      <p:sp>
        <p:nvSpPr>
          <p:cNvPr id="30" name="Google Shape;333;p30">
            <a:extLst>
              <a:ext uri="{FF2B5EF4-FFF2-40B4-BE49-F238E27FC236}">
                <a16:creationId xmlns:a16="http://schemas.microsoft.com/office/drawing/2014/main" id="{23CD75CB-E97D-7AA9-D2BD-2D6977097EDA}"/>
              </a:ext>
            </a:extLst>
          </p:cNvPr>
          <p:cNvSpPr/>
          <p:nvPr/>
        </p:nvSpPr>
        <p:spPr>
          <a:xfrm>
            <a:off x="4132494" y="1801995"/>
            <a:ext cx="3685651" cy="1480856"/>
          </a:xfrm>
          <a:prstGeom prst="curvedDownArrow">
            <a:avLst>
              <a:gd name="adj1" fmla="val 25000"/>
              <a:gd name="adj2" fmla="val 50000"/>
              <a:gd name="adj3" fmla="val 25000"/>
            </a:avLst>
          </a:prstGeom>
          <a:solidFill>
            <a:schemeClr val="bg2">
              <a:lumMod val="25000"/>
              <a:lumOff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585"/>
              <a:buFont typeface="Arial"/>
              <a:buNone/>
            </a:pPr>
            <a:endParaRPr sz="2585"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sp>
        <p:nvSpPr>
          <p:cNvPr id="31" name="Google Shape;336;p30">
            <a:extLst>
              <a:ext uri="{FF2B5EF4-FFF2-40B4-BE49-F238E27FC236}">
                <a16:creationId xmlns:a16="http://schemas.microsoft.com/office/drawing/2014/main" id="{41B3E824-685D-F072-2BFC-235488A62643}"/>
              </a:ext>
            </a:extLst>
          </p:cNvPr>
          <p:cNvSpPr txBox="1"/>
          <p:nvPr/>
        </p:nvSpPr>
        <p:spPr>
          <a:xfrm>
            <a:off x="60960" y="997376"/>
            <a:ext cx="12192000" cy="455431"/>
          </a:xfrm>
          <a:prstGeom prst="rect">
            <a:avLst/>
          </a:prstGeom>
          <a:noFill/>
          <a:ln w="50800" cap="flat" cmpd="sng">
            <a:noFill/>
            <a:prstDash val="solid"/>
            <a:miter lim="800000"/>
            <a:headEnd type="none" w="sm" len="sm"/>
            <a:tailEnd type="none" w="sm" len="sm"/>
          </a:ln>
        </p:spPr>
        <p:txBody>
          <a:bodyPr spcFirstLastPara="1" wrap="square" lIns="315675" tIns="109650" rIns="315675" bIns="0" anchor="ctr" anchorCtr="1">
            <a:spAutoFit/>
          </a:bodyPr>
          <a:lstStyle/>
          <a:p>
            <a:pPr marL="0" marR="0" lvl="0" indent="0" algn="l" rtl="0">
              <a:lnSpc>
                <a:spcPct val="80000"/>
              </a:lnSpc>
              <a:spcBef>
                <a:spcPts val="0"/>
              </a:spcBef>
              <a:spcAft>
                <a:spcPts val="0"/>
              </a:spcAft>
              <a:buClr>
                <a:srgbClr val="000000"/>
              </a:buClr>
              <a:buSzPts val="2585"/>
              <a:buFont typeface="Arial"/>
              <a:buNone/>
            </a:pPr>
            <a:r>
              <a:rPr lang="ja-JP" sz="2800" b="1" i="0" u="sng" strike="noStrike" cap="none" dirty="0">
                <a:solidFill>
                  <a:srgbClr val="000000"/>
                </a:solidFill>
                <a:latin typeface="メイリオ" panose="020B0604030504040204" pitchFamily="50" charset="-128"/>
                <a:ea typeface="メイリオ" panose="020B0604030504040204" pitchFamily="50" charset="-128"/>
                <a:cs typeface="Meiryo"/>
                <a:sym typeface="Meiryo"/>
              </a:rPr>
              <a:t>個人のノウハウを組織で共有できる状態に</a:t>
            </a:r>
            <a:endParaRPr sz="1600" b="1" i="0" u="sng" strike="noStrike" cap="none" dirty="0">
              <a:solidFill>
                <a:srgbClr val="000000"/>
              </a:solidFill>
              <a:latin typeface="メイリオ" panose="020B0604030504040204" pitchFamily="50" charset="-128"/>
              <a:ea typeface="メイリオ" panose="020B0604030504040204" pitchFamily="50" charset="-128"/>
              <a:sym typeface="Arial"/>
            </a:endParaRPr>
          </a:p>
        </p:txBody>
      </p:sp>
      <p:sp>
        <p:nvSpPr>
          <p:cNvPr id="32" name="Google Shape;339;p30">
            <a:extLst>
              <a:ext uri="{FF2B5EF4-FFF2-40B4-BE49-F238E27FC236}">
                <a16:creationId xmlns:a16="http://schemas.microsoft.com/office/drawing/2014/main" id="{65B08F2E-A83B-22F3-9CE9-8427A6FC2A16}"/>
              </a:ext>
            </a:extLst>
          </p:cNvPr>
          <p:cNvSpPr txBox="1"/>
          <p:nvPr/>
        </p:nvSpPr>
        <p:spPr>
          <a:xfrm>
            <a:off x="60960" y="6004820"/>
            <a:ext cx="12191999" cy="504675"/>
          </a:xfrm>
          <a:prstGeom prst="rect">
            <a:avLst/>
          </a:prstGeom>
          <a:noFill/>
          <a:ln w="50800" cap="flat" cmpd="sng">
            <a:noFill/>
            <a:prstDash val="solid"/>
            <a:miter lim="800000"/>
            <a:headEnd type="none" w="sm" len="sm"/>
            <a:tailEnd type="none" w="sm" len="sm"/>
          </a:ln>
        </p:spPr>
        <p:txBody>
          <a:bodyPr spcFirstLastPara="1" wrap="square" lIns="315675" tIns="109650" rIns="315675" bIns="0" anchor="ctr" anchorCtr="1">
            <a:spAutoFit/>
          </a:bodyPr>
          <a:lstStyle/>
          <a:p>
            <a:pPr marL="0" marR="0" lvl="0" indent="0" algn="l" rtl="0">
              <a:lnSpc>
                <a:spcPct val="80000"/>
              </a:lnSpc>
              <a:spcBef>
                <a:spcPts val="0"/>
              </a:spcBef>
              <a:spcAft>
                <a:spcPts val="0"/>
              </a:spcAft>
              <a:buClr>
                <a:srgbClr val="000000"/>
              </a:buClr>
              <a:buSzPts val="2585"/>
              <a:buFont typeface="Arial"/>
              <a:buNone/>
            </a:pPr>
            <a:r>
              <a:rPr lang="ja-JP" sz="32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組織の知識を活用し業務遂行</a:t>
            </a:r>
            <a:endParaRPr sz="3200" b="1" i="0" u="none" strike="noStrike" cap="none" dirty="0">
              <a:solidFill>
                <a:srgbClr val="000000"/>
              </a:solidFill>
              <a:latin typeface="メイリオ" panose="020B0604030504040204" pitchFamily="50" charset="-128"/>
              <a:ea typeface="メイリオ" panose="020B0604030504040204" pitchFamily="50" charset="-128"/>
              <a:sym typeface="Arial"/>
            </a:endParaRPr>
          </a:p>
        </p:txBody>
      </p:sp>
      <p:pic>
        <p:nvPicPr>
          <p:cNvPr id="33" name="図 32">
            <a:extLst>
              <a:ext uri="{FF2B5EF4-FFF2-40B4-BE49-F238E27FC236}">
                <a16:creationId xmlns:a16="http://schemas.microsoft.com/office/drawing/2014/main" id="{5008641C-3133-EFAB-13DE-F9ED99D24A6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24376" y="3558813"/>
            <a:ext cx="1298287" cy="1298287"/>
          </a:xfrm>
          <a:prstGeom prst="rect">
            <a:avLst/>
          </a:prstGeom>
        </p:spPr>
      </p:pic>
      <p:pic>
        <p:nvPicPr>
          <p:cNvPr id="34" name="図 33">
            <a:extLst>
              <a:ext uri="{FF2B5EF4-FFF2-40B4-BE49-F238E27FC236}">
                <a16:creationId xmlns:a16="http://schemas.microsoft.com/office/drawing/2014/main" id="{88BE3785-C489-7767-A142-8D65DB8B1D1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71856" y="2797040"/>
            <a:ext cx="1297823" cy="1297823"/>
          </a:xfrm>
          <a:prstGeom prst="rect">
            <a:avLst/>
          </a:prstGeom>
        </p:spPr>
      </p:pic>
      <p:pic>
        <p:nvPicPr>
          <p:cNvPr id="35" name="図 34">
            <a:extLst>
              <a:ext uri="{FF2B5EF4-FFF2-40B4-BE49-F238E27FC236}">
                <a16:creationId xmlns:a16="http://schemas.microsoft.com/office/drawing/2014/main" id="{880032E5-D71F-C25A-A623-8136EC17AC6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011620" y="3240336"/>
            <a:ext cx="1313335" cy="1313335"/>
          </a:xfrm>
          <a:prstGeom prst="rect">
            <a:avLst/>
          </a:prstGeom>
        </p:spPr>
      </p:pic>
    </p:spTree>
    <p:extLst>
      <p:ext uri="{BB962C8B-B14F-4D97-AF65-F5344CB8AC3E}">
        <p14:creationId xmlns:p14="http://schemas.microsoft.com/office/powerpoint/2010/main" val="145467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6A29E8-E405-AB76-32EF-DEF60A8B0464}"/>
            </a:ext>
          </a:extLst>
        </p:cNvPr>
        <p:cNvGrpSpPr/>
        <p:nvPr/>
      </p:nvGrpSpPr>
      <p:grpSpPr>
        <a:xfrm>
          <a:off x="0" y="0"/>
          <a:ext cx="0" cy="0"/>
          <a:chOff x="0" y="0"/>
          <a:chExt cx="0" cy="0"/>
        </a:xfrm>
      </p:grpSpPr>
      <p:sp>
        <p:nvSpPr>
          <p:cNvPr id="4" name="Google Shape;109;p14">
            <a:extLst>
              <a:ext uri="{FF2B5EF4-FFF2-40B4-BE49-F238E27FC236}">
                <a16:creationId xmlns:a16="http://schemas.microsoft.com/office/drawing/2014/main" id="{7FD81518-C69E-E901-3C80-C3BE3220DCD9}"/>
              </a:ext>
            </a:extLst>
          </p:cNvPr>
          <p:cNvSpPr txBox="1"/>
          <p:nvPr/>
        </p:nvSpPr>
        <p:spPr>
          <a:xfrm>
            <a:off x="176400" y="208800"/>
            <a:ext cx="8339527"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3200" b="1" dirty="0">
                <a:solidFill>
                  <a:schemeClr val="dk1"/>
                </a:solidFill>
                <a:latin typeface="メイリオ" panose="020B0604030504040204" pitchFamily="50" charset="-128"/>
                <a:ea typeface="メイリオ" panose="020B0604030504040204" pitchFamily="50" charset="-128"/>
                <a:sym typeface="Arial"/>
              </a:rPr>
              <a:t>ナレッジ</a:t>
            </a:r>
            <a:r>
              <a:rPr lang="ja-JP" altLang="en-US" sz="3200" b="1" dirty="0">
                <a:solidFill>
                  <a:schemeClr val="dk1"/>
                </a:solidFill>
                <a:latin typeface="メイリオ" panose="020B0604030504040204" pitchFamily="50" charset="-128"/>
                <a:ea typeface="メイリオ" panose="020B0604030504040204" pitchFamily="50" charset="-128"/>
                <a:sym typeface="Arial"/>
              </a:rPr>
              <a:t>マネジメント</a:t>
            </a:r>
            <a:r>
              <a:rPr lang="ja-JP" altLang="en-US" sz="3200" b="1" dirty="0">
                <a:solidFill>
                  <a:schemeClr val="tx1"/>
                </a:solidFill>
                <a:latin typeface="メイリオ" panose="020B0604030504040204" pitchFamily="50" charset="-128"/>
                <a:ea typeface="メイリオ" panose="020B0604030504040204" pitchFamily="50" charset="-128"/>
                <a:sym typeface="Arial"/>
              </a:rPr>
              <a:t>⇒ナレッジ</a:t>
            </a:r>
            <a:r>
              <a:rPr lang="en-US" altLang="ja-JP" sz="3200" b="1" dirty="0">
                <a:solidFill>
                  <a:schemeClr val="tx1"/>
                </a:solidFill>
                <a:latin typeface="メイリオ" panose="020B0604030504040204" pitchFamily="50" charset="-128"/>
                <a:ea typeface="メイリオ" panose="020B0604030504040204" pitchFamily="50" charset="-128"/>
                <a:sym typeface="Arial"/>
              </a:rPr>
              <a:t>×AI</a:t>
            </a:r>
            <a:endParaRPr b="1" dirty="0">
              <a:solidFill>
                <a:schemeClr val="tx1"/>
              </a:solidFill>
              <a:latin typeface="メイリオ" panose="020B0604030504040204" pitchFamily="50" charset="-128"/>
              <a:ea typeface="メイリオ" panose="020B0604030504040204" pitchFamily="50" charset="-128"/>
            </a:endParaRPr>
          </a:p>
        </p:txBody>
      </p:sp>
      <p:pic>
        <p:nvPicPr>
          <p:cNvPr id="5" name="図 4" descr="ロゴ が含まれている画像&#10;&#10;AI によって生成されたコンテンツは間違っている可能性があります。">
            <a:extLst>
              <a:ext uri="{FF2B5EF4-FFF2-40B4-BE49-F238E27FC236}">
                <a16:creationId xmlns:a16="http://schemas.microsoft.com/office/drawing/2014/main" id="{02C32D1A-EAAB-B257-A405-900427BB49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95067" y="210259"/>
            <a:ext cx="2894742" cy="439593"/>
          </a:xfrm>
          <a:prstGeom prst="rect">
            <a:avLst/>
          </a:prstGeom>
        </p:spPr>
      </p:pic>
      <p:pic>
        <p:nvPicPr>
          <p:cNvPr id="6" name="Google Shape;198;p26">
            <a:extLst>
              <a:ext uri="{FF2B5EF4-FFF2-40B4-BE49-F238E27FC236}">
                <a16:creationId xmlns:a16="http://schemas.microsoft.com/office/drawing/2014/main" id="{5E9608DA-2467-1F71-AD54-34C849F41F2C}"/>
              </a:ext>
            </a:extLst>
          </p:cNvPr>
          <p:cNvPicPr preferRelativeResize="0"/>
          <p:nvPr/>
        </p:nvPicPr>
        <p:blipFill rotWithShape="1">
          <a:blip r:embed="rId4">
            <a:alphaModFix/>
          </a:blip>
          <a:srcRect/>
          <a:stretch/>
        </p:blipFill>
        <p:spPr>
          <a:xfrm>
            <a:off x="7827359" y="2834634"/>
            <a:ext cx="1338184" cy="1297112"/>
          </a:xfrm>
          <a:prstGeom prst="rect">
            <a:avLst/>
          </a:prstGeom>
          <a:noFill/>
          <a:ln>
            <a:noFill/>
          </a:ln>
        </p:spPr>
      </p:pic>
      <p:sp>
        <p:nvSpPr>
          <p:cNvPr id="7" name="Google Shape;332;p30">
            <a:extLst>
              <a:ext uri="{FF2B5EF4-FFF2-40B4-BE49-F238E27FC236}">
                <a16:creationId xmlns:a16="http://schemas.microsoft.com/office/drawing/2014/main" id="{67A584FC-59A5-7D37-7116-4A4C186C2E3C}"/>
              </a:ext>
            </a:extLst>
          </p:cNvPr>
          <p:cNvSpPr/>
          <p:nvPr/>
        </p:nvSpPr>
        <p:spPr>
          <a:xfrm rot="10800000">
            <a:off x="3925787" y="4236600"/>
            <a:ext cx="3685651" cy="1480856"/>
          </a:xfrm>
          <a:prstGeom prst="curvedDownArrow">
            <a:avLst>
              <a:gd name="adj1" fmla="val 25000"/>
              <a:gd name="adj2" fmla="val 50000"/>
              <a:gd name="adj3" fmla="val 25000"/>
            </a:avLst>
          </a:prstGeom>
          <a:solidFill>
            <a:schemeClr val="bg2">
              <a:lumMod val="25000"/>
              <a:lumOff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585"/>
              <a:buFont typeface="Arial"/>
              <a:buNone/>
            </a:pPr>
            <a:endParaRPr sz="2585"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sp>
        <p:nvSpPr>
          <p:cNvPr id="8" name="角丸四角形 11">
            <a:extLst>
              <a:ext uri="{FF2B5EF4-FFF2-40B4-BE49-F238E27FC236}">
                <a16:creationId xmlns:a16="http://schemas.microsoft.com/office/drawing/2014/main" id="{B4DF401C-95D5-C195-152A-E068CA4E3191}"/>
              </a:ext>
            </a:extLst>
          </p:cNvPr>
          <p:cNvSpPr/>
          <p:nvPr/>
        </p:nvSpPr>
        <p:spPr bwMode="auto">
          <a:xfrm>
            <a:off x="7913182" y="2695577"/>
            <a:ext cx="3372505" cy="2217005"/>
          </a:xfrm>
          <a:prstGeom prst="roundRect">
            <a:avLst>
              <a:gd name="adj" fmla="val 15139"/>
            </a:avLst>
          </a:prstGeom>
          <a:noFill/>
          <a:ln w="28575" cap="flat" cmpd="sng" algn="ctr">
            <a:solidFill>
              <a:srgbClr val="0070C0"/>
            </a:solidFill>
            <a:prstDash val="solid"/>
            <a:round/>
            <a:headEnd type="stealth" w="med" len="med"/>
            <a:tailEnd type="stealth" w="med" len="med"/>
          </a:ln>
          <a:effectLst/>
        </p:spPr>
        <p:txBody>
          <a:bodyPr rtlCol="0" anchor="ctr"/>
          <a:lstStyle/>
          <a:p>
            <a:pPr algn="ctr"/>
            <a:endParaRPr lang="ja-JP" altLang="en-US" sz="2585"/>
          </a:p>
        </p:txBody>
      </p:sp>
      <p:sp>
        <p:nvSpPr>
          <p:cNvPr id="9" name="角丸四角形 12">
            <a:extLst>
              <a:ext uri="{FF2B5EF4-FFF2-40B4-BE49-F238E27FC236}">
                <a16:creationId xmlns:a16="http://schemas.microsoft.com/office/drawing/2014/main" id="{2B934437-CD44-B552-5382-7F4804AA6E94}"/>
              </a:ext>
            </a:extLst>
          </p:cNvPr>
          <p:cNvSpPr/>
          <p:nvPr/>
        </p:nvSpPr>
        <p:spPr bwMode="auto">
          <a:xfrm>
            <a:off x="1674316" y="2695577"/>
            <a:ext cx="2094095" cy="2195729"/>
          </a:xfrm>
          <a:prstGeom prst="roundRect">
            <a:avLst/>
          </a:prstGeom>
          <a:noFill/>
          <a:ln w="28575" cap="flat" cmpd="sng" algn="ctr">
            <a:solidFill>
              <a:srgbClr val="0070C0"/>
            </a:solidFill>
            <a:prstDash val="solid"/>
            <a:round/>
            <a:headEnd type="stealth" w="med" len="med"/>
            <a:tailEnd type="stealth" w="med" len="med"/>
          </a:ln>
          <a:effectLst/>
        </p:spPr>
        <p:txBody>
          <a:bodyPr rtlCol="0" anchor="ctr"/>
          <a:lstStyle/>
          <a:p>
            <a:pPr algn="ctr"/>
            <a:endParaRPr lang="ja-JP" altLang="en-US" sz="2585">
              <a:solidFill>
                <a:srgbClr val="0070C0"/>
              </a:solidFill>
            </a:endParaRPr>
          </a:p>
        </p:txBody>
      </p:sp>
      <p:sp>
        <p:nvSpPr>
          <p:cNvPr id="11" name="テキスト ボックス 10">
            <a:extLst>
              <a:ext uri="{FF2B5EF4-FFF2-40B4-BE49-F238E27FC236}">
                <a16:creationId xmlns:a16="http://schemas.microsoft.com/office/drawing/2014/main" id="{A0DE4A1E-8F63-25F1-803B-07A159241BE3}"/>
              </a:ext>
            </a:extLst>
          </p:cNvPr>
          <p:cNvSpPr txBox="1"/>
          <p:nvPr/>
        </p:nvSpPr>
        <p:spPr>
          <a:xfrm>
            <a:off x="9165543" y="5083049"/>
            <a:ext cx="1505607" cy="461665"/>
          </a:xfrm>
          <a:prstGeom prst="rect">
            <a:avLst/>
          </a:prstGeom>
          <a:noFill/>
        </p:spPr>
        <p:txBody>
          <a:bodyPr wrap="square" rtlCol="0">
            <a:spAutoFit/>
          </a:bodyPr>
          <a:lstStyle/>
          <a:p>
            <a:r>
              <a:rPr lang="ja-JP" altLang="en-US" sz="2400" b="1" dirty="0">
                <a:solidFill>
                  <a:schemeClr val="tx1"/>
                </a:solidFill>
                <a:latin typeface="メイリオ" panose="020B0604030504040204" pitchFamily="50" charset="-128"/>
                <a:ea typeface="メイリオ" panose="020B0604030504040204" pitchFamily="50" charset="-128"/>
              </a:rPr>
              <a:t>組織</a:t>
            </a:r>
          </a:p>
        </p:txBody>
      </p:sp>
      <p:sp>
        <p:nvSpPr>
          <p:cNvPr id="12" name="円柱 11">
            <a:extLst>
              <a:ext uri="{FF2B5EF4-FFF2-40B4-BE49-F238E27FC236}">
                <a16:creationId xmlns:a16="http://schemas.microsoft.com/office/drawing/2014/main" id="{B057AE30-5BFC-2CDD-708D-F3602AEB8EBB}"/>
              </a:ext>
            </a:extLst>
          </p:cNvPr>
          <p:cNvSpPr/>
          <p:nvPr/>
        </p:nvSpPr>
        <p:spPr bwMode="auto">
          <a:xfrm>
            <a:off x="4890895" y="3017418"/>
            <a:ext cx="2025619" cy="1494900"/>
          </a:xfrm>
          <a:prstGeom prst="can">
            <a:avLst>
              <a:gd name="adj" fmla="val 17103"/>
            </a:avLst>
          </a:prstGeom>
          <a:solidFill>
            <a:srgbClr val="FFFFFF">
              <a:lumMod val="75000"/>
            </a:srgbClr>
          </a:solidFill>
          <a:ln w="9525" cap="flat" cmpd="sng" algn="ctr">
            <a:solidFill>
              <a:srgbClr val="FFFFFF">
                <a:lumMod val="85000"/>
              </a:srgbClr>
            </a:solidFill>
            <a:prstDash val="solid"/>
            <a:round/>
            <a:headEnd type="none" w="med" len="med"/>
            <a:tailEnd type="none" w="med" len="med"/>
          </a:ln>
          <a:effectLst/>
        </p:spPr>
        <p:txBody>
          <a:bodyPr lIns="83077" tIns="43200" rIns="83077" bIns="43200"/>
          <a:lstStyle/>
          <a:p>
            <a:pPr algn="ctr">
              <a:spcBef>
                <a:spcPct val="50000"/>
              </a:spcBef>
              <a:defRPr/>
            </a:pPr>
            <a:endParaRPr lang="ja-JP" altLang="en-US" sz="831" dirty="0">
              <a:latin typeface="ＭＳ Ｐゴシック" panose="020B0600070205080204" pitchFamily="50" charset="-128"/>
            </a:endParaRPr>
          </a:p>
        </p:txBody>
      </p:sp>
      <p:sp>
        <p:nvSpPr>
          <p:cNvPr id="13" name="テキスト ボックス 12">
            <a:extLst>
              <a:ext uri="{FF2B5EF4-FFF2-40B4-BE49-F238E27FC236}">
                <a16:creationId xmlns:a16="http://schemas.microsoft.com/office/drawing/2014/main" id="{E8A4BE7C-C58A-0BDB-3DB2-C599743BE5E5}"/>
              </a:ext>
            </a:extLst>
          </p:cNvPr>
          <p:cNvSpPr txBox="1"/>
          <p:nvPr/>
        </p:nvSpPr>
        <p:spPr>
          <a:xfrm>
            <a:off x="4524960" y="3617417"/>
            <a:ext cx="2698175" cy="523220"/>
          </a:xfrm>
          <a:prstGeom prst="rect">
            <a:avLst/>
          </a:prstGeom>
          <a:noFill/>
        </p:spPr>
        <p:txBody>
          <a:bodyPr wrap="none" rtlCol="0">
            <a:spAutoFit/>
          </a:bodyPr>
          <a:lstStyle/>
          <a:p>
            <a:r>
              <a:rPr lang="ja-JP" altLang="en-US" sz="2800" b="1" dirty="0">
                <a:latin typeface="メイリオ" panose="020B0604030504040204" pitchFamily="50" charset="-128"/>
                <a:ea typeface="メイリオ" panose="020B0604030504040204" pitchFamily="50" charset="-128"/>
              </a:rPr>
              <a:t>ナレッジベース</a:t>
            </a:r>
          </a:p>
        </p:txBody>
      </p:sp>
      <p:grpSp>
        <p:nvGrpSpPr>
          <p:cNvPr id="15" name="グループ化 14">
            <a:extLst>
              <a:ext uri="{FF2B5EF4-FFF2-40B4-BE49-F238E27FC236}">
                <a16:creationId xmlns:a16="http://schemas.microsoft.com/office/drawing/2014/main" id="{93B2AA81-0DA0-035F-C26C-E07EAC8B6601}"/>
              </a:ext>
            </a:extLst>
          </p:cNvPr>
          <p:cNvGrpSpPr/>
          <p:nvPr/>
        </p:nvGrpSpPr>
        <p:grpSpPr>
          <a:xfrm>
            <a:off x="7064692" y="3609427"/>
            <a:ext cx="1296144" cy="1353231"/>
            <a:chOff x="2771801" y="1265269"/>
            <a:chExt cx="3312368" cy="3891924"/>
          </a:xfrm>
        </p:grpSpPr>
        <p:sp>
          <p:nvSpPr>
            <p:cNvPr id="16" name="正方形/長方形 15">
              <a:extLst>
                <a:ext uri="{FF2B5EF4-FFF2-40B4-BE49-F238E27FC236}">
                  <a16:creationId xmlns:a16="http://schemas.microsoft.com/office/drawing/2014/main" id="{F3D47DC6-0C08-D4AB-96B4-00C5682E681C}"/>
                </a:ext>
              </a:extLst>
            </p:cNvPr>
            <p:cNvSpPr/>
            <p:nvPr/>
          </p:nvSpPr>
          <p:spPr>
            <a:xfrm>
              <a:off x="2915816" y="1268761"/>
              <a:ext cx="3024336" cy="38164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 name="Picture 2" descr="ãæ¬ãããã¥ã¢ã«ãã®ç»åæ¤ç´¢çµæ">
              <a:extLst>
                <a:ext uri="{FF2B5EF4-FFF2-40B4-BE49-F238E27FC236}">
                  <a16:creationId xmlns:a16="http://schemas.microsoft.com/office/drawing/2014/main" id="{499CA470-C2BA-BC57-4A8A-E24989EA48F1}"/>
                </a:ext>
              </a:extLst>
            </p:cNvPr>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14205" b="86677" l="35551" r="62533">
                          <a14:foregroundMark x1="47462" y1="21544" x2="47462" y2="21544"/>
                          <a14:foregroundMark x1="54000" y1="22083" x2="54000" y2="22083"/>
                          <a14:foregroundMark x1="37769" y1="21544" x2="37769" y2="21544"/>
                          <a14:foregroundMark x1="38154" y1="32496" x2="38154" y2="32496"/>
                          <a14:foregroundMark x1="37923" y1="42190" x2="37923" y2="42190"/>
                          <a14:foregroundMark x1="37462" y1="52783" x2="37462" y2="52783"/>
                          <a14:foregroundMark x1="37769" y1="62478" x2="37769" y2="62478"/>
                          <a14:foregroundMark x1="37769" y1="73429" x2="37769" y2="73429"/>
                          <a14:foregroundMark x1="37385" y1="68941" x2="37385" y2="68941"/>
                          <a14:foregroundMark x1="37077" y1="59246" x2="37077" y2="59246"/>
                          <a14:foregroundMark x1="37923" y1="46679" x2="37923" y2="46679"/>
                          <a14:foregroundMark x1="38538" y1="36266" x2="38538" y2="36266"/>
                          <a14:foregroundMark x1="43769" y1="23339" x2="43769" y2="23339"/>
                          <a14:foregroundMark x1="44615" y1="21185" x2="44615" y2="21185"/>
                          <a14:foregroundMark x1="46000" y1="21544" x2="46000" y2="21544"/>
                          <a14:foregroundMark x1="49385" y1="23519" x2="49385" y2="23519"/>
                          <a14:foregroundMark x1="51692" y1="23160" x2="51692" y2="23160"/>
                          <a14:foregroundMark x1="55154" y1="22262" x2="55154" y2="22262"/>
                          <a14:foregroundMark x1="37923" y1="25673" x2="37923" y2="25673"/>
                          <a14:backgroundMark x1="46769" y1="74147" x2="46769" y2="74147"/>
                          <a14:backgroundMark x1="41846" y1="77558" x2="41846" y2="77558"/>
                          <a14:backgroundMark x1="38462" y1="80969" x2="38462" y2="80969"/>
                          <a14:backgroundMark x1="39077" y1="80431" x2="39077" y2="80431"/>
                        </a14:backgroundRemoval>
                      </a14:imgEffect>
                    </a14:imgLayer>
                  </a14:imgProps>
                </a:ext>
                <a:ext uri="{28A0092B-C50C-407E-A947-70E740481C1C}">
                  <a14:useLocalDpi xmlns:a14="http://schemas.microsoft.com/office/drawing/2010/main" val="0"/>
                </a:ext>
              </a:extLst>
            </a:blip>
            <a:srcRect l="36248" t="12943" r="37002" b="16892"/>
            <a:stretch/>
          </p:blipFill>
          <p:spPr bwMode="auto">
            <a:xfrm>
              <a:off x="2771801" y="1268761"/>
              <a:ext cx="3312368" cy="3888432"/>
            </a:xfrm>
            <a:prstGeom prst="rect">
              <a:avLst/>
            </a:prstGeom>
            <a:noFill/>
            <a:extLst>
              <a:ext uri="{909E8E84-426E-40DD-AFC4-6F175D3DCCD1}">
                <a14:hiddenFill xmlns:a14="http://schemas.microsoft.com/office/drawing/2010/main">
                  <a:solidFill>
                    <a:srgbClr val="FFFFFF"/>
                  </a:solidFill>
                </a14:hiddenFill>
              </a:ext>
            </a:extLst>
          </p:spPr>
        </p:pic>
        <p:sp>
          <p:nvSpPr>
            <p:cNvPr id="18" name="正方形/長方形 17">
              <a:extLst>
                <a:ext uri="{FF2B5EF4-FFF2-40B4-BE49-F238E27FC236}">
                  <a16:creationId xmlns:a16="http://schemas.microsoft.com/office/drawing/2014/main" id="{DEAAA4DB-518A-0009-08B1-C48EF01582CB}"/>
                </a:ext>
              </a:extLst>
            </p:cNvPr>
            <p:cNvSpPr/>
            <p:nvPr/>
          </p:nvSpPr>
          <p:spPr>
            <a:xfrm>
              <a:off x="5652120" y="1700808"/>
              <a:ext cx="21602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ADF95E0F-1B23-79BA-9828-9B4E9F5EFBEB}"/>
                </a:ext>
              </a:extLst>
            </p:cNvPr>
            <p:cNvSpPr/>
            <p:nvPr/>
          </p:nvSpPr>
          <p:spPr>
            <a:xfrm>
              <a:off x="2932326" y="4725144"/>
              <a:ext cx="1279633"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4FF5ADF5-8F08-A016-07C4-8AFD4B74081D}"/>
                </a:ext>
              </a:extLst>
            </p:cNvPr>
            <p:cNvSpPr/>
            <p:nvPr/>
          </p:nvSpPr>
          <p:spPr>
            <a:xfrm>
              <a:off x="3158688" y="4437112"/>
              <a:ext cx="1279633"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 name="直線コネクタ 20">
              <a:extLst>
                <a:ext uri="{FF2B5EF4-FFF2-40B4-BE49-F238E27FC236}">
                  <a16:creationId xmlns:a16="http://schemas.microsoft.com/office/drawing/2014/main" id="{FD318258-8554-E435-62AC-076EEA6AA753}"/>
                </a:ext>
              </a:extLst>
            </p:cNvPr>
            <p:cNvCxnSpPr/>
            <p:nvPr/>
          </p:nvCxnSpPr>
          <p:spPr>
            <a:xfrm>
              <a:off x="2932326" y="5085184"/>
              <a:ext cx="3007826"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78D0F490-91DB-57A2-9F74-E52358400A98}"/>
                </a:ext>
              </a:extLst>
            </p:cNvPr>
            <p:cNvCxnSpPr/>
            <p:nvPr/>
          </p:nvCxnSpPr>
          <p:spPr>
            <a:xfrm>
              <a:off x="5868144" y="1268761"/>
              <a:ext cx="0" cy="38164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B3125F08-F2A8-2FD0-F5B6-5E3C93B511B0}"/>
                </a:ext>
              </a:extLst>
            </p:cNvPr>
            <p:cNvCxnSpPr/>
            <p:nvPr/>
          </p:nvCxnSpPr>
          <p:spPr>
            <a:xfrm>
              <a:off x="5940152" y="1268760"/>
              <a:ext cx="0" cy="38164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BCD15DC-D246-017C-DB65-90B5B6BCD29D}"/>
                </a:ext>
              </a:extLst>
            </p:cNvPr>
            <p:cNvCxnSpPr/>
            <p:nvPr/>
          </p:nvCxnSpPr>
          <p:spPr>
            <a:xfrm flipH="1">
              <a:off x="5931017" y="1340770"/>
              <a:ext cx="14773" cy="371779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5CBA0500-5D18-D557-F928-3783B51A0322}"/>
                </a:ext>
              </a:extLst>
            </p:cNvPr>
            <p:cNvCxnSpPr/>
            <p:nvPr/>
          </p:nvCxnSpPr>
          <p:spPr>
            <a:xfrm>
              <a:off x="5903845" y="1273658"/>
              <a:ext cx="0" cy="38164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54C2A547-2B81-057C-0C38-96620CE4E8D0}"/>
                </a:ext>
              </a:extLst>
            </p:cNvPr>
            <p:cNvCxnSpPr/>
            <p:nvPr/>
          </p:nvCxnSpPr>
          <p:spPr>
            <a:xfrm>
              <a:off x="5912234" y="1282047"/>
              <a:ext cx="0" cy="38164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6A004BA2-FF1E-6889-265A-2D93677E4449}"/>
                </a:ext>
              </a:extLst>
            </p:cNvPr>
            <p:cNvCxnSpPr/>
            <p:nvPr/>
          </p:nvCxnSpPr>
          <p:spPr>
            <a:xfrm>
              <a:off x="5895457" y="1265269"/>
              <a:ext cx="0" cy="38164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9" name="テキスト ボックス 28">
            <a:extLst>
              <a:ext uri="{FF2B5EF4-FFF2-40B4-BE49-F238E27FC236}">
                <a16:creationId xmlns:a16="http://schemas.microsoft.com/office/drawing/2014/main" id="{7BDFA1A4-B84B-BE90-011F-8A30915C9DB0}"/>
              </a:ext>
            </a:extLst>
          </p:cNvPr>
          <p:cNvSpPr txBox="1"/>
          <p:nvPr/>
        </p:nvSpPr>
        <p:spPr>
          <a:xfrm>
            <a:off x="7066560" y="4359017"/>
            <a:ext cx="1543130" cy="584775"/>
          </a:xfrm>
          <a:prstGeom prst="rect">
            <a:avLst/>
          </a:prstGeom>
          <a:solidFill>
            <a:srgbClr val="FFFFFF">
              <a:alpha val="74902"/>
            </a:srgbClr>
          </a:solidFill>
        </p:spPr>
        <p:txBody>
          <a:bodyPr wrap="square" rtlCol="0">
            <a:spAutoFit/>
          </a:bodyPr>
          <a:lstStyle/>
          <a:p>
            <a:r>
              <a:rPr kumimoji="1" lang="ja-JP" altLang="en-US" sz="3200" b="1" dirty="0">
                <a:latin typeface="メイリオ" panose="020B0604030504040204" pitchFamily="50" charset="-128"/>
                <a:ea typeface="メイリオ" panose="020B0604030504040204" pitchFamily="50" charset="-128"/>
              </a:rPr>
              <a:t>形式知</a:t>
            </a:r>
          </a:p>
        </p:txBody>
      </p:sp>
      <p:sp>
        <p:nvSpPr>
          <p:cNvPr id="30" name="Google Shape;333;p30">
            <a:extLst>
              <a:ext uri="{FF2B5EF4-FFF2-40B4-BE49-F238E27FC236}">
                <a16:creationId xmlns:a16="http://schemas.microsoft.com/office/drawing/2014/main" id="{4BF83AB2-9E17-F203-086F-D46613F6BDCC}"/>
              </a:ext>
            </a:extLst>
          </p:cNvPr>
          <p:cNvSpPr/>
          <p:nvPr/>
        </p:nvSpPr>
        <p:spPr>
          <a:xfrm>
            <a:off x="4132494" y="1801995"/>
            <a:ext cx="3685651" cy="1480856"/>
          </a:xfrm>
          <a:prstGeom prst="curvedDownArrow">
            <a:avLst>
              <a:gd name="adj1" fmla="val 25000"/>
              <a:gd name="adj2" fmla="val 50000"/>
              <a:gd name="adj3" fmla="val 25000"/>
            </a:avLst>
          </a:prstGeom>
          <a:solidFill>
            <a:schemeClr val="bg2">
              <a:lumMod val="25000"/>
              <a:lumOff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585"/>
              <a:buFont typeface="Arial"/>
              <a:buNone/>
            </a:pPr>
            <a:endParaRPr sz="2585" b="0" i="0" u="none" strike="noStrike" cap="none">
              <a:solidFill>
                <a:srgbClr val="000000"/>
              </a:solidFill>
              <a:latin typeface="メイリオ" panose="020B0604030504040204" pitchFamily="50" charset="-128"/>
              <a:ea typeface="メイリオ" panose="020B0604030504040204" pitchFamily="50" charset="-128"/>
              <a:sym typeface="Arial"/>
            </a:endParaRPr>
          </a:p>
        </p:txBody>
      </p:sp>
      <p:sp>
        <p:nvSpPr>
          <p:cNvPr id="31" name="Google Shape;336;p30">
            <a:extLst>
              <a:ext uri="{FF2B5EF4-FFF2-40B4-BE49-F238E27FC236}">
                <a16:creationId xmlns:a16="http://schemas.microsoft.com/office/drawing/2014/main" id="{2FEC1304-62B2-7818-6C76-6ACE4E308395}"/>
              </a:ext>
            </a:extLst>
          </p:cNvPr>
          <p:cNvSpPr txBox="1"/>
          <p:nvPr/>
        </p:nvSpPr>
        <p:spPr>
          <a:xfrm>
            <a:off x="60960" y="997376"/>
            <a:ext cx="12192000" cy="455431"/>
          </a:xfrm>
          <a:prstGeom prst="rect">
            <a:avLst/>
          </a:prstGeom>
          <a:noFill/>
          <a:ln w="50800" cap="flat" cmpd="sng">
            <a:noFill/>
            <a:prstDash val="solid"/>
            <a:miter lim="800000"/>
            <a:headEnd type="none" w="sm" len="sm"/>
            <a:tailEnd type="none" w="sm" len="sm"/>
          </a:ln>
        </p:spPr>
        <p:txBody>
          <a:bodyPr spcFirstLastPara="1" wrap="square" lIns="315675" tIns="109650" rIns="315675" bIns="0" anchor="ctr" anchorCtr="1">
            <a:spAutoFit/>
          </a:bodyPr>
          <a:lstStyle/>
          <a:p>
            <a:pPr marL="0" marR="0" lvl="0" indent="0" algn="l" rtl="0">
              <a:lnSpc>
                <a:spcPct val="80000"/>
              </a:lnSpc>
              <a:spcBef>
                <a:spcPts val="0"/>
              </a:spcBef>
              <a:spcAft>
                <a:spcPts val="0"/>
              </a:spcAft>
              <a:buClr>
                <a:srgbClr val="000000"/>
              </a:buClr>
              <a:buSzPts val="2585"/>
              <a:buFont typeface="Arial"/>
              <a:buNone/>
            </a:pPr>
            <a:r>
              <a:rPr lang="ja-JP" sz="2800" b="1" i="0" u="sng" strike="noStrike" cap="none" dirty="0">
                <a:solidFill>
                  <a:srgbClr val="000000"/>
                </a:solidFill>
                <a:latin typeface="メイリオ" panose="020B0604030504040204" pitchFamily="50" charset="-128"/>
                <a:ea typeface="メイリオ" panose="020B0604030504040204" pitchFamily="50" charset="-128"/>
                <a:cs typeface="Meiryo"/>
                <a:sym typeface="Meiryo"/>
              </a:rPr>
              <a:t>個人のノウハウを</a:t>
            </a:r>
            <a:r>
              <a:rPr lang="en-US" altLang="ja-JP" sz="2800" b="1" i="0" u="sng" strike="noStrike" cap="none" dirty="0">
                <a:solidFill>
                  <a:srgbClr val="00B0F0"/>
                </a:solidFill>
                <a:latin typeface="メイリオ" panose="020B0604030504040204" pitchFamily="50" charset="-128"/>
                <a:ea typeface="メイリオ" panose="020B0604030504040204" pitchFamily="50" charset="-128"/>
                <a:cs typeface="Meiryo"/>
                <a:sym typeface="Meiryo"/>
              </a:rPr>
              <a:t>AI</a:t>
            </a:r>
            <a:r>
              <a:rPr lang="ja-JP" altLang="en-US" sz="2800" b="1" i="0" u="sng" strike="noStrike" cap="none" dirty="0">
                <a:solidFill>
                  <a:srgbClr val="00B0F0"/>
                </a:solidFill>
                <a:latin typeface="メイリオ" panose="020B0604030504040204" pitchFamily="50" charset="-128"/>
                <a:ea typeface="メイリオ" panose="020B0604030504040204" pitchFamily="50" charset="-128"/>
                <a:cs typeface="Meiryo"/>
                <a:sym typeface="Meiryo"/>
              </a:rPr>
              <a:t>とともに</a:t>
            </a:r>
            <a:r>
              <a:rPr lang="ja-JP" sz="2800" b="1" i="0" u="sng" strike="noStrike" cap="none" dirty="0">
                <a:solidFill>
                  <a:srgbClr val="000000"/>
                </a:solidFill>
                <a:latin typeface="メイリオ" panose="020B0604030504040204" pitchFamily="50" charset="-128"/>
                <a:ea typeface="メイリオ" panose="020B0604030504040204" pitchFamily="50" charset="-128"/>
                <a:cs typeface="Meiryo"/>
                <a:sym typeface="Meiryo"/>
              </a:rPr>
              <a:t>組織で共有できる状態に</a:t>
            </a:r>
            <a:endParaRPr sz="1600" b="1" i="0" u="sng" strike="noStrike" cap="none" dirty="0">
              <a:solidFill>
                <a:srgbClr val="000000"/>
              </a:solidFill>
              <a:latin typeface="メイリオ" panose="020B0604030504040204" pitchFamily="50" charset="-128"/>
              <a:ea typeface="メイリオ" panose="020B0604030504040204" pitchFamily="50" charset="-128"/>
              <a:sym typeface="Arial"/>
            </a:endParaRPr>
          </a:p>
        </p:txBody>
      </p:sp>
      <p:pic>
        <p:nvPicPr>
          <p:cNvPr id="33" name="図 32">
            <a:extLst>
              <a:ext uri="{FF2B5EF4-FFF2-40B4-BE49-F238E27FC236}">
                <a16:creationId xmlns:a16="http://schemas.microsoft.com/office/drawing/2014/main" id="{B63E91B9-F1CA-2CD0-6A83-921C4C13B00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24376" y="3558813"/>
            <a:ext cx="1298287" cy="1298287"/>
          </a:xfrm>
          <a:prstGeom prst="rect">
            <a:avLst/>
          </a:prstGeom>
        </p:spPr>
      </p:pic>
      <p:pic>
        <p:nvPicPr>
          <p:cNvPr id="34" name="図 33">
            <a:extLst>
              <a:ext uri="{FF2B5EF4-FFF2-40B4-BE49-F238E27FC236}">
                <a16:creationId xmlns:a16="http://schemas.microsoft.com/office/drawing/2014/main" id="{595CE833-FA28-43D8-0401-296F3894550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71856" y="2797040"/>
            <a:ext cx="1297823" cy="1297823"/>
          </a:xfrm>
          <a:prstGeom prst="rect">
            <a:avLst/>
          </a:prstGeom>
        </p:spPr>
      </p:pic>
      <p:pic>
        <p:nvPicPr>
          <p:cNvPr id="35" name="図 34">
            <a:extLst>
              <a:ext uri="{FF2B5EF4-FFF2-40B4-BE49-F238E27FC236}">
                <a16:creationId xmlns:a16="http://schemas.microsoft.com/office/drawing/2014/main" id="{2C7216C2-FF28-2751-C58E-F4CE38443C5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051209" y="3064635"/>
            <a:ext cx="1313335" cy="1313335"/>
          </a:xfrm>
          <a:prstGeom prst="rect">
            <a:avLst/>
          </a:prstGeom>
        </p:spPr>
      </p:pic>
      <p:sp>
        <p:nvSpPr>
          <p:cNvPr id="2" name="Google Shape;339;p30">
            <a:extLst>
              <a:ext uri="{FF2B5EF4-FFF2-40B4-BE49-F238E27FC236}">
                <a16:creationId xmlns:a16="http://schemas.microsoft.com/office/drawing/2014/main" id="{30F3939E-77FD-D8D7-F539-B09B83442AEE}"/>
              </a:ext>
            </a:extLst>
          </p:cNvPr>
          <p:cNvSpPr txBox="1"/>
          <p:nvPr/>
        </p:nvSpPr>
        <p:spPr>
          <a:xfrm>
            <a:off x="60960" y="6004820"/>
            <a:ext cx="12191999" cy="504675"/>
          </a:xfrm>
          <a:prstGeom prst="rect">
            <a:avLst/>
          </a:prstGeom>
          <a:noFill/>
          <a:ln w="50800" cap="flat" cmpd="sng">
            <a:noFill/>
            <a:prstDash val="solid"/>
            <a:miter lim="800000"/>
            <a:headEnd type="none" w="sm" len="sm"/>
            <a:tailEnd type="none" w="sm" len="sm"/>
          </a:ln>
        </p:spPr>
        <p:txBody>
          <a:bodyPr spcFirstLastPara="1" wrap="square" lIns="315675" tIns="109650" rIns="315675" bIns="0" anchor="ctr" anchorCtr="1">
            <a:spAutoFit/>
          </a:bodyPr>
          <a:lstStyle/>
          <a:p>
            <a:pPr marL="0" marR="0" lvl="0" indent="0" algn="l" rtl="0">
              <a:lnSpc>
                <a:spcPct val="80000"/>
              </a:lnSpc>
              <a:spcBef>
                <a:spcPts val="0"/>
              </a:spcBef>
              <a:spcAft>
                <a:spcPts val="0"/>
              </a:spcAft>
              <a:buClr>
                <a:srgbClr val="000000"/>
              </a:buClr>
              <a:buSzPts val="2585"/>
              <a:buFont typeface="Arial"/>
              <a:buNone/>
            </a:pPr>
            <a:r>
              <a:rPr lang="ja-JP" sz="32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組織の知識を</a:t>
            </a:r>
            <a:r>
              <a:rPr lang="en-US" altLang="ja-JP" sz="3200" b="1" i="0" u="none" strike="noStrike" cap="none" dirty="0">
                <a:solidFill>
                  <a:srgbClr val="00B0F0"/>
                </a:solidFill>
                <a:latin typeface="メイリオ" panose="020B0604030504040204" pitchFamily="50" charset="-128"/>
                <a:ea typeface="メイリオ" panose="020B0604030504040204" pitchFamily="50" charset="-128"/>
                <a:cs typeface="Meiryo"/>
                <a:sym typeface="Meiryo"/>
              </a:rPr>
              <a:t>AI</a:t>
            </a:r>
            <a:r>
              <a:rPr lang="ja-JP" altLang="en-US" sz="3200" b="1" i="0" u="none" strike="noStrike" cap="none" dirty="0">
                <a:solidFill>
                  <a:srgbClr val="00B0F0"/>
                </a:solidFill>
                <a:latin typeface="メイリオ" panose="020B0604030504040204" pitchFamily="50" charset="-128"/>
                <a:ea typeface="メイリオ" panose="020B0604030504040204" pitchFamily="50" charset="-128"/>
                <a:cs typeface="Meiryo"/>
                <a:sym typeface="Meiryo"/>
              </a:rPr>
              <a:t>とともに</a:t>
            </a:r>
            <a:r>
              <a:rPr lang="ja-JP" sz="3200" b="1" i="0" u="none" strike="noStrike" cap="none" dirty="0">
                <a:solidFill>
                  <a:srgbClr val="000000"/>
                </a:solidFill>
                <a:latin typeface="メイリオ" panose="020B0604030504040204" pitchFamily="50" charset="-128"/>
                <a:ea typeface="メイリオ" panose="020B0604030504040204" pitchFamily="50" charset="-128"/>
                <a:cs typeface="Meiryo"/>
                <a:sym typeface="Meiryo"/>
              </a:rPr>
              <a:t>活用し業務遂行</a:t>
            </a:r>
            <a:endParaRPr sz="3200" b="1" i="0" u="none" strike="noStrike" cap="none" dirty="0">
              <a:solidFill>
                <a:srgbClr val="000000"/>
              </a:solidFill>
              <a:latin typeface="メイリオ" panose="020B0604030504040204" pitchFamily="50" charset="-128"/>
              <a:ea typeface="メイリオ" panose="020B0604030504040204" pitchFamily="50" charset="-128"/>
              <a:sym typeface="Arial"/>
            </a:endParaRPr>
          </a:p>
        </p:txBody>
      </p:sp>
      <p:grpSp>
        <p:nvGrpSpPr>
          <p:cNvPr id="3" name="Google Shape;150;p15">
            <a:extLst>
              <a:ext uri="{FF2B5EF4-FFF2-40B4-BE49-F238E27FC236}">
                <a16:creationId xmlns:a16="http://schemas.microsoft.com/office/drawing/2014/main" id="{7AD0C2A0-FFD2-2D55-2D61-41C82BCBC9D5}"/>
              </a:ext>
            </a:extLst>
          </p:cNvPr>
          <p:cNvGrpSpPr/>
          <p:nvPr/>
        </p:nvGrpSpPr>
        <p:grpSpPr>
          <a:xfrm>
            <a:off x="6549047" y="1449989"/>
            <a:ext cx="1031289" cy="1227360"/>
            <a:chOff x="10479741" y="4718569"/>
            <a:chExt cx="1338022" cy="1842589"/>
          </a:xfrm>
        </p:grpSpPr>
        <p:pic>
          <p:nvPicPr>
            <p:cNvPr id="36" name="Google Shape;151;p15" descr="画像が生成されました">
              <a:extLst>
                <a:ext uri="{FF2B5EF4-FFF2-40B4-BE49-F238E27FC236}">
                  <a16:creationId xmlns:a16="http://schemas.microsoft.com/office/drawing/2014/main" id="{EA7D9E84-A1E2-7D2D-DFC6-C0DA16F0A3F8}"/>
                </a:ext>
              </a:extLst>
            </p:cNvPr>
            <p:cNvPicPr preferRelativeResize="0"/>
            <p:nvPr/>
          </p:nvPicPr>
          <p:blipFill rotWithShape="1">
            <a:blip r:embed="rId10">
              <a:alphaModFix/>
            </a:blip>
            <a:srcRect l="38397" t="47713" r="38377" b="27778"/>
            <a:stretch/>
          </p:blipFill>
          <p:spPr>
            <a:xfrm>
              <a:off x="10676519" y="4718569"/>
              <a:ext cx="1141244" cy="802819"/>
            </a:xfrm>
            <a:prstGeom prst="rect">
              <a:avLst/>
            </a:prstGeom>
            <a:noFill/>
            <a:ln>
              <a:noFill/>
            </a:ln>
          </p:spPr>
        </p:pic>
        <p:grpSp>
          <p:nvGrpSpPr>
            <p:cNvPr id="37" name="Google Shape;152;p15">
              <a:extLst>
                <a:ext uri="{FF2B5EF4-FFF2-40B4-BE49-F238E27FC236}">
                  <a16:creationId xmlns:a16="http://schemas.microsoft.com/office/drawing/2014/main" id="{D4458679-EED2-3FC2-D744-A7E432A815D5}"/>
                </a:ext>
              </a:extLst>
            </p:cNvPr>
            <p:cNvGrpSpPr/>
            <p:nvPr/>
          </p:nvGrpSpPr>
          <p:grpSpPr>
            <a:xfrm>
              <a:off x="10479741" y="5470610"/>
              <a:ext cx="1141244" cy="1090548"/>
              <a:chOff x="400866" y="1479372"/>
              <a:chExt cx="840605" cy="784143"/>
            </a:xfrm>
          </p:grpSpPr>
          <p:sp>
            <p:nvSpPr>
              <p:cNvPr id="38" name="Google Shape;153;p15">
                <a:extLst>
                  <a:ext uri="{FF2B5EF4-FFF2-40B4-BE49-F238E27FC236}">
                    <a16:creationId xmlns:a16="http://schemas.microsoft.com/office/drawing/2014/main" id="{959375A1-1A08-A073-510D-B729EB58618F}"/>
                  </a:ext>
                </a:extLst>
              </p:cNvPr>
              <p:cNvSpPr/>
              <p:nvPr/>
            </p:nvSpPr>
            <p:spPr>
              <a:xfrm>
                <a:off x="400866" y="1479372"/>
                <a:ext cx="840605" cy="784143"/>
              </a:xfrm>
              <a:prstGeom prst="roundRect">
                <a:avLst>
                  <a:gd name="adj" fmla="val 16667"/>
                </a:avLst>
              </a:prstGeom>
              <a:solidFill>
                <a:schemeClr val="lt1"/>
              </a:solidFill>
              <a:ln w="38100" cap="flat" cmpd="sng">
                <a:solidFill>
                  <a:srgbClr val="00B0F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9" name="Google Shape;154;p15" descr="アイコン&#10;&#10;AI によって生成されたコンテンツは間違っている可能性があります。">
                <a:extLst>
                  <a:ext uri="{FF2B5EF4-FFF2-40B4-BE49-F238E27FC236}">
                    <a16:creationId xmlns:a16="http://schemas.microsoft.com/office/drawing/2014/main" id="{45C32687-ACE9-1CF4-41BC-8A97A6AEF238}"/>
                  </a:ext>
                </a:extLst>
              </p:cNvPr>
              <p:cNvPicPr preferRelativeResize="0"/>
              <p:nvPr/>
            </p:nvPicPr>
            <p:blipFill rotWithShape="1">
              <a:blip r:embed="rId11">
                <a:alphaModFix/>
              </a:blip>
              <a:srcRect l="8043" t="2860" r="12146" b="2588"/>
              <a:stretch/>
            </p:blipFill>
            <p:spPr>
              <a:xfrm>
                <a:off x="465062" y="1525440"/>
                <a:ext cx="712211" cy="692005"/>
              </a:xfrm>
              <a:prstGeom prst="rect">
                <a:avLst/>
              </a:prstGeom>
              <a:noFill/>
              <a:ln>
                <a:noFill/>
              </a:ln>
            </p:spPr>
          </p:pic>
        </p:grpSp>
      </p:grpSp>
      <p:grpSp>
        <p:nvGrpSpPr>
          <p:cNvPr id="40" name="Google Shape;150;p15">
            <a:extLst>
              <a:ext uri="{FF2B5EF4-FFF2-40B4-BE49-F238E27FC236}">
                <a16:creationId xmlns:a16="http://schemas.microsoft.com/office/drawing/2014/main" id="{78B2609F-22D7-4EBD-F835-65C76BA0A74A}"/>
              </a:ext>
            </a:extLst>
          </p:cNvPr>
          <p:cNvGrpSpPr/>
          <p:nvPr/>
        </p:nvGrpSpPr>
        <p:grpSpPr>
          <a:xfrm>
            <a:off x="4463950" y="4542764"/>
            <a:ext cx="1031289" cy="1227360"/>
            <a:chOff x="10479741" y="4718569"/>
            <a:chExt cx="1338022" cy="1842589"/>
          </a:xfrm>
        </p:grpSpPr>
        <p:pic>
          <p:nvPicPr>
            <p:cNvPr id="41" name="Google Shape;151;p15" descr="画像が生成されました">
              <a:extLst>
                <a:ext uri="{FF2B5EF4-FFF2-40B4-BE49-F238E27FC236}">
                  <a16:creationId xmlns:a16="http://schemas.microsoft.com/office/drawing/2014/main" id="{81844AF9-FB63-A26E-4D9B-6B444A4E5A5C}"/>
                </a:ext>
              </a:extLst>
            </p:cNvPr>
            <p:cNvPicPr preferRelativeResize="0"/>
            <p:nvPr/>
          </p:nvPicPr>
          <p:blipFill rotWithShape="1">
            <a:blip r:embed="rId10">
              <a:alphaModFix/>
            </a:blip>
            <a:srcRect l="38397" t="47713" r="38377" b="27778"/>
            <a:stretch/>
          </p:blipFill>
          <p:spPr>
            <a:xfrm>
              <a:off x="10676519" y="4718569"/>
              <a:ext cx="1141244" cy="802819"/>
            </a:xfrm>
            <a:prstGeom prst="rect">
              <a:avLst/>
            </a:prstGeom>
            <a:noFill/>
            <a:ln>
              <a:noFill/>
            </a:ln>
          </p:spPr>
        </p:pic>
        <p:grpSp>
          <p:nvGrpSpPr>
            <p:cNvPr id="42" name="Google Shape;152;p15">
              <a:extLst>
                <a:ext uri="{FF2B5EF4-FFF2-40B4-BE49-F238E27FC236}">
                  <a16:creationId xmlns:a16="http://schemas.microsoft.com/office/drawing/2014/main" id="{A6CF6537-8EDD-744D-1056-CDC5655126CB}"/>
                </a:ext>
              </a:extLst>
            </p:cNvPr>
            <p:cNvGrpSpPr/>
            <p:nvPr/>
          </p:nvGrpSpPr>
          <p:grpSpPr>
            <a:xfrm>
              <a:off x="10479741" y="5470610"/>
              <a:ext cx="1141244" cy="1090548"/>
              <a:chOff x="400866" y="1479372"/>
              <a:chExt cx="840605" cy="784143"/>
            </a:xfrm>
          </p:grpSpPr>
          <p:sp>
            <p:nvSpPr>
              <p:cNvPr id="43" name="Google Shape;153;p15">
                <a:extLst>
                  <a:ext uri="{FF2B5EF4-FFF2-40B4-BE49-F238E27FC236}">
                    <a16:creationId xmlns:a16="http://schemas.microsoft.com/office/drawing/2014/main" id="{6C72D046-B893-25E5-89EF-492F5674DBCC}"/>
                  </a:ext>
                </a:extLst>
              </p:cNvPr>
              <p:cNvSpPr/>
              <p:nvPr/>
            </p:nvSpPr>
            <p:spPr>
              <a:xfrm>
                <a:off x="400866" y="1479372"/>
                <a:ext cx="840605" cy="784143"/>
              </a:xfrm>
              <a:prstGeom prst="roundRect">
                <a:avLst>
                  <a:gd name="adj" fmla="val 16667"/>
                </a:avLst>
              </a:prstGeom>
              <a:solidFill>
                <a:schemeClr val="lt1"/>
              </a:solidFill>
              <a:ln w="38100" cap="flat" cmpd="sng">
                <a:solidFill>
                  <a:srgbClr val="00B0F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4" name="Google Shape;154;p15" descr="アイコン&#10;&#10;AI によって生成されたコンテンツは間違っている可能性があります。">
                <a:extLst>
                  <a:ext uri="{FF2B5EF4-FFF2-40B4-BE49-F238E27FC236}">
                    <a16:creationId xmlns:a16="http://schemas.microsoft.com/office/drawing/2014/main" id="{AE0E0B03-E8AF-F416-924C-5AC6935A7321}"/>
                  </a:ext>
                </a:extLst>
              </p:cNvPr>
              <p:cNvPicPr preferRelativeResize="0"/>
              <p:nvPr/>
            </p:nvPicPr>
            <p:blipFill rotWithShape="1">
              <a:blip r:embed="rId11">
                <a:alphaModFix/>
              </a:blip>
              <a:srcRect l="8043" t="2860" r="12146" b="2588"/>
              <a:stretch/>
            </p:blipFill>
            <p:spPr>
              <a:xfrm>
                <a:off x="465062" y="1525440"/>
                <a:ext cx="712211" cy="692005"/>
              </a:xfrm>
              <a:prstGeom prst="rect">
                <a:avLst/>
              </a:prstGeom>
              <a:noFill/>
              <a:ln>
                <a:noFill/>
              </a:ln>
            </p:spPr>
          </p:pic>
        </p:grpSp>
      </p:grpSp>
      <p:grpSp>
        <p:nvGrpSpPr>
          <p:cNvPr id="45" name="Google Shape;160;p15">
            <a:extLst>
              <a:ext uri="{FF2B5EF4-FFF2-40B4-BE49-F238E27FC236}">
                <a16:creationId xmlns:a16="http://schemas.microsoft.com/office/drawing/2014/main" id="{2BA854B6-F391-CAE9-E46F-C45BD40B93C1}"/>
              </a:ext>
            </a:extLst>
          </p:cNvPr>
          <p:cNvGrpSpPr/>
          <p:nvPr/>
        </p:nvGrpSpPr>
        <p:grpSpPr>
          <a:xfrm>
            <a:off x="7926300" y="1512682"/>
            <a:ext cx="3582209" cy="918631"/>
            <a:chOff x="7740609" y="1399157"/>
            <a:chExt cx="3837841" cy="918631"/>
          </a:xfrm>
          <a:solidFill>
            <a:srgbClr val="EAF2FA"/>
          </a:solidFill>
        </p:grpSpPr>
        <p:sp>
          <p:nvSpPr>
            <p:cNvPr id="46" name="Google Shape;161;p15">
              <a:extLst>
                <a:ext uri="{FF2B5EF4-FFF2-40B4-BE49-F238E27FC236}">
                  <a16:creationId xmlns:a16="http://schemas.microsoft.com/office/drawing/2014/main" id="{C0F6D20B-C9D5-E792-7B51-12600A531017}"/>
                </a:ext>
              </a:extLst>
            </p:cNvPr>
            <p:cNvSpPr/>
            <p:nvPr/>
          </p:nvSpPr>
          <p:spPr>
            <a:xfrm>
              <a:off x="7740609" y="1399157"/>
              <a:ext cx="3837841" cy="918631"/>
            </a:xfrm>
            <a:prstGeom prst="wedgeRoundRectCallout">
              <a:avLst>
                <a:gd name="adj1" fmla="val -36307"/>
                <a:gd name="adj2" fmla="val 92158"/>
                <a:gd name="adj3" fmla="val 16667"/>
              </a:avLst>
            </a:prstGeom>
            <a:grpFill/>
            <a:ln w="9525" cap="flat" cmpd="sng">
              <a:solidFill>
                <a:srgbClr val="0070C0"/>
              </a:solidFill>
              <a:prstDash val="solid"/>
              <a:miter lim="800000"/>
              <a:headEnd type="none" w="sm" len="sm"/>
              <a:tailEnd type="none" w="sm" len="sm"/>
            </a:ln>
          </p:spPr>
          <p:txBody>
            <a:bodyPr spcFirstLastPara="1" wrap="square" lIns="91425" tIns="72000" rIns="91425" bIns="45700" anchor="ctr" anchorCtr="0">
              <a:noAutofit/>
            </a:bodyPr>
            <a:lstStyle/>
            <a:p>
              <a:pPr marL="0" marR="0" lvl="0" indent="0" algn="ctr" rtl="0">
                <a:spcBef>
                  <a:spcPts val="0"/>
                </a:spcBef>
                <a:spcAft>
                  <a:spcPts val="0"/>
                </a:spcAft>
                <a:buNone/>
              </a:pPr>
              <a:endParaRPr sz="1600">
                <a:solidFill>
                  <a:schemeClr val="lt1"/>
                </a:solidFill>
                <a:latin typeface="メイリオ" panose="020B0604030504040204" pitchFamily="50" charset="-128"/>
                <a:ea typeface="メイリオ" panose="020B0604030504040204" pitchFamily="50" charset="-128"/>
                <a:sym typeface="Arial"/>
              </a:endParaRPr>
            </a:p>
          </p:txBody>
        </p:sp>
        <p:sp>
          <p:nvSpPr>
            <p:cNvPr id="47" name="Google Shape;162;p15">
              <a:extLst>
                <a:ext uri="{FF2B5EF4-FFF2-40B4-BE49-F238E27FC236}">
                  <a16:creationId xmlns:a16="http://schemas.microsoft.com/office/drawing/2014/main" id="{6C8778AB-E574-45C6-C86F-EA519C5AA83B}"/>
                </a:ext>
              </a:extLst>
            </p:cNvPr>
            <p:cNvSpPr txBox="1"/>
            <p:nvPr/>
          </p:nvSpPr>
          <p:spPr>
            <a:xfrm>
              <a:off x="7816706" y="1430212"/>
              <a:ext cx="3685646" cy="857513"/>
            </a:xfrm>
            <a:prstGeom prst="rect">
              <a:avLst/>
            </a:prstGeom>
            <a:noFill/>
            <a:ln>
              <a:noFill/>
            </a:ln>
          </p:spPr>
          <p:txBody>
            <a:bodyPr spcFirstLastPara="1" wrap="square" lIns="91425" tIns="72000" rIns="91425" bIns="45700" anchor="t" anchorCtr="0">
              <a:spAutoFit/>
            </a:bodyPr>
            <a:lstStyle/>
            <a:p>
              <a:pPr marL="0" marR="0" lvl="0" indent="0" algn="l" rtl="0">
                <a:spcBef>
                  <a:spcPts val="0"/>
                </a:spcBef>
                <a:spcAft>
                  <a:spcPts val="0"/>
                </a:spcAft>
                <a:buNone/>
              </a:pPr>
              <a:r>
                <a:rPr lang="ja-JP" sz="1600" dirty="0">
                  <a:solidFill>
                    <a:schemeClr val="dk1"/>
                  </a:solidFill>
                  <a:latin typeface="メイリオ" panose="020B0604030504040204" pitchFamily="50" charset="-128"/>
                  <a:ea typeface="メイリオ" panose="020B0604030504040204" pitchFamily="50" charset="-128"/>
                  <a:sym typeface="Arial"/>
                </a:rPr>
                <a:t>過去の技術サポート応対履歴から</a:t>
              </a:r>
              <a:endParaRPr lang="en-US" altLang="ja-JP" sz="1600" dirty="0">
                <a:solidFill>
                  <a:schemeClr val="dk1"/>
                </a:solidFill>
                <a:latin typeface="メイリオ" panose="020B0604030504040204" pitchFamily="50" charset="-128"/>
                <a:ea typeface="メイリオ" panose="020B0604030504040204" pitchFamily="50" charset="-128"/>
                <a:sym typeface="Arial"/>
              </a:endParaRPr>
            </a:p>
            <a:p>
              <a:pPr marL="0" marR="0" lvl="0" indent="0" algn="l" rtl="0">
                <a:spcBef>
                  <a:spcPts val="0"/>
                </a:spcBef>
                <a:spcAft>
                  <a:spcPts val="0"/>
                </a:spcAft>
                <a:buNone/>
              </a:pPr>
              <a:r>
                <a:rPr lang="ja-JP" sz="1600" dirty="0">
                  <a:solidFill>
                    <a:schemeClr val="dk1"/>
                  </a:solidFill>
                  <a:latin typeface="メイリオ" panose="020B0604030504040204" pitchFamily="50" charset="-128"/>
                  <a:ea typeface="メイリオ" panose="020B0604030504040204" pitchFamily="50" charset="-128"/>
                  <a:sym typeface="Arial"/>
                </a:rPr>
                <a:t>重要なノウハウをまとめてユーザー</a:t>
              </a:r>
              <a:endParaRPr lang="en-US" altLang="ja-JP" sz="1600" dirty="0">
                <a:solidFill>
                  <a:schemeClr val="dk1"/>
                </a:solidFill>
                <a:latin typeface="メイリオ" panose="020B0604030504040204" pitchFamily="50" charset="-128"/>
                <a:ea typeface="メイリオ" panose="020B0604030504040204" pitchFamily="50" charset="-128"/>
                <a:sym typeface="Arial"/>
              </a:endParaRPr>
            </a:p>
            <a:p>
              <a:pPr marL="0" marR="0" lvl="0" indent="0" algn="l" rtl="0">
                <a:spcBef>
                  <a:spcPts val="0"/>
                </a:spcBef>
                <a:spcAft>
                  <a:spcPts val="0"/>
                </a:spcAft>
                <a:buNone/>
              </a:pPr>
              <a:r>
                <a:rPr lang="ja-JP" sz="1600" dirty="0">
                  <a:solidFill>
                    <a:schemeClr val="dk1"/>
                  </a:solidFill>
                  <a:latin typeface="メイリオ" panose="020B0604030504040204" pitchFamily="50" charset="-128"/>
                  <a:ea typeface="メイリオ" panose="020B0604030504040204" pitchFamily="50" charset="-128"/>
                  <a:sym typeface="Arial"/>
                </a:rPr>
                <a:t>ガイドを作ってください。</a:t>
              </a:r>
              <a:endParaRPr sz="1200" dirty="0">
                <a:latin typeface="メイリオ" panose="020B0604030504040204" pitchFamily="50" charset="-128"/>
                <a:ea typeface="メイリオ" panose="020B0604030504040204" pitchFamily="50" charset="-128"/>
              </a:endParaRPr>
            </a:p>
          </p:txBody>
        </p:sp>
      </p:grpSp>
      <p:sp>
        <p:nvSpPr>
          <p:cNvPr id="56" name="Google Shape;168;p15">
            <a:extLst>
              <a:ext uri="{FF2B5EF4-FFF2-40B4-BE49-F238E27FC236}">
                <a16:creationId xmlns:a16="http://schemas.microsoft.com/office/drawing/2014/main" id="{AF264A1D-2C77-59A8-0978-86E8692CE138}"/>
              </a:ext>
            </a:extLst>
          </p:cNvPr>
          <p:cNvSpPr txBox="1"/>
          <p:nvPr/>
        </p:nvSpPr>
        <p:spPr>
          <a:xfrm>
            <a:off x="162737" y="1563250"/>
            <a:ext cx="3995054" cy="931327"/>
          </a:xfrm>
          <a:prstGeom prst="rect">
            <a:avLst/>
          </a:prstGeom>
          <a:solidFill>
            <a:srgbClr val="FFFFCC"/>
          </a:solidFill>
          <a:ln>
            <a:noFill/>
          </a:ln>
        </p:spPr>
        <p:txBody>
          <a:bodyPr spcFirstLastPara="1" wrap="square" lIns="108000" tIns="108000" rIns="108000" bIns="82800" anchor="t" anchorCtr="0">
            <a:spAutoFit/>
          </a:bodyPr>
          <a:lstStyle/>
          <a:p>
            <a:pPr marL="0" marR="0" lvl="0" indent="0" algn="l" rtl="0">
              <a:spcBef>
                <a:spcPts val="0"/>
              </a:spcBef>
              <a:spcAft>
                <a:spcPts val="0"/>
              </a:spcAft>
              <a:buNone/>
            </a:pPr>
            <a:r>
              <a:rPr lang="ja-JP" sz="1600" i="0" u="none" strike="noStrike" dirty="0">
                <a:solidFill>
                  <a:srgbClr val="000000"/>
                </a:solidFill>
                <a:latin typeface="メイリオ" panose="020B0604030504040204" pitchFamily="50" charset="-128"/>
                <a:ea typeface="メイリオ" panose="020B0604030504040204" pitchFamily="50" charset="-128"/>
                <a:sym typeface="Arial"/>
              </a:rPr>
              <a:t>ナレッジ×AIの適用は、業務の現場社員から、関連部門、各地事業所、代理店、お客様へと拡大</a:t>
            </a:r>
            <a:endParaRPr sz="1600" dirty="0">
              <a:solidFill>
                <a:schemeClr val="dk1"/>
              </a:solidFill>
              <a:latin typeface="メイリオ" panose="020B0604030504040204" pitchFamily="50" charset="-128"/>
              <a:ea typeface="メイリオ" panose="020B0604030504040204" pitchFamily="50" charset="-128"/>
              <a:sym typeface="Arial"/>
            </a:endParaRPr>
          </a:p>
        </p:txBody>
      </p:sp>
      <p:sp>
        <p:nvSpPr>
          <p:cNvPr id="57" name="テキスト ボックス 56">
            <a:extLst>
              <a:ext uri="{FF2B5EF4-FFF2-40B4-BE49-F238E27FC236}">
                <a16:creationId xmlns:a16="http://schemas.microsoft.com/office/drawing/2014/main" id="{78FA14B2-B928-F4CD-2CEE-62B4347D1351}"/>
              </a:ext>
            </a:extLst>
          </p:cNvPr>
          <p:cNvSpPr txBox="1"/>
          <p:nvPr/>
        </p:nvSpPr>
        <p:spPr>
          <a:xfrm>
            <a:off x="2296682" y="5031725"/>
            <a:ext cx="1195629" cy="461665"/>
          </a:xfrm>
          <a:prstGeom prst="rect">
            <a:avLst/>
          </a:prstGeom>
          <a:noFill/>
          <a:ln>
            <a:noFill/>
          </a:ln>
        </p:spPr>
        <p:txBody>
          <a:bodyPr wrap="square" rtlCol="0">
            <a:spAutoFit/>
          </a:bodyPr>
          <a:lstStyle/>
          <a:p>
            <a:r>
              <a:rPr lang="ja-JP" altLang="en-US" sz="2400" b="1" dirty="0">
                <a:solidFill>
                  <a:schemeClr val="tx1"/>
                </a:solidFill>
                <a:latin typeface="メイリオ" panose="020B0604030504040204" pitchFamily="50" charset="-128"/>
                <a:ea typeface="メイリオ" panose="020B0604030504040204" pitchFamily="50" charset="-128"/>
              </a:rPr>
              <a:t>個人</a:t>
            </a:r>
          </a:p>
        </p:txBody>
      </p:sp>
      <p:grpSp>
        <p:nvGrpSpPr>
          <p:cNvPr id="48" name="Google Shape;163;p15">
            <a:extLst>
              <a:ext uri="{FF2B5EF4-FFF2-40B4-BE49-F238E27FC236}">
                <a16:creationId xmlns:a16="http://schemas.microsoft.com/office/drawing/2014/main" id="{B28B4D22-6CC7-B55B-BC4A-E80EDBBDDF80}"/>
              </a:ext>
            </a:extLst>
          </p:cNvPr>
          <p:cNvGrpSpPr/>
          <p:nvPr/>
        </p:nvGrpSpPr>
        <p:grpSpPr>
          <a:xfrm>
            <a:off x="226409" y="4816343"/>
            <a:ext cx="3743568" cy="918631"/>
            <a:chOff x="76847" y="5078456"/>
            <a:chExt cx="3743568" cy="918631"/>
          </a:xfrm>
        </p:grpSpPr>
        <p:sp>
          <p:nvSpPr>
            <p:cNvPr id="49" name="Google Shape;164;p15">
              <a:extLst>
                <a:ext uri="{FF2B5EF4-FFF2-40B4-BE49-F238E27FC236}">
                  <a16:creationId xmlns:a16="http://schemas.microsoft.com/office/drawing/2014/main" id="{F7CF5901-DC67-D667-AD03-9CA6EC26D0AA}"/>
                </a:ext>
              </a:extLst>
            </p:cNvPr>
            <p:cNvSpPr/>
            <p:nvPr/>
          </p:nvSpPr>
          <p:spPr>
            <a:xfrm>
              <a:off x="76847" y="5078456"/>
              <a:ext cx="3512692" cy="918631"/>
            </a:xfrm>
            <a:prstGeom prst="wedgeRoundRectCallout">
              <a:avLst>
                <a:gd name="adj1" fmla="val 20876"/>
                <a:gd name="adj2" fmla="val -88155"/>
                <a:gd name="adj3" fmla="val 16667"/>
              </a:avLst>
            </a:prstGeom>
            <a:solidFill>
              <a:srgbClr val="EAF2FA"/>
            </a:solidFill>
            <a:ln w="9525" cap="flat" cmpd="sng">
              <a:solidFill>
                <a:schemeClr val="bg2">
                  <a:lumMod val="75000"/>
                  <a:lumOff val="25000"/>
                </a:schemeClr>
              </a:solidFill>
              <a:prstDash val="solid"/>
              <a:miter lim="800000"/>
              <a:headEnd type="none" w="sm" len="sm"/>
              <a:tailEnd type="none" w="sm" len="sm"/>
            </a:ln>
          </p:spPr>
          <p:txBody>
            <a:bodyPr spcFirstLastPara="1" wrap="square" lIns="91425" tIns="72000" rIns="91425" bIns="45700" anchor="ctr" anchorCtr="0">
              <a:noAutofit/>
            </a:bodyPr>
            <a:lstStyle/>
            <a:p>
              <a:pPr marL="0" marR="0" lvl="0" indent="0" algn="ctr" rtl="0">
                <a:spcBef>
                  <a:spcPts val="0"/>
                </a:spcBef>
                <a:spcAft>
                  <a:spcPts val="0"/>
                </a:spcAft>
                <a:buNone/>
              </a:pPr>
              <a:endParaRPr sz="1600">
                <a:solidFill>
                  <a:schemeClr val="lt1"/>
                </a:solidFill>
                <a:latin typeface="メイリオ" panose="020B0604030504040204" pitchFamily="50" charset="-128"/>
                <a:ea typeface="メイリオ" panose="020B0604030504040204" pitchFamily="50" charset="-128"/>
                <a:sym typeface="Arial"/>
              </a:endParaRPr>
            </a:p>
          </p:txBody>
        </p:sp>
        <p:sp>
          <p:nvSpPr>
            <p:cNvPr id="50" name="Google Shape;165;p15">
              <a:extLst>
                <a:ext uri="{FF2B5EF4-FFF2-40B4-BE49-F238E27FC236}">
                  <a16:creationId xmlns:a16="http://schemas.microsoft.com/office/drawing/2014/main" id="{DDFE2C86-C9CA-2B71-4586-621151642A62}"/>
                </a:ext>
              </a:extLst>
            </p:cNvPr>
            <p:cNvSpPr txBox="1"/>
            <p:nvPr/>
          </p:nvSpPr>
          <p:spPr>
            <a:xfrm>
              <a:off x="162737" y="5126817"/>
              <a:ext cx="3657678" cy="857513"/>
            </a:xfrm>
            <a:prstGeom prst="rect">
              <a:avLst/>
            </a:prstGeom>
            <a:noFill/>
            <a:ln>
              <a:noFill/>
            </a:ln>
          </p:spPr>
          <p:txBody>
            <a:bodyPr spcFirstLastPara="1" wrap="square" lIns="91425" tIns="72000" rIns="91425" bIns="45700" anchor="t" anchorCtr="0">
              <a:spAutoFit/>
            </a:bodyPr>
            <a:lstStyle/>
            <a:p>
              <a:pPr marL="0" marR="0" lvl="0" indent="0" algn="l" rtl="0">
                <a:spcBef>
                  <a:spcPts val="0"/>
                </a:spcBef>
                <a:spcAft>
                  <a:spcPts val="0"/>
                </a:spcAft>
                <a:buNone/>
              </a:pPr>
              <a:r>
                <a:rPr lang="ja-JP" sz="1600" dirty="0">
                  <a:solidFill>
                    <a:schemeClr val="dk1"/>
                  </a:solidFill>
                  <a:latin typeface="メイリオ" panose="020B0604030504040204" pitchFamily="50" charset="-128"/>
                  <a:ea typeface="メイリオ" panose="020B0604030504040204" pitchFamily="50" charset="-128"/>
                  <a:sym typeface="Arial"/>
                </a:rPr>
                <a:t>お客様からの質問に対する回答文</a:t>
              </a:r>
              <a:endParaRPr lang="en-US" altLang="ja-JP" sz="1600" dirty="0">
                <a:solidFill>
                  <a:schemeClr val="dk1"/>
                </a:solidFill>
                <a:latin typeface="メイリオ" panose="020B0604030504040204" pitchFamily="50" charset="-128"/>
                <a:ea typeface="メイリオ" panose="020B0604030504040204" pitchFamily="50" charset="-128"/>
                <a:sym typeface="Arial"/>
              </a:endParaRPr>
            </a:p>
            <a:p>
              <a:pPr marL="0" marR="0" lvl="0" indent="0" algn="l" rtl="0">
                <a:spcBef>
                  <a:spcPts val="0"/>
                </a:spcBef>
                <a:spcAft>
                  <a:spcPts val="0"/>
                </a:spcAft>
                <a:buNone/>
              </a:pPr>
              <a:r>
                <a:rPr lang="ja-JP" sz="1600" dirty="0">
                  <a:solidFill>
                    <a:schemeClr val="dk1"/>
                  </a:solidFill>
                  <a:latin typeface="メイリオ" panose="020B0604030504040204" pitchFamily="50" charset="-128"/>
                  <a:ea typeface="メイリオ" panose="020B0604030504040204" pitchFamily="50" charset="-128"/>
                  <a:sym typeface="Arial"/>
                </a:rPr>
                <a:t>を社内ガイドラインに従った</a:t>
              </a:r>
              <a:endParaRPr lang="en-US" altLang="ja-JP" sz="1600" dirty="0">
                <a:solidFill>
                  <a:schemeClr val="dk1"/>
                </a:solidFill>
                <a:latin typeface="メイリオ" panose="020B0604030504040204" pitchFamily="50" charset="-128"/>
                <a:ea typeface="メイリオ" panose="020B0604030504040204" pitchFamily="50" charset="-128"/>
                <a:sym typeface="Arial"/>
              </a:endParaRPr>
            </a:p>
            <a:p>
              <a:pPr marL="0" marR="0" lvl="0" indent="0" algn="l" rtl="0">
                <a:spcBef>
                  <a:spcPts val="0"/>
                </a:spcBef>
                <a:spcAft>
                  <a:spcPts val="0"/>
                </a:spcAft>
                <a:buNone/>
              </a:pPr>
              <a:r>
                <a:rPr lang="ja-JP" sz="1600" dirty="0">
                  <a:solidFill>
                    <a:schemeClr val="dk1"/>
                  </a:solidFill>
                  <a:latin typeface="メイリオ" panose="020B0604030504040204" pitchFamily="50" charset="-128"/>
                  <a:ea typeface="メイリオ" panose="020B0604030504040204" pitchFamily="50" charset="-128"/>
                  <a:sym typeface="Arial"/>
                </a:rPr>
                <a:t>メール文面で作成してください。</a:t>
              </a:r>
              <a:endParaRPr sz="1200" dirty="0">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714376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fade">
                                      <p:cBhvr>
                                        <p:cTn id="1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38442</TotalTime>
  <Words>765</Words>
  <Application>Microsoft Office PowerPoint</Application>
  <PresentationFormat>ワイド画面</PresentationFormat>
  <Paragraphs>79</Paragraphs>
  <Slides>4</Slides>
  <Notes>4</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vt:i4>
      </vt:variant>
    </vt:vector>
  </HeadingPairs>
  <TitlesOfParts>
    <vt:vector size="11" baseType="lpstr">
      <vt:lpstr>Google Sans</vt:lpstr>
      <vt:lpstr>ＭＳ Ｐゴシック</vt:lpstr>
      <vt:lpstr>游ゴシック</vt:lpstr>
      <vt:lpstr>游ゴシック Light</vt:lpstr>
      <vt:lpstr>Arial</vt:lpstr>
      <vt:lpstr>メイリオ</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カスタマーサポートのDX ～お客様との関係はサポートからサクセスへ～</dc:title>
  <dc:creator>秋山義郎</dc:creator>
  <cp:lastModifiedBy>俊行 藤原</cp:lastModifiedBy>
  <cp:revision>2037</cp:revision>
  <dcterms:created xsi:type="dcterms:W3CDTF">2019-10-28T02:17:33Z</dcterms:created>
  <dcterms:modified xsi:type="dcterms:W3CDTF">2025-04-24T02:54:20Z</dcterms:modified>
</cp:coreProperties>
</file>